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672" r:id="rId6"/>
    <p:sldMasterId id="2147483675" r:id="rId7"/>
    <p:sldMasterId id="2147483678" r:id="rId8"/>
  </p:sldMasterIdLst>
  <p:notesMasterIdLst>
    <p:notesMasterId r:id="rId16"/>
  </p:notesMasterIdLst>
  <p:handoutMasterIdLst>
    <p:handoutMasterId r:id="rId17"/>
  </p:handoutMasterIdLst>
  <p:sldIdLst>
    <p:sldId id="309" r:id="rId9"/>
    <p:sldId id="315" r:id="rId10"/>
    <p:sldId id="313" r:id="rId11"/>
    <p:sldId id="314" r:id="rId12"/>
    <p:sldId id="317" r:id="rId13"/>
    <p:sldId id="316" r:id="rId14"/>
    <p:sldId id="291" r:id="rId15"/>
  </p:sldIdLst>
  <p:sldSz cx="32918400" cy="21945600"/>
  <p:notesSz cx="7010400" cy="92964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9072" userDrawn="1">
          <p15:clr>
            <a:srgbClr val="A4A3A4"/>
          </p15:clr>
        </p15:guide>
        <p15:guide id="4" pos="1152" userDrawn="1">
          <p15:clr>
            <a:srgbClr val="A4A3A4"/>
          </p15:clr>
        </p15:guide>
        <p15:guide id="5" pos="19560" userDrawn="1">
          <p15:clr>
            <a:srgbClr val="A4A3A4"/>
          </p15:clr>
        </p15:guide>
        <p15:guide id="6" orient="horz" pos="12024" userDrawn="1">
          <p15:clr>
            <a:srgbClr val="A4A3A4"/>
          </p15:clr>
        </p15:guide>
        <p15:guide id="7" orient="horz" pos="60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gomery, Hadley" initials="MH" lastIdx="27" clrIdx="0">
    <p:extLst>
      <p:ext uri="{19B8F6BF-5375-455C-9EA6-DF929625EA0E}">
        <p15:presenceInfo xmlns:p15="http://schemas.microsoft.com/office/powerpoint/2012/main" userId="S::hadley.montgomery@aecom.com::ebd071eb-b178-4761-aabf-548e925febe2" providerId="AD"/>
      </p:ext>
    </p:extLst>
  </p:cmAuthor>
  <p:cmAuthor id="2" name="Choudhry, Abdul" initials="CA" lastIdx="6" clrIdx="1">
    <p:extLst>
      <p:ext uri="{19B8F6BF-5375-455C-9EA6-DF929625EA0E}">
        <p15:presenceInfo xmlns:p15="http://schemas.microsoft.com/office/powerpoint/2012/main" userId="S::abdul.choudhry@aecom.com::2983452f-f427-4f46-848f-0efa8d380e8f" providerId="AD"/>
      </p:ext>
    </p:extLst>
  </p:cmAuthor>
  <p:cmAuthor id="3" name="Dawood, Laura" initials="DL" lastIdx="6" clrIdx="2">
    <p:extLst>
      <p:ext uri="{19B8F6BF-5375-455C-9EA6-DF929625EA0E}">
        <p15:presenceInfo xmlns:p15="http://schemas.microsoft.com/office/powerpoint/2012/main" userId="S::Laura.Dawood@aecom.com::d9f3618e-c892-4eb2-8c7f-e790bbaa7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F47"/>
    <a:srgbClr val="000000"/>
    <a:srgbClr val="085694"/>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35" d="100"/>
          <a:sy n="35" d="100"/>
        </p:scale>
        <p:origin x="540" y="102"/>
      </p:cViewPr>
      <p:guideLst>
        <p:guide orient="horz" pos="6912"/>
        <p:guide pos="10368"/>
        <p:guide orient="horz" pos="9072"/>
        <p:guide pos="1152"/>
        <p:guide pos="19560"/>
        <p:guide orient="horz" pos="12024"/>
        <p:guide orient="horz" pos="6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1B8D0D7-DADE-4A8C-8087-BBE9B087E1A8}" type="datetimeFigureOut">
              <a:rPr lang="en-US" smtClean="0"/>
              <a:t>12/19/2024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7C481B1-F8BE-4D7E-9ECF-112D4423F9C7}" type="slidenum">
              <a:rPr lang="en-US" smtClean="0"/>
              <a:t>‹#›</a:t>
            </a:fld>
            <a:endParaRPr lang="en-US"/>
          </a:p>
        </p:txBody>
      </p:sp>
    </p:spTree>
    <p:extLst>
      <p:ext uri="{BB962C8B-B14F-4D97-AF65-F5344CB8AC3E}">
        <p14:creationId xmlns:p14="http://schemas.microsoft.com/office/powerpoint/2010/main" val="4182540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50055FA-A660-4155-8586-A0EB1F2B2CF0}" type="datetimeFigureOut">
              <a:rPr lang="en-US" smtClean="0"/>
              <a:t>12/19/2024</a:t>
            </a:fld>
            <a:endParaRPr lang="en-US"/>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7384E6C-2E62-4F56-A48C-403B31D219E8}" type="slidenum">
              <a:rPr lang="en-US" smtClean="0"/>
              <a:t>‹#›</a:t>
            </a:fld>
            <a:endParaRPr lang="en-US"/>
          </a:p>
        </p:txBody>
      </p:sp>
    </p:spTree>
    <p:extLst>
      <p:ext uri="{BB962C8B-B14F-4D97-AF65-F5344CB8AC3E}">
        <p14:creationId xmlns:p14="http://schemas.microsoft.com/office/powerpoint/2010/main" val="245142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84E6C-2E62-4F56-A48C-403B31D219E8}" type="slidenum">
              <a:rPr lang="en-US" smtClean="0"/>
              <a:t>1</a:t>
            </a:fld>
            <a:endParaRPr lang="en-US"/>
          </a:p>
        </p:txBody>
      </p:sp>
    </p:spTree>
    <p:extLst>
      <p:ext uri="{BB962C8B-B14F-4D97-AF65-F5344CB8AC3E}">
        <p14:creationId xmlns:p14="http://schemas.microsoft.com/office/powerpoint/2010/main" val="98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84E6C-2E62-4F56-A48C-403B31D219E8}" type="slidenum">
              <a:rPr lang="en-US" smtClean="0"/>
              <a:t>3</a:t>
            </a:fld>
            <a:endParaRPr lang="en-US"/>
          </a:p>
        </p:txBody>
      </p:sp>
    </p:spTree>
    <p:extLst>
      <p:ext uri="{BB962C8B-B14F-4D97-AF65-F5344CB8AC3E}">
        <p14:creationId xmlns:p14="http://schemas.microsoft.com/office/powerpoint/2010/main" val="260673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84E6C-2E62-4F56-A48C-403B31D219E8}" type="slidenum">
              <a:rPr lang="en-US" smtClean="0"/>
              <a:t>4</a:t>
            </a:fld>
            <a:endParaRPr lang="en-US"/>
          </a:p>
        </p:txBody>
      </p:sp>
    </p:spTree>
    <p:extLst>
      <p:ext uri="{BB962C8B-B14F-4D97-AF65-F5344CB8AC3E}">
        <p14:creationId xmlns:p14="http://schemas.microsoft.com/office/powerpoint/2010/main" val="366454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84E6C-2E62-4F56-A48C-403B31D219E8}" type="slidenum">
              <a:rPr lang="en-US" smtClean="0"/>
              <a:t>7</a:t>
            </a:fld>
            <a:endParaRPr lang="en-US"/>
          </a:p>
        </p:txBody>
      </p:sp>
    </p:spTree>
    <p:extLst>
      <p:ext uri="{BB962C8B-B14F-4D97-AF65-F5344CB8AC3E}">
        <p14:creationId xmlns:p14="http://schemas.microsoft.com/office/powerpoint/2010/main" val="123717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14800" y="9184641"/>
            <a:ext cx="24688800" cy="2169162"/>
          </a:xfrm>
          <a:prstGeom prst="rect">
            <a:avLst/>
          </a:prstGeom>
        </p:spPr>
        <p:txBody>
          <a:bodyPr anchor="b"/>
          <a:lstStyle>
            <a:lvl1pPr algn="ctr">
              <a:defRPr sz="9180" baseline="0"/>
            </a:lvl1pPr>
          </a:lstStyle>
          <a:p>
            <a:r>
              <a:rPr lang="en-US" dirty="0"/>
              <a:t>Cover Slide Option #1</a:t>
            </a:r>
          </a:p>
        </p:txBody>
      </p:sp>
      <p:sp>
        <p:nvSpPr>
          <p:cNvPr id="8" name="Subtitle 2"/>
          <p:cNvSpPr>
            <a:spLocks noGrp="1"/>
          </p:cNvSpPr>
          <p:nvPr>
            <p:ph type="subTitle" idx="1" hasCustomPrompt="1"/>
          </p:nvPr>
        </p:nvSpPr>
        <p:spPr>
          <a:xfrm>
            <a:off x="4114800" y="11567162"/>
            <a:ext cx="24688800" cy="1356358"/>
          </a:xfrm>
          <a:prstGeom prst="rect">
            <a:avLst/>
          </a:prstGeom>
        </p:spPr>
        <p:txBody>
          <a:bodyPr/>
          <a:lstStyle>
            <a:lvl1pPr marL="0" indent="0" algn="ctr">
              <a:buNone/>
              <a:defRPr sz="486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dirty="0"/>
              <a:t>Subhead goes here</a:t>
            </a:r>
          </a:p>
        </p:txBody>
      </p:sp>
    </p:spTree>
    <p:extLst>
      <p:ext uri="{BB962C8B-B14F-4D97-AF65-F5344CB8AC3E}">
        <p14:creationId xmlns:p14="http://schemas.microsoft.com/office/powerpoint/2010/main" val="379771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1604684" y="3329258"/>
            <a:ext cx="17666297" cy="1853421"/>
          </a:xfrm>
          <a:prstGeom prst="rect">
            <a:avLst/>
          </a:prstGeom>
        </p:spPr>
        <p:txBody>
          <a:bodyPr anchor="b">
            <a:normAutofit/>
          </a:bodyPr>
          <a:lstStyle>
            <a:lvl1pPr algn="l">
              <a:defRPr sz="7830" b="1" baseline="0">
                <a:solidFill>
                  <a:srgbClr val="085694"/>
                </a:solidFill>
                <a:latin typeface="ITC Avant Garde Std Md" panose="020B0602020202020204" pitchFamily="34" charset="0"/>
              </a:defRPr>
            </a:lvl1pPr>
          </a:lstStyle>
          <a:p>
            <a:r>
              <a:rPr lang="en-US" dirty="0"/>
              <a:t>Headers Can Go Across the Slide</a:t>
            </a:r>
          </a:p>
        </p:txBody>
      </p:sp>
      <p:sp>
        <p:nvSpPr>
          <p:cNvPr id="19" name="Content Placeholder 2"/>
          <p:cNvSpPr>
            <a:spLocks noGrp="1"/>
          </p:cNvSpPr>
          <p:nvPr>
            <p:ph sz="half" idx="10" hasCustomPrompt="1"/>
          </p:nvPr>
        </p:nvSpPr>
        <p:spPr>
          <a:xfrm>
            <a:off x="1696121" y="5962950"/>
            <a:ext cx="17574862" cy="7895290"/>
          </a:xfrm>
          <a:prstGeom prst="rect">
            <a:avLst/>
          </a:prstGeom>
        </p:spPr>
        <p:txBody>
          <a:bodyPr/>
          <a:lstStyle>
            <a:lvl1pPr marL="925830" indent="-925830">
              <a:buFont typeface="Arial" panose="020B0604020202020204" pitchFamily="34" charset="0"/>
              <a:buChar char="•"/>
              <a:defRPr sz="4320" b="0" baseline="0">
                <a:solidFill>
                  <a:srgbClr val="6D6E71"/>
                </a:solidFill>
                <a:latin typeface="HelveticaNeueLT Com 55 Roman" panose="020B0604020202020204" pitchFamily="34" charset="0"/>
              </a:defRPr>
            </a:lvl1pPr>
            <a:lvl2pPr>
              <a:defRPr sz="594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p>
        </p:txBody>
      </p:sp>
    </p:spTree>
    <p:extLst>
      <p:ext uri="{BB962C8B-B14F-4D97-AF65-F5344CB8AC3E}">
        <p14:creationId xmlns:p14="http://schemas.microsoft.com/office/powerpoint/2010/main" val="159853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63140" y="20340334"/>
            <a:ext cx="7406640" cy="1168400"/>
          </a:xfrm>
          <a:prstGeom prst="rect">
            <a:avLst/>
          </a:prstGeom>
        </p:spPr>
        <p:txBody>
          <a:bodyPr/>
          <a:lstStyle/>
          <a:p>
            <a:fld id="{348EAB29-8E02-43FA-89B1-8C6BA1E3DBD1}" type="datetimeFigureOut">
              <a:rPr lang="en-US" smtClean="0"/>
              <a:t>12/19/2024</a:t>
            </a:fld>
            <a:endParaRPr lang="en-US"/>
          </a:p>
        </p:txBody>
      </p:sp>
      <p:sp>
        <p:nvSpPr>
          <p:cNvPr id="5" name="Footer Placeholder 4"/>
          <p:cNvSpPr>
            <a:spLocks noGrp="1"/>
          </p:cNvSpPr>
          <p:nvPr>
            <p:ph type="ftr" sz="quarter" idx="11"/>
          </p:nvPr>
        </p:nvSpPr>
        <p:spPr>
          <a:xfrm>
            <a:off x="10904220" y="20340334"/>
            <a:ext cx="11109960"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23248620" y="20340334"/>
            <a:ext cx="7406640" cy="1168400"/>
          </a:xfrm>
          <a:prstGeom prst="rect">
            <a:avLst/>
          </a:prstGeom>
        </p:spPr>
        <p:txBody>
          <a:bodyPr/>
          <a:lstStyle/>
          <a:p>
            <a:fld id="{CBFAC968-99DC-4A50-9679-463617D7C685}" type="slidenum">
              <a:rPr lang="en-US" smtClean="0"/>
              <a:t>‹#›</a:t>
            </a:fld>
            <a:endParaRPr lang="en-US"/>
          </a:p>
        </p:txBody>
      </p:sp>
      <p:sp>
        <p:nvSpPr>
          <p:cNvPr id="11" name="Title 1"/>
          <p:cNvSpPr>
            <a:spLocks noGrp="1"/>
          </p:cNvSpPr>
          <p:nvPr>
            <p:ph type="ctrTitle" hasCustomPrompt="1"/>
          </p:nvPr>
        </p:nvSpPr>
        <p:spPr>
          <a:xfrm>
            <a:off x="4114800" y="9184641"/>
            <a:ext cx="24688800" cy="2169162"/>
          </a:xfrm>
          <a:prstGeom prst="rect">
            <a:avLst/>
          </a:prstGeom>
        </p:spPr>
        <p:txBody>
          <a:bodyPr anchor="b"/>
          <a:lstStyle>
            <a:lvl1pPr algn="ctr">
              <a:defRPr sz="9180" baseline="0"/>
            </a:lvl1pPr>
          </a:lstStyle>
          <a:p>
            <a:r>
              <a:rPr lang="en-US" dirty="0"/>
              <a:t>Cover Slide Option #1</a:t>
            </a:r>
          </a:p>
        </p:txBody>
      </p:sp>
      <p:sp>
        <p:nvSpPr>
          <p:cNvPr id="12" name="Subtitle 2"/>
          <p:cNvSpPr>
            <a:spLocks noGrp="1"/>
          </p:cNvSpPr>
          <p:nvPr>
            <p:ph type="subTitle" idx="1" hasCustomPrompt="1"/>
          </p:nvPr>
        </p:nvSpPr>
        <p:spPr>
          <a:xfrm>
            <a:off x="4114800" y="11567162"/>
            <a:ext cx="24688800" cy="1356358"/>
          </a:xfrm>
          <a:prstGeom prst="rect">
            <a:avLst/>
          </a:prstGeom>
        </p:spPr>
        <p:txBody>
          <a:bodyPr/>
          <a:lstStyle>
            <a:lvl1pPr marL="0" indent="0" algn="ctr">
              <a:buNone/>
              <a:defRPr sz="486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dirty="0"/>
              <a:t>Subhead goes here</a:t>
            </a:r>
          </a:p>
        </p:txBody>
      </p:sp>
    </p:spTree>
    <p:extLst>
      <p:ext uri="{BB962C8B-B14F-4D97-AF65-F5344CB8AC3E}">
        <p14:creationId xmlns:p14="http://schemas.microsoft.com/office/powerpoint/2010/main" val="375793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22960" y="9103363"/>
            <a:ext cx="17556480" cy="3078976"/>
          </a:xfrm>
          <a:prstGeom prst="rect">
            <a:avLst/>
          </a:prstGeom>
        </p:spPr>
        <p:txBody>
          <a:bodyPr anchor="b"/>
          <a:lstStyle>
            <a:lvl1pPr algn="ctr">
              <a:defRPr sz="8370" baseline="0"/>
            </a:lvl1pPr>
          </a:lstStyle>
          <a:p>
            <a:r>
              <a:rPr lang="en-US" b="1" dirty="0"/>
              <a:t>Cover Slide Option #2 Headers Can Be on Multiple Lines</a:t>
            </a:r>
            <a:endParaRPr lang="en-US" dirty="0"/>
          </a:p>
        </p:txBody>
      </p:sp>
      <p:sp>
        <p:nvSpPr>
          <p:cNvPr id="8" name="Subtitle 2"/>
          <p:cNvSpPr>
            <a:spLocks noGrp="1"/>
          </p:cNvSpPr>
          <p:nvPr>
            <p:ph type="subTitle" idx="1" hasCustomPrompt="1"/>
          </p:nvPr>
        </p:nvSpPr>
        <p:spPr>
          <a:xfrm>
            <a:off x="822960" y="13902583"/>
            <a:ext cx="17556480" cy="1356358"/>
          </a:xfrm>
          <a:prstGeom prst="rect">
            <a:avLst/>
          </a:prstGeom>
        </p:spPr>
        <p:txBody>
          <a:bodyPr/>
          <a:lstStyle>
            <a:lvl1pPr marL="0" indent="0" algn="ctr">
              <a:buNone/>
              <a:defRPr sz="486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dirty="0"/>
              <a:t>Subhead Goes Here</a:t>
            </a:r>
          </a:p>
        </p:txBody>
      </p:sp>
    </p:spTree>
    <p:extLst>
      <p:ext uri="{BB962C8B-B14F-4D97-AF65-F5344CB8AC3E}">
        <p14:creationId xmlns:p14="http://schemas.microsoft.com/office/powerpoint/2010/main" val="11230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63140" y="20340334"/>
            <a:ext cx="7406640" cy="1168400"/>
          </a:xfrm>
          <a:prstGeom prst="rect">
            <a:avLst/>
          </a:prstGeom>
        </p:spPr>
        <p:txBody>
          <a:bodyPr/>
          <a:lstStyle>
            <a:lvl1pPr>
              <a:defRPr>
                <a:latin typeface="HelveticaNeueLT Com 55 Roman" panose="020B0604020202020204" pitchFamily="34" charset="0"/>
              </a:defRPr>
            </a:lvl1pPr>
          </a:lstStyle>
          <a:p>
            <a:fld id="{348EAB29-8E02-43FA-89B1-8C6BA1E3DBD1}" type="datetimeFigureOut">
              <a:rPr lang="en-US" smtClean="0"/>
              <a:pPr/>
              <a:t>12/19/2024</a:t>
            </a:fld>
            <a:endParaRPr lang="en-US"/>
          </a:p>
        </p:txBody>
      </p:sp>
      <p:sp>
        <p:nvSpPr>
          <p:cNvPr id="5" name="Footer Placeholder 4"/>
          <p:cNvSpPr>
            <a:spLocks noGrp="1"/>
          </p:cNvSpPr>
          <p:nvPr>
            <p:ph type="ftr" sz="quarter" idx="11"/>
          </p:nvPr>
        </p:nvSpPr>
        <p:spPr>
          <a:xfrm>
            <a:off x="10904220" y="20340334"/>
            <a:ext cx="11109960" cy="1168400"/>
          </a:xfrm>
          <a:prstGeom prst="rect">
            <a:avLst/>
          </a:prstGeom>
        </p:spPr>
        <p:txBody>
          <a:bodyPr/>
          <a:lstStyle>
            <a:lvl1pPr>
              <a:defRPr>
                <a:latin typeface="HelveticaNeueLT Com 55 Roman" panose="020B0604020202020204" pitchFamily="34" charset="0"/>
              </a:defRPr>
            </a:lvl1pPr>
          </a:lstStyle>
          <a:p>
            <a:endParaRPr lang="en-US"/>
          </a:p>
        </p:txBody>
      </p:sp>
      <p:sp>
        <p:nvSpPr>
          <p:cNvPr id="6" name="Slide Number Placeholder 5"/>
          <p:cNvSpPr>
            <a:spLocks noGrp="1"/>
          </p:cNvSpPr>
          <p:nvPr>
            <p:ph type="sldNum" sz="quarter" idx="12"/>
          </p:nvPr>
        </p:nvSpPr>
        <p:spPr>
          <a:xfrm>
            <a:off x="23248620" y="20340334"/>
            <a:ext cx="7406640" cy="1168400"/>
          </a:xfrm>
          <a:prstGeom prst="rect">
            <a:avLst/>
          </a:prstGeom>
        </p:spPr>
        <p:txBody>
          <a:bodyPr/>
          <a:lstStyle>
            <a:lvl1pPr>
              <a:defRPr>
                <a:latin typeface="HelveticaNeueLT Com 55 Roman" panose="020B0604020202020204" pitchFamily="34" charset="0"/>
              </a:defRPr>
            </a:lvl1pPr>
          </a:lstStyle>
          <a:p>
            <a:fld id="{CBFAC968-99DC-4A50-9679-463617D7C685}" type="slidenum">
              <a:rPr lang="en-US" smtClean="0"/>
              <a:pPr/>
              <a:t>‹#›</a:t>
            </a:fld>
            <a:endParaRPr lang="en-US"/>
          </a:p>
        </p:txBody>
      </p:sp>
      <p:sp>
        <p:nvSpPr>
          <p:cNvPr id="17" name="Title 1"/>
          <p:cNvSpPr>
            <a:spLocks noGrp="1"/>
          </p:cNvSpPr>
          <p:nvPr>
            <p:ph type="ctrTitle" hasCustomPrompt="1"/>
          </p:nvPr>
        </p:nvSpPr>
        <p:spPr>
          <a:xfrm>
            <a:off x="822960" y="9103363"/>
            <a:ext cx="17556480" cy="3078976"/>
          </a:xfrm>
          <a:prstGeom prst="rect">
            <a:avLst/>
          </a:prstGeom>
        </p:spPr>
        <p:txBody>
          <a:bodyPr anchor="b"/>
          <a:lstStyle>
            <a:lvl1pPr algn="ctr">
              <a:defRPr sz="8370" baseline="0"/>
            </a:lvl1pPr>
          </a:lstStyle>
          <a:p>
            <a:r>
              <a:rPr lang="en-US" b="1" dirty="0"/>
              <a:t>Cover Slide Option #2 Headers Can Be on Multiple Lines</a:t>
            </a:r>
            <a:endParaRPr lang="en-US" dirty="0"/>
          </a:p>
        </p:txBody>
      </p:sp>
      <p:sp>
        <p:nvSpPr>
          <p:cNvPr id="18" name="Subtitle 2"/>
          <p:cNvSpPr>
            <a:spLocks noGrp="1"/>
          </p:cNvSpPr>
          <p:nvPr>
            <p:ph type="subTitle" idx="1" hasCustomPrompt="1"/>
          </p:nvPr>
        </p:nvSpPr>
        <p:spPr>
          <a:xfrm>
            <a:off x="822960" y="13902583"/>
            <a:ext cx="17556480" cy="1356358"/>
          </a:xfrm>
          <a:prstGeom prst="rect">
            <a:avLst/>
          </a:prstGeom>
        </p:spPr>
        <p:txBody>
          <a:bodyPr/>
          <a:lstStyle>
            <a:lvl1pPr marL="0" indent="0" algn="ctr">
              <a:buNone/>
              <a:defRPr sz="486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dirty="0"/>
              <a:t>Subhead Goes Here</a:t>
            </a:r>
          </a:p>
        </p:txBody>
      </p:sp>
    </p:spTree>
    <p:extLst>
      <p:ext uri="{BB962C8B-B14F-4D97-AF65-F5344CB8AC3E}">
        <p14:creationId xmlns:p14="http://schemas.microsoft.com/office/powerpoint/2010/main" val="74618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724936" y="3335814"/>
            <a:ext cx="27552344" cy="3337293"/>
          </a:xfrm>
          <a:prstGeom prst="rect">
            <a:avLst/>
          </a:prstGeom>
        </p:spPr>
        <p:txBody>
          <a:bodyPr anchor="b">
            <a:normAutofit/>
          </a:bodyPr>
          <a:lstStyle>
            <a:lvl1pPr algn="l">
              <a:defRPr sz="8640" b="1"/>
            </a:lvl1pPr>
          </a:lstStyle>
          <a:p>
            <a:r>
              <a:rPr lang="en-US" dirty="0"/>
              <a:t>Header Goes Here and Can Expand Across Slide</a:t>
            </a:r>
          </a:p>
        </p:txBody>
      </p:sp>
      <p:sp>
        <p:nvSpPr>
          <p:cNvPr id="14" name="Text Placeholder 2"/>
          <p:cNvSpPr>
            <a:spLocks noGrp="1"/>
          </p:cNvSpPr>
          <p:nvPr>
            <p:ph type="body" idx="10" hasCustomPrompt="1"/>
          </p:nvPr>
        </p:nvSpPr>
        <p:spPr>
          <a:xfrm>
            <a:off x="1724936" y="6932365"/>
            <a:ext cx="27552344" cy="1547827"/>
          </a:xfrm>
          <a:prstGeom prst="rect">
            <a:avLst/>
          </a:prstGeom>
        </p:spPr>
        <p:txBody>
          <a:bodyPr anchor="b"/>
          <a:lstStyle>
            <a:lvl1pPr marL="0" indent="0">
              <a:buNone/>
              <a:defRPr sz="5940" b="1" baseline="0"/>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dirty="0"/>
              <a:t>Optional Subhead Goes Here</a:t>
            </a:r>
          </a:p>
        </p:txBody>
      </p:sp>
      <p:sp>
        <p:nvSpPr>
          <p:cNvPr id="17" name="Content Placeholder 2"/>
          <p:cNvSpPr>
            <a:spLocks noGrp="1"/>
          </p:cNvSpPr>
          <p:nvPr>
            <p:ph sz="half" idx="1" hasCustomPrompt="1"/>
          </p:nvPr>
        </p:nvSpPr>
        <p:spPr>
          <a:xfrm>
            <a:off x="1759226" y="8739453"/>
            <a:ext cx="27552344" cy="5078150"/>
          </a:xfrm>
          <a:prstGeom prst="rect">
            <a:avLst/>
          </a:prstGeom>
        </p:spPr>
        <p:txBody>
          <a:bodyPr/>
          <a:lstStyle>
            <a:lvl1pPr marL="925830" indent="-925830">
              <a:buFont typeface="Arial" panose="020B0604020202020204" pitchFamily="34" charset="0"/>
              <a:buChar char="•"/>
              <a:defRPr sz="5400" b="0" baseline="0">
                <a:solidFill>
                  <a:srgbClr val="6D6E71"/>
                </a:solidFill>
                <a:latin typeface="HelveticaNeueLT Com 55 Roman" panose="020B0604020202020204" pitchFamily="34" charset="0"/>
              </a:defRPr>
            </a:lvl1pPr>
            <a:lvl2pPr>
              <a:defRPr sz="594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Always left-align body copy, text or bullets with headers.  Keep copy to a minimum; give elements room to breathe.  Focus on visuals to help tell your story.</a:t>
            </a:r>
          </a:p>
        </p:txBody>
      </p:sp>
    </p:spTree>
    <p:extLst>
      <p:ext uri="{BB962C8B-B14F-4D97-AF65-F5344CB8AC3E}">
        <p14:creationId xmlns:p14="http://schemas.microsoft.com/office/powerpoint/2010/main" val="2442035227"/>
      </p:ext>
    </p:extLst>
  </p:cSld>
  <p:clrMapOvr>
    <a:masterClrMapping/>
  </p:clrMapOvr>
  <p:extLst>
    <p:ext uri="{DCECCB84-F9BA-43D5-87BE-67443E8EF086}">
      <p15:sldGuideLst xmlns:p15="http://schemas.microsoft.com/office/powerpoint/2012/main">
        <p15:guide id="1" orient="horz" pos="6912" userDrawn="1">
          <p15:clr>
            <a:srgbClr val="FBAE40"/>
          </p15:clr>
        </p15:guide>
        <p15:guide id="2" pos="10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1724936" y="3335814"/>
            <a:ext cx="27552344" cy="3337293"/>
          </a:xfrm>
          <a:prstGeom prst="rect">
            <a:avLst/>
          </a:prstGeom>
        </p:spPr>
        <p:txBody>
          <a:bodyPr anchor="b">
            <a:normAutofit/>
          </a:bodyPr>
          <a:lstStyle>
            <a:lvl1pPr algn="l">
              <a:defRPr sz="8640" b="1"/>
            </a:lvl1pPr>
          </a:lstStyle>
          <a:p>
            <a:r>
              <a:rPr lang="en-US" dirty="0"/>
              <a:t>Header Goes Here and Can Expand Across Slide</a:t>
            </a:r>
          </a:p>
        </p:txBody>
      </p:sp>
      <p:sp>
        <p:nvSpPr>
          <p:cNvPr id="24" name="Text Placeholder 2"/>
          <p:cNvSpPr>
            <a:spLocks noGrp="1"/>
          </p:cNvSpPr>
          <p:nvPr>
            <p:ph type="body" idx="10" hasCustomPrompt="1"/>
          </p:nvPr>
        </p:nvSpPr>
        <p:spPr>
          <a:xfrm>
            <a:off x="1724936" y="6932365"/>
            <a:ext cx="27552344" cy="1547827"/>
          </a:xfrm>
          <a:prstGeom prst="rect">
            <a:avLst/>
          </a:prstGeom>
        </p:spPr>
        <p:txBody>
          <a:bodyPr anchor="b"/>
          <a:lstStyle>
            <a:lvl1pPr marL="0" indent="0">
              <a:buNone/>
              <a:defRPr sz="5940" b="1" baseline="0"/>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dirty="0"/>
              <a:t>Optional Subhead Goes Here</a:t>
            </a:r>
          </a:p>
        </p:txBody>
      </p:sp>
      <p:sp>
        <p:nvSpPr>
          <p:cNvPr id="25" name="Content Placeholder 2"/>
          <p:cNvSpPr>
            <a:spLocks noGrp="1"/>
          </p:cNvSpPr>
          <p:nvPr>
            <p:ph sz="half" idx="1" hasCustomPrompt="1"/>
          </p:nvPr>
        </p:nvSpPr>
        <p:spPr>
          <a:xfrm>
            <a:off x="1759226" y="8739453"/>
            <a:ext cx="27552344" cy="5078150"/>
          </a:xfrm>
          <a:prstGeom prst="rect">
            <a:avLst/>
          </a:prstGeom>
        </p:spPr>
        <p:txBody>
          <a:bodyPr/>
          <a:lstStyle>
            <a:lvl1pPr marL="925830" indent="-925830">
              <a:buFont typeface="Arial" panose="020B0604020202020204" pitchFamily="34" charset="0"/>
              <a:buChar char="•"/>
              <a:defRPr sz="5400" b="0" baseline="0">
                <a:solidFill>
                  <a:srgbClr val="6D6E71"/>
                </a:solidFill>
                <a:latin typeface="HelveticaNeueLT Com 55 Roman" panose="020B0604020202020204" pitchFamily="34" charset="0"/>
              </a:defRPr>
            </a:lvl1pPr>
            <a:lvl2pPr>
              <a:defRPr sz="594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Always left-align body copy, text or bullets with headers.  Keep copy to a minimum; give elements room to breathe.  Focus on visuals to help tell your story.</a:t>
            </a:r>
          </a:p>
        </p:txBody>
      </p:sp>
    </p:spTree>
    <p:extLst>
      <p:ext uri="{BB962C8B-B14F-4D97-AF65-F5344CB8AC3E}">
        <p14:creationId xmlns:p14="http://schemas.microsoft.com/office/powerpoint/2010/main" val="12060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624217" y="3584469"/>
            <a:ext cx="15417913" cy="2803152"/>
          </a:xfrm>
          <a:prstGeom prst="rect">
            <a:avLst/>
          </a:prstGeom>
        </p:spPr>
        <p:txBody>
          <a:bodyPr anchor="b">
            <a:normAutofit/>
          </a:bodyPr>
          <a:lstStyle>
            <a:lvl1pPr algn="l">
              <a:defRPr sz="7020" b="1" baseline="0">
                <a:solidFill>
                  <a:srgbClr val="000000"/>
                </a:solidFill>
                <a:latin typeface="ITC Avant Garde Std Md" panose="020B0602020202020204" pitchFamily="34" charset="0"/>
              </a:defRPr>
            </a:lvl1pPr>
          </a:lstStyle>
          <a:p>
            <a:r>
              <a:rPr lang="en-US" dirty="0"/>
              <a:t>Header Goes Here &amp; Can Be Two Lines</a:t>
            </a:r>
          </a:p>
        </p:txBody>
      </p:sp>
      <p:sp>
        <p:nvSpPr>
          <p:cNvPr id="22" name="Text Placeholder 2"/>
          <p:cNvSpPr>
            <a:spLocks noGrp="1"/>
          </p:cNvSpPr>
          <p:nvPr>
            <p:ph type="body" idx="13" hasCustomPrompt="1"/>
          </p:nvPr>
        </p:nvSpPr>
        <p:spPr>
          <a:xfrm>
            <a:off x="1624217" y="6968914"/>
            <a:ext cx="15417913" cy="2297008"/>
          </a:xfrm>
          <a:prstGeom prst="rect">
            <a:avLst/>
          </a:prstGeom>
        </p:spPr>
        <p:txBody>
          <a:bodyPr anchor="b"/>
          <a:lstStyle>
            <a:lvl1pPr marL="0" indent="0">
              <a:buNone/>
              <a:defRPr sz="5400" b="1">
                <a:solidFill>
                  <a:srgbClr val="000000"/>
                </a:solidFill>
                <a:latin typeface="HelveticaNeueLT Com 55 Roman" panose="020B0604020202020204" pitchFamily="34" charset="0"/>
              </a:defRPr>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dirty="0"/>
              <a:t>Subhead: Blue/Green are preferable for headers but black is acceptable</a:t>
            </a:r>
          </a:p>
        </p:txBody>
      </p:sp>
      <p:sp>
        <p:nvSpPr>
          <p:cNvPr id="23" name="Content Placeholder 2"/>
          <p:cNvSpPr>
            <a:spLocks noGrp="1"/>
          </p:cNvSpPr>
          <p:nvPr>
            <p:ph sz="half" idx="1" hasCustomPrompt="1"/>
          </p:nvPr>
        </p:nvSpPr>
        <p:spPr>
          <a:xfrm>
            <a:off x="1624217" y="10523298"/>
            <a:ext cx="15417913" cy="6756797"/>
          </a:xfrm>
          <a:prstGeom prst="rect">
            <a:avLst/>
          </a:prstGeom>
        </p:spPr>
        <p:txBody>
          <a:bodyPr/>
          <a:lstStyle>
            <a:lvl1pPr marL="925830" indent="-925830">
              <a:buFont typeface="Arial" panose="020B0604020202020204" pitchFamily="34" charset="0"/>
              <a:buChar char="•"/>
              <a:defRPr sz="4320" b="0" baseline="0">
                <a:solidFill>
                  <a:srgbClr val="6D6E71"/>
                </a:solidFill>
                <a:latin typeface="HelveticaNeueLT Com 55 Roman" panose="020B0604020202020204" pitchFamily="34" charset="0"/>
              </a:defRPr>
            </a:lvl1pPr>
            <a:lvl2pPr>
              <a:defRPr sz="594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This is how a slide can look when images are placed to the right.  Body copy or text goes here.  Always left-align body copy, text or bullets with headers.  Keep copy to a minimum.  Focus on visuals to help tell your story.</a:t>
            </a:r>
          </a:p>
          <a:p>
            <a:pPr lvl="0"/>
            <a:endParaRPr lang="en-US" dirty="0"/>
          </a:p>
        </p:txBody>
      </p:sp>
    </p:spTree>
    <p:extLst>
      <p:ext uri="{BB962C8B-B14F-4D97-AF65-F5344CB8AC3E}">
        <p14:creationId xmlns:p14="http://schemas.microsoft.com/office/powerpoint/2010/main" val="26795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263140" y="20340331"/>
            <a:ext cx="27616637" cy="1168400"/>
          </a:xfrm>
          <a:prstGeom prst="rect">
            <a:avLst/>
          </a:prstGeom>
        </p:spPr>
        <p:txBody>
          <a:bodyPr/>
          <a:lstStyle/>
          <a:p>
            <a:fld id="{4403AFA0-08CA-459F-8665-A355DA34C72B}" type="datetimeFigureOut">
              <a:rPr lang="en-US" smtClean="0"/>
              <a:t>12/19/2024</a:t>
            </a:fld>
            <a:endParaRPr lang="en-US"/>
          </a:p>
        </p:txBody>
      </p:sp>
      <p:sp>
        <p:nvSpPr>
          <p:cNvPr id="5" name="Footer Placeholder 4"/>
          <p:cNvSpPr>
            <a:spLocks noGrp="1"/>
          </p:cNvSpPr>
          <p:nvPr>
            <p:ph type="ftr" sz="quarter" idx="11"/>
          </p:nvPr>
        </p:nvSpPr>
        <p:spPr>
          <a:xfrm>
            <a:off x="10904220" y="20340331"/>
            <a:ext cx="11109960"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23248620" y="20340331"/>
            <a:ext cx="7406640" cy="1168400"/>
          </a:xfrm>
          <a:prstGeom prst="rect">
            <a:avLst/>
          </a:prstGeom>
        </p:spPr>
        <p:txBody>
          <a:bodyPr/>
          <a:lstStyle/>
          <a:p>
            <a:fld id="{3613046D-D10B-4B56-85B3-A5F1153EB449}" type="slidenum">
              <a:rPr lang="en-US" smtClean="0"/>
              <a:t>‹#›</a:t>
            </a:fld>
            <a:endParaRPr lang="en-US"/>
          </a:p>
        </p:txBody>
      </p:sp>
      <p:sp>
        <p:nvSpPr>
          <p:cNvPr id="14" name="Title 1"/>
          <p:cNvSpPr>
            <a:spLocks noGrp="1"/>
          </p:cNvSpPr>
          <p:nvPr>
            <p:ph type="ctrTitle" hasCustomPrompt="1"/>
          </p:nvPr>
        </p:nvSpPr>
        <p:spPr>
          <a:xfrm>
            <a:off x="1624217" y="3584469"/>
            <a:ext cx="15417913" cy="2803152"/>
          </a:xfrm>
          <a:prstGeom prst="rect">
            <a:avLst/>
          </a:prstGeom>
        </p:spPr>
        <p:txBody>
          <a:bodyPr anchor="b">
            <a:normAutofit/>
          </a:bodyPr>
          <a:lstStyle>
            <a:lvl1pPr algn="l">
              <a:defRPr sz="7020" b="1" baseline="0">
                <a:solidFill>
                  <a:srgbClr val="000000"/>
                </a:solidFill>
                <a:latin typeface="ITC Avant Garde Std Md" panose="020B0602020202020204" pitchFamily="34" charset="0"/>
              </a:defRPr>
            </a:lvl1pPr>
          </a:lstStyle>
          <a:p>
            <a:r>
              <a:rPr lang="en-US" dirty="0"/>
              <a:t>Header Goes Here &amp; Can Be Two Lines</a:t>
            </a:r>
          </a:p>
        </p:txBody>
      </p:sp>
      <p:sp>
        <p:nvSpPr>
          <p:cNvPr id="15" name="Text Placeholder 2"/>
          <p:cNvSpPr>
            <a:spLocks noGrp="1"/>
          </p:cNvSpPr>
          <p:nvPr>
            <p:ph type="body" idx="13" hasCustomPrompt="1"/>
          </p:nvPr>
        </p:nvSpPr>
        <p:spPr>
          <a:xfrm>
            <a:off x="1624217" y="6968914"/>
            <a:ext cx="15417913" cy="2297008"/>
          </a:xfrm>
          <a:prstGeom prst="rect">
            <a:avLst/>
          </a:prstGeom>
        </p:spPr>
        <p:txBody>
          <a:bodyPr anchor="b"/>
          <a:lstStyle>
            <a:lvl1pPr marL="0" indent="0">
              <a:buNone/>
              <a:defRPr sz="5400" b="1">
                <a:solidFill>
                  <a:srgbClr val="000000"/>
                </a:solidFill>
                <a:latin typeface="HelveticaNeueLT Com 55 Roman" panose="020B0604020202020204" pitchFamily="34" charset="0"/>
              </a:defRPr>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dirty="0"/>
              <a:t>Subhead: Blue/Green are preferable for headers but black is acceptable</a:t>
            </a:r>
          </a:p>
        </p:txBody>
      </p:sp>
      <p:sp>
        <p:nvSpPr>
          <p:cNvPr id="19" name="Content Placeholder 2"/>
          <p:cNvSpPr>
            <a:spLocks noGrp="1"/>
          </p:cNvSpPr>
          <p:nvPr>
            <p:ph sz="half" idx="1" hasCustomPrompt="1"/>
          </p:nvPr>
        </p:nvSpPr>
        <p:spPr>
          <a:xfrm>
            <a:off x="1624217" y="10523298"/>
            <a:ext cx="15417913" cy="6756797"/>
          </a:xfrm>
          <a:prstGeom prst="rect">
            <a:avLst/>
          </a:prstGeom>
        </p:spPr>
        <p:txBody>
          <a:bodyPr/>
          <a:lstStyle>
            <a:lvl1pPr marL="925830" indent="-925830">
              <a:buFont typeface="Arial" panose="020B0604020202020204" pitchFamily="34" charset="0"/>
              <a:buChar char="•"/>
              <a:defRPr sz="4320" b="0" baseline="0">
                <a:solidFill>
                  <a:srgbClr val="6D6E71"/>
                </a:solidFill>
                <a:latin typeface="HelveticaNeueLT Com 55 Roman" panose="020B0604020202020204" pitchFamily="34" charset="0"/>
              </a:defRPr>
            </a:lvl1pPr>
            <a:lvl2pPr>
              <a:defRPr sz="594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This is how a slide can look when images are placed to the right.  Body copy or text goes here.  Always left-align body copy, text or bullets with headers.  Keep copy to a minimum.  Focus on visuals to help tell your story.</a:t>
            </a:r>
          </a:p>
          <a:p>
            <a:pPr lvl="0"/>
            <a:endParaRPr lang="en-US" dirty="0"/>
          </a:p>
        </p:txBody>
      </p:sp>
    </p:spTree>
    <p:extLst>
      <p:ext uri="{BB962C8B-B14F-4D97-AF65-F5344CB8AC3E}">
        <p14:creationId xmlns:p14="http://schemas.microsoft.com/office/powerpoint/2010/main" val="382042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604684" y="3329258"/>
            <a:ext cx="17666297" cy="1853421"/>
          </a:xfrm>
          <a:prstGeom prst="rect">
            <a:avLst/>
          </a:prstGeom>
        </p:spPr>
        <p:txBody>
          <a:bodyPr anchor="b">
            <a:normAutofit/>
          </a:bodyPr>
          <a:lstStyle>
            <a:lvl1pPr algn="l">
              <a:defRPr sz="7830" b="1" baseline="0">
                <a:solidFill>
                  <a:srgbClr val="085694"/>
                </a:solidFill>
                <a:latin typeface="ITC Avant Garde Std Md" panose="020B0602020202020204" pitchFamily="34" charset="0"/>
              </a:defRPr>
            </a:lvl1pPr>
          </a:lstStyle>
          <a:p>
            <a:r>
              <a:rPr lang="en-US" dirty="0"/>
              <a:t>Headers Can Go Across the Slide</a:t>
            </a:r>
          </a:p>
        </p:txBody>
      </p:sp>
      <p:sp>
        <p:nvSpPr>
          <p:cNvPr id="13" name="Content Placeholder 2"/>
          <p:cNvSpPr>
            <a:spLocks noGrp="1"/>
          </p:cNvSpPr>
          <p:nvPr>
            <p:ph sz="half" idx="10" hasCustomPrompt="1"/>
          </p:nvPr>
        </p:nvSpPr>
        <p:spPr>
          <a:xfrm>
            <a:off x="1696121" y="5962950"/>
            <a:ext cx="17574862" cy="7895290"/>
          </a:xfrm>
          <a:prstGeom prst="rect">
            <a:avLst/>
          </a:prstGeom>
        </p:spPr>
        <p:txBody>
          <a:bodyPr/>
          <a:lstStyle>
            <a:lvl1pPr marL="925830" indent="-925830">
              <a:buFont typeface="Arial" panose="020B0604020202020204" pitchFamily="34" charset="0"/>
              <a:buChar char="•"/>
              <a:defRPr sz="4320" b="0" baseline="0">
                <a:solidFill>
                  <a:srgbClr val="6D6E71"/>
                </a:solidFill>
                <a:latin typeface="HelveticaNeueLT Com 55 Roman" panose="020B0604020202020204" pitchFamily="34" charset="0"/>
              </a:defRPr>
            </a:lvl1pPr>
            <a:lvl2pPr>
              <a:defRPr sz="594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p>
        </p:txBody>
      </p:sp>
    </p:spTree>
    <p:extLst>
      <p:ext uri="{BB962C8B-B14F-4D97-AF65-F5344CB8AC3E}">
        <p14:creationId xmlns:p14="http://schemas.microsoft.com/office/powerpoint/2010/main" val="796267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ject 7"/>
          <p:cNvSpPr/>
          <p:nvPr userDrawn="1"/>
        </p:nvSpPr>
        <p:spPr>
          <a:xfrm>
            <a:off x="10698484" y="731514"/>
            <a:ext cx="21396963" cy="731520"/>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4860"/>
          </a:p>
        </p:txBody>
      </p:sp>
      <p:sp>
        <p:nvSpPr>
          <p:cNvPr id="8" name="object 8"/>
          <p:cNvSpPr/>
          <p:nvPr userDrawn="1"/>
        </p:nvSpPr>
        <p:spPr>
          <a:xfrm>
            <a:off x="822960" y="731514"/>
            <a:ext cx="9601200" cy="73152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4860"/>
          </a:p>
        </p:txBody>
      </p:sp>
    </p:spTree>
    <p:extLst>
      <p:ext uri="{BB962C8B-B14F-4D97-AF65-F5344CB8AC3E}">
        <p14:creationId xmlns:p14="http://schemas.microsoft.com/office/powerpoint/2010/main" val="250321183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468880" rtl="0" eaLnBrk="1" latinLnBrk="0" hangingPunct="1">
        <a:lnSpc>
          <a:spcPct val="90000"/>
        </a:lnSpc>
        <a:spcBef>
          <a:spcPct val="0"/>
        </a:spcBef>
        <a:buNone/>
        <a:defRPr sz="9180" b="1" kern="1200">
          <a:solidFill>
            <a:srgbClr val="085694"/>
          </a:solidFill>
          <a:latin typeface="ITC Avant Garde Std Md" panose="020B0602020202020204" pitchFamily="34" charset="0"/>
          <a:ea typeface="+mj-ea"/>
          <a:cs typeface="+mj-cs"/>
        </a:defRPr>
      </a:lvl1pPr>
    </p:titleStyle>
    <p:bodyStyle>
      <a:lvl1pPr marL="0" indent="0" algn="ctr" defTabSz="2468880" rtl="0" eaLnBrk="1" latinLnBrk="0" hangingPunct="1">
        <a:lnSpc>
          <a:spcPct val="90000"/>
        </a:lnSpc>
        <a:spcBef>
          <a:spcPts val="2700"/>
        </a:spcBef>
        <a:buFont typeface="Arial" panose="020B0604020202020204" pitchFamily="34" charset="0"/>
        <a:buNone/>
        <a:defRPr sz="4860" b="1" kern="1200">
          <a:solidFill>
            <a:srgbClr val="1C6F47"/>
          </a:solidFill>
          <a:latin typeface="HelveticaNeueLT Com 55 Roman" panose="020B0604020202020204" pitchFamily="34" charset="0"/>
          <a:ea typeface="+mn-ea"/>
          <a:cs typeface="+mn-cs"/>
        </a:defRPr>
      </a:lvl1pPr>
      <a:lvl2pPr marL="1234440" indent="0" algn="l" defTabSz="2468880" rtl="0" eaLnBrk="1" latinLnBrk="0" hangingPunct="1">
        <a:lnSpc>
          <a:spcPct val="90000"/>
        </a:lnSpc>
        <a:spcBef>
          <a:spcPts val="1350"/>
        </a:spcBef>
        <a:buFont typeface="Arial" panose="020B0604020202020204" pitchFamily="34" charset="0"/>
        <a:buNone/>
        <a:defRPr sz="6480" kern="1200">
          <a:solidFill>
            <a:schemeClr val="tx1"/>
          </a:solidFill>
          <a:latin typeface="+mn-lt"/>
          <a:ea typeface="+mn-ea"/>
          <a:cs typeface="+mn-cs"/>
        </a:defRPr>
      </a:lvl2pPr>
      <a:lvl3pPr marL="2468880" indent="0" algn="l" defTabSz="2468880" rtl="0" eaLnBrk="1" latinLnBrk="0" hangingPunct="1">
        <a:lnSpc>
          <a:spcPct val="90000"/>
        </a:lnSpc>
        <a:spcBef>
          <a:spcPts val="1350"/>
        </a:spcBef>
        <a:buFont typeface="Arial" panose="020B0604020202020204" pitchFamily="34" charset="0"/>
        <a:buNone/>
        <a:defRPr sz="5400" kern="1200">
          <a:solidFill>
            <a:schemeClr val="tx1"/>
          </a:solidFill>
          <a:latin typeface="+mn-lt"/>
          <a:ea typeface="+mn-ea"/>
          <a:cs typeface="+mn-cs"/>
        </a:defRPr>
      </a:lvl3pPr>
      <a:lvl4pPr marL="3703320" indent="0" algn="l" defTabSz="2468880" rtl="0" eaLnBrk="1" latinLnBrk="0" hangingPunct="1">
        <a:lnSpc>
          <a:spcPct val="90000"/>
        </a:lnSpc>
        <a:spcBef>
          <a:spcPts val="1350"/>
        </a:spcBef>
        <a:buFont typeface="Arial" panose="020B0604020202020204" pitchFamily="34" charset="0"/>
        <a:buNone/>
        <a:defRPr sz="4860" kern="1200">
          <a:solidFill>
            <a:schemeClr val="tx1"/>
          </a:solidFill>
          <a:latin typeface="+mn-lt"/>
          <a:ea typeface="+mn-ea"/>
          <a:cs typeface="+mn-cs"/>
        </a:defRPr>
      </a:lvl4pPr>
      <a:lvl5pPr marL="4937760" indent="0" algn="l" defTabSz="2468880" rtl="0" eaLnBrk="1" latinLnBrk="0" hangingPunct="1">
        <a:lnSpc>
          <a:spcPct val="90000"/>
        </a:lnSpc>
        <a:spcBef>
          <a:spcPts val="1350"/>
        </a:spcBef>
        <a:buFont typeface="Arial" panose="020B0604020202020204" pitchFamily="34" charset="0"/>
        <a:buNone/>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userDrawn="1"/>
        </p:nvSpPr>
        <p:spPr>
          <a:xfrm>
            <a:off x="10698484" y="731514"/>
            <a:ext cx="21396963" cy="731520"/>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4860"/>
          </a:p>
        </p:txBody>
      </p:sp>
      <p:sp>
        <p:nvSpPr>
          <p:cNvPr id="8" name="object 8"/>
          <p:cNvSpPr/>
          <p:nvPr userDrawn="1"/>
        </p:nvSpPr>
        <p:spPr>
          <a:xfrm>
            <a:off x="822960" y="731514"/>
            <a:ext cx="9601200" cy="73152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4860"/>
          </a:p>
        </p:txBody>
      </p:sp>
    </p:spTree>
    <p:extLst>
      <p:ext uri="{BB962C8B-B14F-4D97-AF65-F5344CB8AC3E}">
        <p14:creationId xmlns:p14="http://schemas.microsoft.com/office/powerpoint/2010/main" val="81657395"/>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ctr" defTabSz="2468880" rtl="0" eaLnBrk="1" latinLnBrk="0" hangingPunct="1">
        <a:lnSpc>
          <a:spcPct val="90000"/>
        </a:lnSpc>
        <a:spcBef>
          <a:spcPct val="0"/>
        </a:spcBef>
        <a:buNone/>
        <a:defRPr sz="9180" b="1" kern="1200">
          <a:solidFill>
            <a:srgbClr val="085694"/>
          </a:solidFill>
          <a:latin typeface="ITC Avant Garde Std Md" panose="020B0602020202020204" pitchFamily="34" charset="0"/>
          <a:ea typeface="+mj-ea"/>
          <a:cs typeface="+mj-cs"/>
        </a:defRPr>
      </a:lvl1pPr>
    </p:titleStyle>
    <p:bodyStyle>
      <a:lvl1pPr marL="0" indent="0" algn="ctr" defTabSz="2468880" rtl="0" eaLnBrk="1" latinLnBrk="0" hangingPunct="1">
        <a:lnSpc>
          <a:spcPct val="90000"/>
        </a:lnSpc>
        <a:spcBef>
          <a:spcPts val="2700"/>
        </a:spcBef>
        <a:buFont typeface="Arial" panose="020B0604020202020204" pitchFamily="34" charset="0"/>
        <a:buNone/>
        <a:defRPr sz="4860" b="1" kern="1200">
          <a:solidFill>
            <a:srgbClr val="1C6F47"/>
          </a:solidFill>
          <a:latin typeface="HelveticaNeueLT Com 55 Roman" panose="020B0604020202020204" pitchFamily="34" charset="0"/>
          <a:ea typeface="+mn-ea"/>
          <a:cs typeface="+mn-cs"/>
        </a:defRPr>
      </a:lvl1pPr>
      <a:lvl2pPr marL="1234440" indent="0" algn="l" defTabSz="2468880" rtl="0" eaLnBrk="1" latinLnBrk="0" hangingPunct="1">
        <a:lnSpc>
          <a:spcPct val="90000"/>
        </a:lnSpc>
        <a:spcBef>
          <a:spcPts val="1350"/>
        </a:spcBef>
        <a:buFont typeface="Arial" panose="020B0604020202020204" pitchFamily="34" charset="0"/>
        <a:buNone/>
        <a:defRPr sz="6480" kern="1200">
          <a:solidFill>
            <a:schemeClr val="tx1"/>
          </a:solidFill>
          <a:latin typeface="+mn-lt"/>
          <a:ea typeface="+mn-ea"/>
          <a:cs typeface="+mn-cs"/>
        </a:defRPr>
      </a:lvl2pPr>
      <a:lvl3pPr marL="2468880" indent="0" algn="l" defTabSz="2468880" rtl="0" eaLnBrk="1" latinLnBrk="0" hangingPunct="1">
        <a:lnSpc>
          <a:spcPct val="90000"/>
        </a:lnSpc>
        <a:spcBef>
          <a:spcPts val="1350"/>
        </a:spcBef>
        <a:buFont typeface="Arial" panose="020B0604020202020204" pitchFamily="34" charset="0"/>
        <a:buNone/>
        <a:defRPr sz="5400" kern="1200">
          <a:solidFill>
            <a:schemeClr val="tx1"/>
          </a:solidFill>
          <a:latin typeface="+mn-lt"/>
          <a:ea typeface="+mn-ea"/>
          <a:cs typeface="+mn-cs"/>
        </a:defRPr>
      </a:lvl3pPr>
      <a:lvl4pPr marL="3703320" indent="0" algn="l" defTabSz="2468880" rtl="0" eaLnBrk="1" latinLnBrk="0" hangingPunct="1">
        <a:lnSpc>
          <a:spcPct val="90000"/>
        </a:lnSpc>
        <a:spcBef>
          <a:spcPts val="1350"/>
        </a:spcBef>
        <a:buFont typeface="Arial" panose="020B0604020202020204" pitchFamily="34" charset="0"/>
        <a:buNone/>
        <a:defRPr sz="4860" kern="1200">
          <a:solidFill>
            <a:schemeClr val="tx1"/>
          </a:solidFill>
          <a:latin typeface="+mn-lt"/>
          <a:ea typeface="+mn-ea"/>
          <a:cs typeface="+mn-cs"/>
        </a:defRPr>
      </a:lvl4pPr>
      <a:lvl5pPr marL="4937760" indent="0" algn="l" defTabSz="2468880" rtl="0" eaLnBrk="1" latinLnBrk="0" hangingPunct="1">
        <a:lnSpc>
          <a:spcPct val="90000"/>
        </a:lnSpc>
        <a:spcBef>
          <a:spcPts val="1350"/>
        </a:spcBef>
        <a:buFont typeface="Arial" panose="020B0604020202020204" pitchFamily="34" charset="0"/>
        <a:buNone/>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userDrawn="1"/>
        </p:nvSpPr>
        <p:spPr>
          <a:xfrm>
            <a:off x="11220497" y="731520"/>
            <a:ext cx="20874950" cy="751642"/>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4860"/>
          </a:p>
        </p:txBody>
      </p:sp>
      <p:sp>
        <p:nvSpPr>
          <p:cNvPr id="8" name="object 8"/>
          <p:cNvSpPr/>
          <p:nvPr userDrawn="1"/>
        </p:nvSpPr>
        <p:spPr>
          <a:xfrm>
            <a:off x="4149090" y="751642"/>
            <a:ext cx="6823710" cy="73152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486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504" y="500730"/>
            <a:ext cx="3497580" cy="1964864"/>
          </a:xfrm>
          <a:prstGeom prst="rect">
            <a:avLst/>
          </a:prstGeom>
        </p:spPr>
      </p:pic>
    </p:spTree>
    <p:extLst>
      <p:ext uri="{BB962C8B-B14F-4D97-AF65-F5344CB8AC3E}">
        <p14:creationId xmlns:p14="http://schemas.microsoft.com/office/powerpoint/2010/main" val="2908708014"/>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2468880" rtl="0" eaLnBrk="1" latinLnBrk="0" hangingPunct="1">
        <a:lnSpc>
          <a:spcPct val="90000"/>
        </a:lnSpc>
        <a:spcBef>
          <a:spcPct val="0"/>
        </a:spcBef>
        <a:buNone/>
        <a:defRPr sz="9180" kern="1200">
          <a:solidFill>
            <a:srgbClr val="085694"/>
          </a:solidFill>
          <a:latin typeface="ITC Avant Garde Std Md" panose="020B0602020202020204" pitchFamily="34" charset="0"/>
          <a:ea typeface="+mj-ea"/>
          <a:cs typeface="+mj-cs"/>
        </a:defRPr>
      </a:lvl1pPr>
    </p:titleStyle>
    <p:bodyStyle>
      <a:lvl1pPr marL="0" indent="0" algn="l" defTabSz="2468880" rtl="0" eaLnBrk="1" latinLnBrk="0" hangingPunct="1">
        <a:lnSpc>
          <a:spcPct val="90000"/>
        </a:lnSpc>
        <a:spcBef>
          <a:spcPts val="2700"/>
        </a:spcBef>
        <a:buFont typeface="Arial" panose="020B0604020202020204" pitchFamily="34" charset="0"/>
        <a:buNone/>
        <a:defRPr sz="5940" b="1" kern="1200">
          <a:solidFill>
            <a:srgbClr val="1C6F47"/>
          </a:solidFill>
          <a:latin typeface="HelveticaNeueLT Com 55 Roman" panose="020B0604020202020204" pitchFamily="34" charset="0"/>
          <a:ea typeface="+mn-ea"/>
          <a:cs typeface="+mn-cs"/>
        </a:defRPr>
      </a:lvl1pPr>
      <a:lvl2pPr marL="1234440" indent="0" algn="l" defTabSz="2468880" rtl="0" eaLnBrk="1" latinLnBrk="0" hangingPunct="1">
        <a:lnSpc>
          <a:spcPct val="90000"/>
        </a:lnSpc>
        <a:spcBef>
          <a:spcPts val="1350"/>
        </a:spcBef>
        <a:buFont typeface="Arial" panose="020B0604020202020204" pitchFamily="34" charset="0"/>
        <a:buNone/>
        <a:defRPr sz="4860" kern="1200">
          <a:solidFill>
            <a:schemeClr val="tx1"/>
          </a:solidFill>
          <a:latin typeface="+mn-lt"/>
          <a:ea typeface="+mn-ea"/>
          <a:cs typeface="+mn-cs"/>
        </a:defRPr>
      </a:lvl2pPr>
      <a:lvl3pPr marL="2468880" indent="0" algn="l" defTabSz="2468880" rtl="0" eaLnBrk="1" latinLnBrk="0" hangingPunct="1">
        <a:lnSpc>
          <a:spcPct val="90000"/>
        </a:lnSpc>
        <a:spcBef>
          <a:spcPts val="1350"/>
        </a:spcBef>
        <a:buFont typeface="Arial" panose="020B0604020202020204" pitchFamily="34" charset="0"/>
        <a:buNone/>
        <a:defRPr sz="4860" kern="1200">
          <a:solidFill>
            <a:schemeClr val="tx1"/>
          </a:solidFill>
          <a:latin typeface="+mn-lt"/>
          <a:ea typeface="+mn-ea"/>
          <a:cs typeface="+mn-cs"/>
        </a:defRPr>
      </a:lvl3pPr>
      <a:lvl4pPr marL="3703320" indent="0" algn="l" defTabSz="2468880" rtl="0" eaLnBrk="1" latinLnBrk="0" hangingPunct="1">
        <a:lnSpc>
          <a:spcPct val="90000"/>
        </a:lnSpc>
        <a:spcBef>
          <a:spcPts val="1350"/>
        </a:spcBef>
        <a:buFont typeface="Arial" panose="020B0604020202020204" pitchFamily="34" charset="0"/>
        <a:buNone/>
        <a:defRPr sz="4860" kern="1200">
          <a:solidFill>
            <a:schemeClr val="tx1"/>
          </a:solidFill>
          <a:latin typeface="+mn-lt"/>
          <a:ea typeface="+mn-ea"/>
          <a:cs typeface="+mn-cs"/>
        </a:defRPr>
      </a:lvl4pPr>
      <a:lvl5pPr marL="4937760" indent="0" algn="l" defTabSz="2468880" rtl="0" eaLnBrk="1" latinLnBrk="0" hangingPunct="1">
        <a:lnSpc>
          <a:spcPct val="90000"/>
        </a:lnSpc>
        <a:spcBef>
          <a:spcPts val="1350"/>
        </a:spcBef>
        <a:buFont typeface="Arial" panose="020B0604020202020204" pitchFamily="34" charset="0"/>
        <a:buNone/>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bject 7"/>
          <p:cNvSpPr/>
          <p:nvPr userDrawn="1"/>
        </p:nvSpPr>
        <p:spPr>
          <a:xfrm>
            <a:off x="11220497" y="731520"/>
            <a:ext cx="20874950" cy="751642"/>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4860"/>
          </a:p>
        </p:txBody>
      </p:sp>
      <p:sp>
        <p:nvSpPr>
          <p:cNvPr id="6" name="object 8"/>
          <p:cNvSpPr/>
          <p:nvPr userDrawn="1"/>
        </p:nvSpPr>
        <p:spPr>
          <a:xfrm>
            <a:off x="4149090" y="751642"/>
            <a:ext cx="6823710" cy="73152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486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504" y="500730"/>
            <a:ext cx="3497580" cy="1964864"/>
          </a:xfrm>
          <a:prstGeom prst="rect">
            <a:avLst/>
          </a:prstGeom>
        </p:spPr>
      </p:pic>
    </p:spTree>
    <p:extLst>
      <p:ext uri="{BB962C8B-B14F-4D97-AF65-F5344CB8AC3E}">
        <p14:creationId xmlns:p14="http://schemas.microsoft.com/office/powerpoint/2010/main" val="3598667623"/>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bject 7"/>
          <p:cNvSpPr/>
          <p:nvPr userDrawn="1"/>
        </p:nvSpPr>
        <p:spPr>
          <a:xfrm>
            <a:off x="11220497" y="731520"/>
            <a:ext cx="20874950" cy="751642"/>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4860"/>
          </a:p>
        </p:txBody>
      </p:sp>
      <p:sp>
        <p:nvSpPr>
          <p:cNvPr id="6" name="object 8"/>
          <p:cNvSpPr/>
          <p:nvPr userDrawn="1"/>
        </p:nvSpPr>
        <p:spPr>
          <a:xfrm>
            <a:off x="4149090" y="751642"/>
            <a:ext cx="6823710" cy="73152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486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504" y="500730"/>
            <a:ext cx="3497580" cy="1964864"/>
          </a:xfrm>
          <a:prstGeom prst="rect">
            <a:avLst/>
          </a:prstGeom>
        </p:spPr>
      </p:pic>
    </p:spTree>
    <p:extLst>
      <p:ext uri="{BB962C8B-B14F-4D97-AF65-F5344CB8AC3E}">
        <p14:creationId xmlns:p14="http://schemas.microsoft.com/office/powerpoint/2010/main" val="1292179370"/>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478" y="1869509"/>
            <a:ext cx="31287443" cy="2646878"/>
          </a:xfrm>
          <a:prstGeom prst="rect">
            <a:avLst/>
          </a:prstGeom>
          <a:noFill/>
        </p:spPr>
        <p:txBody>
          <a:bodyPr wrap="square" rtlCol="0">
            <a:spAutoFit/>
          </a:bodyPr>
          <a:lstStyle/>
          <a:p>
            <a:pPr algn="ctr"/>
            <a:r>
              <a:rPr lang="en-US" sz="16600" dirty="0">
                <a:latin typeface="ITC Avant Garde Std Md" panose="020B0602020202020204" pitchFamily="34" charset="0"/>
              </a:rPr>
              <a:t>Why are we here?</a:t>
            </a:r>
          </a:p>
        </p:txBody>
      </p:sp>
      <p:sp>
        <p:nvSpPr>
          <p:cNvPr id="3" name="Rectangle 2"/>
          <p:cNvSpPr/>
          <p:nvPr/>
        </p:nvSpPr>
        <p:spPr>
          <a:xfrm>
            <a:off x="16755787" y="9079974"/>
            <a:ext cx="15347134" cy="5632311"/>
          </a:xfrm>
          <a:prstGeom prst="rect">
            <a:avLst/>
          </a:prstGeom>
        </p:spPr>
        <p:txBody>
          <a:bodyPr wrap="square">
            <a:spAutoFit/>
          </a:bodyPr>
          <a:lstStyle/>
          <a:p>
            <a:pPr lvl="0" algn="ctr"/>
            <a:r>
              <a:rPr lang="en-US" sz="6000" dirty="0"/>
              <a:t>To provide comments on the proposed project: </a:t>
            </a:r>
            <a:r>
              <a:rPr lang="en-US" sz="6000" dirty="0">
                <a:effectLst/>
                <a:latin typeface="HelveticaNeueLT Com 55 Roman"/>
                <a:ea typeface="Times New Roman" panose="02020603050405020304" pitchFamily="18" charset="0"/>
                <a:cs typeface="Times New Roman" panose="02020603050405020304" pitchFamily="18" charset="0"/>
              </a:rPr>
              <a:t>Phase I Widening of County Road (CR) 817/Lee Road and CR 818/South Sweetwater Road</a:t>
            </a:r>
          </a:p>
          <a:p>
            <a:pPr lvl="0" algn="ctr"/>
            <a:endParaRPr lang="en-US" sz="6000" dirty="0">
              <a:effectLst/>
              <a:latin typeface="HelveticaNeueLT Com 55 Roman"/>
              <a:ea typeface="Times New Roman" panose="02020603050405020304" pitchFamily="18" charset="0"/>
              <a:cs typeface="Times New Roman" panose="02020603050405020304" pitchFamily="18" charset="0"/>
            </a:endParaRPr>
          </a:p>
          <a:p>
            <a:pPr lvl="0" algn="ctr"/>
            <a:r>
              <a:rPr lang="en-US" sz="6000" dirty="0">
                <a:latin typeface="HelveticaNeueLT Com 55 Roman"/>
                <a:cs typeface="Times New Roman" panose="02020603050405020304" pitchFamily="18" charset="0"/>
              </a:rPr>
              <a:t>PI No. 0013563</a:t>
            </a:r>
            <a:endParaRPr lang="en-US" sz="6000" dirty="0"/>
          </a:p>
        </p:txBody>
      </p:sp>
      <p:sp>
        <p:nvSpPr>
          <p:cNvPr id="7" name="Rectangle 6">
            <a:extLst>
              <a:ext uri="{FF2B5EF4-FFF2-40B4-BE49-F238E27FC236}">
                <a16:creationId xmlns:a16="http://schemas.microsoft.com/office/drawing/2014/main" id="{46F0AD2B-3BF8-428C-A97A-86442A2E71E7}"/>
              </a:ext>
            </a:extLst>
          </p:cNvPr>
          <p:cNvSpPr/>
          <p:nvPr/>
        </p:nvSpPr>
        <p:spPr>
          <a:xfrm>
            <a:off x="2445224" y="20098291"/>
            <a:ext cx="29048355" cy="1015663"/>
          </a:xfrm>
          <a:prstGeom prst="rect">
            <a:avLst/>
          </a:prstGeom>
        </p:spPr>
        <p:txBody>
          <a:bodyPr wrap="square">
            <a:spAutoFit/>
          </a:bodyPr>
          <a:lstStyle/>
          <a:p>
            <a:pPr lvl="0" algn="ctr"/>
            <a:r>
              <a:rPr lang="en-US" sz="6000" dirty="0"/>
              <a:t>We need your input!</a:t>
            </a:r>
          </a:p>
        </p:txBody>
      </p:sp>
      <p:graphicFrame>
        <p:nvGraphicFramePr>
          <p:cNvPr id="4" name="Object 3">
            <a:extLst>
              <a:ext uri="{FF2B5EF4-FFF2-40B4-BE49-F238E27FC236}">
                <a16:creationId xmlns:a16="http://schemas.microsoft.com/office/drawing/2014/main" id="{A9E1F8E9-4516-BB83-DBB4-0319B2FB05DA}"/>
              </a:ext>
            </a:extLst>
          </p:cNvPr>
          <p:cNvGraphicFramePr>
            <a:graphicFrameLocks noChangeAspect="1"/>
          </p:cNvGraphicFramePr>
          <p:nvPr>
            <p:extLst>
              <p:ext uri="{D42A27DB-BD31-4B8C-83A1-F6EECF244321}">
                <p14:modId xmlns:p14="http://schemas.microsoft.com/office/powerpoint/2010/main" val="2563818111"/>
              </p:ext>
            </p:extLst>
          </p:nvPr>
        </p:nvGraphicFramePr>
        <p:xfrm>
          <a:off x="28263273" y="18136090"/>
          <a:ext cx="3654529" cy="3244901"/>
        </p:xfrm>
        <a:graphic>
          <a:graphicData uri="http://schemas.openxmlformats.org/presentationml/2006/ole">
            <mc:AlternateContent xmlns:mc="http://schemas.openxmlformats.org/markup-compatibility/2006">
              <mc:Choice xmlns:v="urn:schemas-microsoft-com:vml" Requires="v">
                <p:oleObj name="Picture" r:id="rId3" imgW="1067810" imgH="1058447" progId="Word.Picture.8">
                  <p:embed/>
                </p:oleObj>
              </mc:Choice>
              <mc:Fallback>
                <p:oleObj name="Picture" r:id="rId3" imgW="1067810" imgH="1058447"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3273" y="18136090"/>
                        <a:ext cx="3654529" cy="3244901"/>
                      </a:xfrm>
                      <a:prstGeom prst="rect">
                        <a:avLst/>
                      </a:prstGeom>
                      <a:noFill/>
                    </p:spPr>
                  </p:pic>
                </p:oleObj>
              </mc:Fallback>
            </mc:AlternateContent>
          </a:graphicData>
        </a:graphic>
      </p:graphicFrame>
      <p:pic>
        <p:nvPicPr>
          <p:cNvPr id="9" name="Picture 8">
            <a:extLst>
              <a:ext uri="{FF2B5EF4-FFF2-40B4-BE49-F238E27FC236}">
                <a16:creationId xmlns:a16="http://schemas.microsoft.com/office/drawing/2014/main" id="{14AFFE48-AE05-646C-0A39-AA00423F6627}"/>
              </a:ext>
            </a:extLst>
          </p:cNvPr>
          <p:cNvPicPr>
            <a:picLocks noChangeAspect="1"/>
          </p:cNvPicPr>
          <p:nvPr/>
        </p:nvPicPr>
        <p:blipFill>
          <a:blip r:embed="rId5"/>
          <a:stretch>
            <a:fillRect/>
          </a:stretch>
        </p:blipFill>
        <p:spPr>
          <a:xfrm>
            <a:off x="2985473" y="4733928"/>
            <a:ext cx="12825976" cy="14214070"/>
          </a:xfrm>
          <a:prstGeom prst="rect">
            <a:avLst/>
          </a:prstGeom>
        </p:spPr>
      </p:pic>
    </p:spTree>
    <p:extLst>
      <p:ext uri="{BB962C8B-B14F-4D97-AF65-F5344CB8AC3E}">
        <p14:creationId xmlns:p14="http://schemas.microsoft.com/office/powerpoint/2010/main" val="2596580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8EEFA-307E-D03B-5BC0-084BDB141CDB}"/>
              </a:ext>
            </a:extLst>
          </p:cNvPr>
          <p:cNvPicPr>
            <a:picLocks noChangeAspect="1"/>
          </p:cNvPicPr>
          <p:nvPr/>
        </p:nvPicPr>
        <p:blipFill>
          <a:blip r:embed="rId2"/>
          <a:stretch>
            <a:fillRect/>
          </a:stretch>
        </p:blipFill>
        <p:spPr>
          <a:xfrm>
            <a:off x="9341027" y="2382981"/>
            <a:ext cx="14236346" cy="18481578"/>
          </a:xfrm>
          <a:prstGeom prst="rect">
            <a:avLst/>
          </a:prstGeom>
        </p:spPr>
      </p:pic>
    </p:spTree>
    <p:extLst>
      <p:ext uri="{BB962C8B-B14F-4D97-AF65-F5344CB8AC3E}">
        <p14:creationId xmlns:p14="http://schemas.microsoft.com/office/powerpoint/2010/main" val="67562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400755" y="4910270"/>
            <a:ext cx="2645404" cy="1323439"/>
          </a:xfrm>
          <a:prstGeom prst="rect">
            <a:avLst/>
          </a:prstGeom>
          <a:solidFill>
            <a:schemeClr val="accent3"/>
          </a:solidFill>
        </p:spPr>
        <p:txBody>
          <a:bodyPr wrap="square">
            <a:spAutoFit/>
          </a:bodyPr>
          <a:lstStyle/>
          <a:p>
            <a:pPr lvl="0" algn="ctr"/>
            <a:r>
              <a:rPr lang="en-US" sz="4000" dirty="0"/>
              <a:t>Safety</a:t>
            </a:r>
          </a:p>
          <a:p>
            <a:pPr lvl="0" algn="ctr"/>
            <a:endParaRPr lang="en-US" sz="4000" dirty="0"/>
          </a:p>
        </p:txBody>
      </p:sp>
      <p:pic>
        <p:nvPicPr>
          <p:cNvPr id="18" name="Picture 17"/>
          <p:cNvPicPr>
            <a:picLocks noChangeAspect="1"/>
          </p:cNvPicPr>
          <p:nvPr/>
        </p:nvPicPr>
        <p:blipFill rotWithShape="1">
          <a:blip r:embed="rId3"/>
          <a:srcRect l="52683" t="48529" r="40174" b="31161"/>
          <a:stretch/>
        </p:blipFill>
        <p:spPr>
          <a:xfrm>
            <a:off x="10500824" y="6667145"/>
            <a:ext cx="2611990" cy="2481390"/>
          </a:xfrm>
          <a:prstGeom prst="rect">
            <a:avLst/>
          </a:prstGeom>
        </p:spPr>
      </p:pic>
      <p:sp>
        <p:nvSpPr>
          <p:cNvPr id="25" name="TextBox 24"/>
          <p:cNvSpPr txBox="1"/>
          <p:nvPr/>
        </p:nvSpPr>
        <p:spPr>
          <a:xfrm>
            <a:off x="5666076" y="11114572"/>
            <a:ext cx="25756033" cy="10864577"/>
          </a:xfrm>
          <a:prstGeom prst="rect">
            <a:avLst/>
          </a:prstGeom>
          <a:noFill/>
        </p:spPr>
        <p:txBody>
          <a:bodyPr wrap="square" lIns="91440" tIns="45720" rIns="91440" bIns="45720" rtlCol="0" anchor="t">
            <a:spAutoFit/>
          </a:bodyPr>
          <a:lstStyle/>
          <a:p>
            <a:pPr marL="685800" indent="-685800">
              <a:buFont typeface="Arial" panose="020B0604020202020204" pitchFamily="34" charset="0"/>
              <a:buChar char="•"/>
            </a:pPr>
            <a:endParaRPr lang="en-US" sz="5400" dirty="0">
              <a:latin typeface="HelveticaNeueLT Com 55 Roman"/>
              <a:ea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r>
              <a:rPr lang="en-US" sz="5400" dirty="0">
                <a:latin typeface="HelveticaNeueLT Com 55 Roman"/>
                <a:ea typeface="Times New Roman" panose="02020603050405020304" pitchFamily="18" charset="0"/>
                <a:cs typeface="Times New Roman" panose="02020603050405020304" pitchFamily="18" charset="0"/>
              </a:rPr>
              <a:t>Provide additional capacity to i</a:t>
            </a:r>
            <a:r>
              <a:rPr lang="en-US" sz="5400" dirty="0">
                <a:effectLst/>
                <a:latin typeface="HelveticaNeueLT Com 55 Roman"/>
                <a:ea typeface="Times New Roman" panose="02020603050405020304" pitchFamily="18" charset="0"/>
                <a:cs typeface="Times New Roman" panose="02020603050405020304" pitchFamily="18" charset="0"/>
              </a:rPr>
              <a:t>mprove traffic flow and vehicular delays</a:t>
            </a:r>
          </a:p>
          <a:p>
            <a:pPr marL="685800" indent="-685800">
              <a:buFont typeface="Arial" panose="020B0604020202020204" pitchFamily="34" charset="0"/>
              <a:buChar char="•"/>
            </a:pPr>
            <a:endParaRPr lang="en-US" sz="5150" dirty="0">
              <a:highlight>
                <a:srgbClr val="FFFF00"/>
              </a:highlight>
              <a:ea typeface="+mn-lt"/>
              <a:cs typeface="+mn-lt"/>
            </a:endParaRPr>
          </a:p>
          <a:p>
            <a:pPr marL="685800" indent="-685800">
              <a:buFont typeface="Arial" panose="020B0604020202020204" pitchFamily="34" charset="0"/>
              <a:buChar char="•"/>
            </a:pPr>
            <a:r>
              <a:rPr lang="en-US" sz="5150" dirty="0">
                <a:ea typeface="+mn-lt"/>
                <a:cs typeface="+mn-lt"/>
              </a:rPr>
              <a:t>Reduce volume of crashes </a:t>
            </a:r>
          </a:p>
          <a:p>
            <a:pPr marL="685800" indent="-685800">
              <a:buFont typeface="Arial" panose="020B0604020202020204" pitchFamily="34" charset="0"/>
              <a:buChar char="•"/>
            </a:pPr>
            <a:endParaRPr lang="en-US" sz="5150" dirty="0">
              <a:highlight>
                <a:srgbClr val="FFFF00"/>
              </a:highlight>
              <a:ea typeface="+mn-lt"/>
              <a:cs typeface="+mn-lt"/>
            </a:endParaRPr>
          </a:p>
          <a:p>
            <a:pPr marL="685800" indent="-685800">
              <a:buFont typeface="Arial,Sans-Serif" panose="020B0604020202020204" pitchFamily="34" charset="0"/>
              <a:buChar char="•"/>
            </a:pPr>
            <a:r>
              <a:rPr lang="en-US" sz="5150" dirty="0">
                <a:ea typeface="+mn-lt"/>
                <a:cs typeface="+mn-lt"/>
              </a:rPr>
              <a:t>Conduct environmental analysis to determine avoidance and minimization to the physical and social environment to the extend feasible </a:t>
            </a:r>
          </a:p>
          <a:p>
            <a:pPr marL="685800" indent="-685800">
              <a:buFont typeface="Arial,Sans-Serif" panose="020B0604020202020204" pitchFamily="34" charset="0"/>
              <a:buChar char="•"/>
            </a:pPr>
            <a:endParaRPr lang="en-US" sz="5150" dirty="0">
              <a:ea typeface="+mn-lt"/>
              <a:cs typeface="+mn-lt"/>
            </a:endParaRPr>
          </a:p>
          <a:p>
            <a:pPr marL="685800" marR="0" lvl="0" indent="-685800">
              <a:lnSpc>
                <a:spcPct val="107000"/>
              </a:lnSpc>
              <a:spcAft>
                <a:spcPts val="800"/>
              </a:spcAft>
              <a:buFont typeface="Arial" panose="020B0604020202020204" pitchFamily="34" charset="0"/>
              <a:buChar char="•"/>
            </a:pPr>
            <a:r>
              <a:rPr lang="en-US" sz="5150" dirty="0">
                <a:effectLst/>
                <a:latin typeface="HelveticaNeueLT Std Cn (Body)"/>
                <a:ea typeface="Calibri" panose="020F0502020204030204" pitchFamily="34" charset="0"/>
                <a:cs typeface="Arial" panose="020B0604020202020204" pitchFamily="34" charset="0"/>
              </a:rPr>
              <a:t>Improved connectivity between activity centers in the eastern portion of the County and alternate routes for traffic around the City of Douglasville, which falls in line with the Douglas County Comprehensive Plan and Comprehensive Transportation Plan.</a:t>
            </a:r>
            <a:endParaRPr lang="en-US" sz="5150" dirty="0">
              <a:effectLst/>
              <a:latin typeface="HelveticaNeueLT Std Cn (Body)"/>
              <a:ea typeface="Calibri" panose="020F0502020204030204" pitchFamily="34" charset="0"/>
              <a:cs typeface="Times New Roman" panose="02020603050405020304" pitchFamily="18" charset="0"/>
            </a:endParaRPr>
          </a:p>
          <a:p>
            <a:pPr marL="685800" indent="-685800">
              <a:buFont typeface="Arial,Sans-Serif" panose="020B0604020202020204" pitchFamily="34" charset="0"/>
              <a:buChar char="•"/>
            </a:pPr>
            <a:endParaRPr lang="en-US" sz="5150" dirty="0">
              <a:ea typeface="+mn-lt"/>
              <a:cs typeface="+mn-lt"/>
            </a:endParaRPr>
          </a:p>
          <a:p>
            <a:pPr marL="685800" indent="-685800">
              <a:buFont typeface="Arial" panose="020B0604020202020204" pitchFamily="34" charset="0"/>
              <a:buChar char="•"/>
            </a:pPr>
            <a:endParaRPr lang="en-US" sz="5150" dirty="0"/>
          </a:p>
        </p:txBody>
      </p:sp>
      <p:sp>
        <p:nvSpPr>
          <p:cNvPr id="26" name="TextBox 25"/>
          <p:cNvSpPr txBox="1"/>
          <p:nvPr/>
        </p:nvSpPr>
        <p:spPr>
          <a:xfrm>
            <a:off x="815478" y="1810958"/>
            <a:ext cx="31287443" cy="1600438"/>
          </a:xfrm>
          <a:prstGeom prst="rect">
            <a:avLst/>
          </a:prstGeom>
          <a:noFill/>
        </p:spPr>
        <p:txBody>
          <a:bodyPr wrap="square" rtlCol="0">
            <a:spAutoFit/>
          </a:bodyPr>
          <a:lstStyle/>
          <a:p>
            <a:pPr algn="ctr"/>
            <a:r>
              <a:rPr lang="en-US" sz="9600" dirty="0">
                <a:latin typeface="ITC Avant Garde Std Md" panose="020B0602020202020204" pitchFamily="34" charset="0"/>
              </a:rPr>
              <a:t>Project Goals</a:t>
            </a:r>
          </a:p>
        </p:txBody>
      </p:sp>
      <p:sp>
        <p:nvSpPr>
          <p:cNvPr id="27" name="Rectangle 26"/>
          <p:cNvSpPr/>
          <p:nvPr/>
        </p:nvSpPr>
        <p:spPr>
          <a:xfrm>
            <a:off x="6234550" y="5036959"/>
            <a:ext cx="3168673" cy="1323439"/>
          </a:xfrm>
          <a:prstGeom prst="rect">
            <a:avLst/>
          </a:prstGeom>
          <a:solidFill>
            <a:schemeClr val="tx2"/>
          </a:solidFill>
        </p:spPr>
        <p:txBody>
          <a:bodyPr wrap="square">
            <a:spAutoFit/>
          </a:bodyPr>
          <a:lstStyle/>
          <a:p>
            <a:pPr lvl="0" algn="ctr"/>
            <a:r>
              <a:rPr lang="en-US" sz="4000" dirty="0">
                <a:solidFill>
                  <a:schemeClr val="bg1"/>
                </a:solidFill>
              </a:rPr>
              <a:t>Operations</a:t>
            </a:r>
          </a:p>
          <a:p>
            <a:pPr lvl="0" algn="ctr"/>
            <a:endParaRPr lang="en-US" sz="4000" dirty="0">
              <a:solidFill>
                <a:schemeClr val="bg1"/>
              </a:solidFill>
            </a:endParaRPr>
          </a:p>
        </p:txBody>
      </p:sp>
      <p:pic>
        <p:nvPicPr>
          <p:cNvPr id="30" name="Picture 29"/>
          <p:cNvPicPr>
            <a:picLocks noChangeAspect="1"/>
          </p:cNvPicPr>
          <p:nvPr/>
        </p:nvPicPr>
        <p:blipFill rotWithShape="1">
          <a:blip r:embed="rId3"/>
          <a:srcRect l="61890" t="47633" r="31235" b="30454"/>
          <a:stretch/>
        </p:blipFill>
        <p:spPr>
          <a:xfrm>
            <a:off x="2556441" y="6450530"/>
            <a:ext cx="2833922" cy="3017946"/>
          </a:xfrm>
          <a:prstGeom prst="rect">
            <a:avLst/>
          </a:prstGeom>
        </p:spPr>
      </p:pic>
      <p:sp>
        <p:nvSpPr>
          <p:cNvPr id="32" name="Rectangle 31"/>
          <p:cNvSpPr/>
          <p:nvPr/>
        </p:nvSpPr>
        <p:spPr>
          <a:xfrm>
            <a:off x="2784469" y="5036960"/>
            <a:ext cx="2452550" cy="1323439"/>
          </a:xfrm>
          <a:prstGeom prst="rect">
            <a:avLst/>
          </a:prstGeom>
          <a:solidFill>
            <a:schemeClr val="accent1"/>
          </a:solidFill>
        </p:spPr>
        <p:txBody>
          <a:bodyPr wrap="square">
            <a:spAutoFit/>
          </a:bodyPr>
          <a:lstStyle/>
          <a:p>
            <a:pPr lvl="0" algn="ctr"/>
            <a:r>
              <a:rPr lang="en-US" sz="4000" dirty="0">
                <a:solidFill>
                  <a:schemeClr val="bg1"/>
                </a:solidFill>
              </a:rPr>
              <a:t>Mobility</a:t>
            </a:r>
          </a:p>
          <a:p>
            <a:pPr lvl="0" algn="ctr"/>
            <a:endParaRPr lang="en-US" sz="4000" dirty="0">
              <a:solidFill>
                <a:schemeClr val="bg1"/>
              </a:solidFill>
            </a:endParaRPr>
          </a:p>
        </p:txBody>
      </p:sp>
      <p:pic>
        <p:nvPicPr>
          <p:cNvPr id="34" name="Picture 33"/>
          <p:cNvPicPr>
            <a:picLocks noChangeAspect="1"/>
          </p:cNvPicPr>
          <p:nvPr/>
        </p:nvPicPr>
        <p:blipFill rotWithShape="1">
          <a:blip r:embed="rId4"/>
          <a:srcRect l="62054" t="52672" r="31116" b="25147"/>
          <a:stretch/>
        </p:blipFill>
        <p:spPr>
          <a:xfrm>
            <a:off x="14402766" y="6528320"/>
            <a:ext cx="2611990" cy="2833922"/>
          </a:xfrm>
          <a:prstGeom prst="rect">
            <a:avLst/>
          </a:prstGeom>
        </p:spPr>
      </p:pic>
      <p:sp>
        <p:nvSpPr>
          <p:cNvPr id="35" name="Rectangle 34"/>
          <p:cNvSpPr/>
          <p:nvPr/>
        </p:nvSpPr>
        <p:spPr>
          <a:xfrm>
            <a:off x="14043692" y="4910269"/>
            <a:ext cx="9192060" cy="1323439"/>
          </a:xfrm>
          <a:prstGeom prst="rect">
            <a:avLst/>
          </a:prstGeom>
          <a:solidFill>
            <a:srgbClr val="1C6F47"/>
          </a:solidFill>
        </p:spPr>
        <p:txBody>
          <a:bodyPr wrap="square">
            <a:spAutoFit/>
          </a:bodyPr>
          <a:lstStyle/>
          <a:p>
            <a:pPr lvl="0" algn="ctr"/>
            <a:r>
              <a:rPr lang="en-US" sz="4000" dirty="0">
                <a:solidFill>
                  <a:schemeClr val="bg1"/>
                </a:solidFill>
              </a:rPr>
              <a:t>Minimizing impacts to properties and </a:t>
            </a:r>
            <a:br>
              <a:rPr lang="en-US" sz="4000" dirty="0">
                <a:solidFill>
                  <a:schemeClr val="bg1"/>
                </a:solidFill>
              </a:rPr>
            </a:br>
            <a:r>
              <a:rPr lang="en-US" sz="4000" dirty="0">
                <a:solidFill>
                  <a:schemeClr val="bg1"/>
                </a:solidFill>
              </a:rPr>
              <a:t>environmentally sensitive areas</a:t>
            </a:r>
          </a:p>
        </p:txBody>
      </p:sp>
      <p:pic>
        <p:nvPicPr>
          <p:cNvPr id="36" name="Picture 35"/>
          <p:cNvPicPr>
            <a:picLocks noChangeAspect="1"/>
          </p:cNvPicPr>
          <p:nvPr/>
        </p:nvPicPr>
        <p:blipFill rotWithShape="1">
          <a:blip r:embed="rId5"/>
          <a:srcRect l="56161" t="73784" r="36785" b="5105"/>
          <a:stretch/>
        </p:blipFill>
        <p:spPr>
          <a:xfrm>
            <a:off x="17407586" y="6528320"/>
            <a:ext cx="2833923" cy="2833922"/>
          </a:xfrm>
          <a:prstGeom prst="rect">
            <a:avLst/>
          </a:prstGeom>
        </p:spPr>
      </p:pic>
      <p:pic>
        <p:nvPicPr>
          <p:cNvPr id="2" name="Picture 1"/>
          <p:cNvPicPr>
            <a:picLocks noChangeAspect="1"/>
          </p:cNvPicPr>
          <p:nvPr/>
        </p:nvPicPr>
        <p:blipFill rotWithShape="1">
          <a:blip r:embed="rId6"/>
          <a:srcRect l="62838" t="27553" r="23784" b="33215"/>
          <a:stretch/>
        </p:blipFill>
        <p:spPr>
          <a:xfrm>
            <a:off x="20858941" y="6667145"/>
            <a:ext cx="2654023" cy="2600406"/>
          </a:xfrm>
          <a:prstGeom prst="rect">
            <a:avLst/>
          </a:prstGeom>
        </p:spPr>
      </p:pic>
      <p:pic>
        <p:nvPicPr>
          <p:cNvPr id="37" name="Picture 36"/>
          <p:cNvPicPr>
            <a:picLocks noChangeAspect="1"/>
          </p:cNvPicPr>
          <p:nvPr/>
        </p:nvPicPr>
        <p:blipFill rotWithShape="1">
          <a:blip r:embed="rId7"/>
          <a:srcRect l="60338" t="33418" r="26419" b="27553"/>
          <a:stretch/>
        </p:blipFill>
        <p:spPr>
          <a:xfrm>
            <a:off x="6598882" y="6581406"/>
            <a:ext cx="2611990" cy="2572011"/>
          </a:xfrm>
          <a:prstGeom prst="rect">
            <a:avLst/>
          </a:prstGeom>
        </p:spPr>
      </p:pic>
      <p:sp>
        <p:nvSpPr>
          <p:cNvPr id="38" name="Oval 37">
            <a:extLst>
              <a:ext uri="{FF2B5EF4-FFF2-40B4-BE49-F238E27FC236}">
                <a16:creationId xmlns:a16="http://schemas.microsoft.com/office/drawing/2014/main" id="{7AADF7CB-3AB8-4CE0-9E00-3016B79B1203}"/>
              </a:ext>
            </a:extLst>
          </p:cNvPr>
          <p:cNvSpPr/>
          <p:nvPr/>
        </p:nvSpPr>
        <p:spPr>
          <a:xfrm>
            <a:off x="3811153" y="15233976"/>
            <a:ext cx="1056696" cy="1029126"/>
          </a:xfrm>
          <a:prstGeom prst="ellipse">
            <a:avLst/>
          </a:prstGeom>
          <a:solidFill>
            <a:srgbClr val="1C6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2F3E3CA-4F02-43D9-975A-B2713FF24FCA}"/>
              </a:ext>
            </a:extLst>
          </p:cNvPr>
          <p:cNvSpPr/>
          <p:nvPr/>
        </p:nvSpPr>
        <p:spPr>
          <a:xfrm>
            <a:off x="3829483" y="13565094"/>
            <a:ext cx="1056696" cy="102912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A6962E5-8C16-4BE8-B422-86F32DB4BC8D}"/>
              </a:ext>
            </a:extLst>
          </p:cNvPr>
          <p:cNvSpPr/>
          <p:nvPr/>
        </p:nvSpPr>
        <p:spPr>
          <a:xfrm>
            <a:off x="0" y="24747919"/>
            <a:ext cx="1056696" cy="1029126"/>
          </a:xfrm>
          <a:prstGeom prst="ellipse">
            <a:avLst/>
          </a:prstGeom>
          <a:solidFill>
            <a:srgbClr val="1C6F47"/>
          </a:solidFill>
          <a:ln>
            <a:solidFill>
              <a:srgbClr val="1C6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D7D5FC-2FED-4E7C-B33F-871E25E41228}"/>
              </a:ext>
            </a:extLst>
          </p:cNvPr>
          <p:cNvSpPr/>
          <p:nvPr/>
        </p:nvSpPr>
        <p:spPr>
          <a:xfrm>
            <a:off x="2250023" y="11933074"/>
            <a:ext cx="1056696" cy="1029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7B56655-FA80-4636-B164-16C9A0B90085}"/>
              </a:ext>
            </a:extLst>
          </p:cNvPr>
          <p:cNvSpPr/>
          <p:nvPr/>
        </p:nvSpPr>
        <p:spPr>
          <a:xfrm>
            <a:off x="3829483" y="11891874"/>
            <a:ext cx="1056696" cy="102912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15B3039-2643-8D6F-077C-65ACFA8B2235}"/>
              </a:ext>
            </a:extLst>
          </p:cNvPr>
          <p:cNvPicPr>
            <a:picLocks noChangeAspect="1"/>
          </p:cNvPicPr>
          <p:nvPr/>
        </p:nvPicPr>
        <p:blipFill>
          <a:blip r:embed="rId8"/>
          <a:stretch>
            <a:fillRect/>
          </a:stretch>
        </p:blipFill>
        <p:spPr>
          <a:xfrm>
            <a:off x="24742449" y="4741461"/>
            <a:ext cx="3685197" cy="4499820"/>
          </a:xfrm>
          <a:prstGeom prst="rect">
            <a:avLst/>
          </a:prstGeom>
        </p:spPr>
      </p:pic>
      <p:sp>
        <p:nvSpPr>
          <p:cNvPr id="5" name="Oval 4">
            <a:extLst>
              <a:ext uri="{FF2B5EF4-FFF2-40B4-BE49-F238E27FC236}">
                <a16:creationId xmlns:a16="http://schemas.microsoft.com/office/drawing/2014/main" id="{144ED394-4740-2B0E-F8FB-373D0E34EB6E}"/>
              </a:ext>
            </a:extLst>
          </p:cNvPr>
          <p:cNvSpPr/>
          <p:nvPr/>
        </p:nvSpPr>
        <p:spPr>
          <a:xfrm>
            <a:off x="3811153" y="17215176"/>
            <a:ext cx="1056696" cy="10291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018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815626" y="3469947"/>
            <a:ext cx="11400005" cy="17912596"/>
          </a:xfrm>
          <a:prstGeom prst="rect">
            <a:avLst/>
          </a:prstGeom>
          <a:noFill/>
        </p:spPr>
        <p:txBody>
          <a:bodyPr wrap="square" lIns="91440" tIns="45720" rIns="91440" bIns="45720" rtlCol="0" anchor="t">
            <a:spAutoFit/>
          </a:bodyPr>
          <a:lstStyle/>
          <a:p>
            <a:pPr marL="685800" lvl="0" indent="-685800">
              <a:buFont typeface="Arial" panose="020B0604020202020204" pitchFamily="34" charset="0"/>
              <a:buChar char="•"/>
            </a:pPr>
            <a:endParaRPr lang="en-US" sz="5150" dirty="0"/>
          </a:p>
          <a:p>
            <a:pPr lvl="0"/>
            <a:endParaRPr lang="en-US" sz="5150" dirty="0"/>
          </a:p>
          <a:p>
            <a:pPr lvl="0"/>
            <a:endParaRPr lang="en-US" sz="5150" dirty="0"/>
          </a:p>
          <a:p>
            <a:pPr marL="685800" indent="-685800">
              <a:buFont typeface="Arial" panose="020B0604020202020204" pitchFamily="34" charset="0"/>
              <a:buChar char="•"/>
            </a:pPr>
            <a:r>
              <a:rPr lang="en-US" sz="5150" dirty="0"/>
              <a:t>From </a:t>
            </a:r>
            <a:r>
              <a:rPr lang="en-US" sz="5150" dirty="0">
                <a:effectLst/>
                <a:latin typeface="HelveticaNeueLT Std Cn (Body)"/>
                <a:ea typeface="Times New Roman" panose="02020603050405020304" pitchFamily="18" charset="0"/>
                <a:cs typeface="Times New Roman" panose="02020603050405020304" pitchFamily="18" charset="0"/>
              </a:rPr>
              <a:t>Vulcan Drive to Skyview Drive: f</a:t>
            </a:r>
            <a:r>
              <a:rPr lang="en-US" sz="5150" dirty="0"/>
              <a:t>our 11-ft travel lanes (two in each direction), </a:t>
            </a:r>
            <a:r>
              <a:rPr lang="en-US" sz="5400" dirty="0">
                <a:effectLst/>
                <a:latin typeface="HelveticaNeueLT Com 55 Roman"/>
                <a:ea typeface="Times New Roman" panose="02020603050405020304" pitchFamily="18" charset="0"/>
                <a:cs typeface="Times New Roman" panose="02020603050405020304" pitchFamily="18" charset="0"/>
              </a:rPr>
              <a:t>20-ft raised median, 2.5-ft curb &amp; gutter, a 2-ft grass beauty strip, a 5-ft sidewalk along one shoulder and an 8-ft trail along the other.</a:t>
            </a:r>
            <a:r>
              <a:rPr lang="en-US" sz="5150" dirty="0"/>
              <a:t> </a:t>
            </a:r>
          </a:p>
          <a:p>
            <a:pPr marL="685800" indent="-685800">
              <a:buFont typeface="Arial" panose="020B0604020202020204" pitchFamily="34" charset="0"/>
              <a:buChar char="•"/>
            </a:pPr>
            <a:r>
              <a:rPr lang="en-US" sz="5150" dirty="0">
                <a:latin typeface="HelveticaNeueLT Std Cn (Body)"/>
                <a:ea typeface="Times New Roman" panose="02020603050405020304" pitchFamily="18" charset="0"/>
                <a:cs typeface="Times New Roman" panose="02020603050405020304" pitchFamily="18" charset="0"/>
              </a:rPr>
              <a:t>F</a:t>
            </a:r>
            <a:r>
              <a:rPr lang="en-US" sz="5150" dirty="0">
                <a:effectLst/>
                <a:latin typeface="HelveticaNeueLT Std Cn (Body)"/>
                <a:ea typeface="Times New Roman" panose="02020603050405020304" pitchFamily="18" charset="0"/>
                <a:cs typeface="Times New Roman" panose="02020603050405020304" pitchFamily="18" charset="0"/>
              </a:rPr>
              <a:t>rom Skyview Drive to US 78/Veterans Memorial Parkway: t</a:t>
            </a:r>
            <a:r>
              <a:rPr lang="en-US" sz="5150" dirty="0">
                <a:latin typeface="HelveticaNeueLT Std Cn (Body)"/>
                <a:cs typeface="Times New Roman" panose="02020603050405020304" pitchFamily="18" charset="0"/>
              </a:rPr>
              <a:t>wo 11-foot travel lanes (one in each direction) </a:t>
            </a:r>
            <a:r>
              <a:rPr lang="en-US" sz="5150" dirty="0">
                <a:effectLst/>
                <a:latin typeface="HelveticaNeueLT Std Cn (Body)"/>
                <a:ea typeface="Times New Roman" panose="02020603050405020304" pitchFamily="18" charset="0"/>
                <a:cs typeface="Times New Roman" panose="02020603050405020304" pitchFamily="18" charset="0"/>
              </a:rPr>
              <a:t>with a 14-foot </a:t>
            </a:r>
            <a:r>
              <a:rPr lang="en-US" sz="5150" dirty="0">
                <a:latin typeface="HelveticaNeueLT Std Cn (Body)"/>
                <a:ea typeface="Times New Roman" panose="02020603050405020304" pitchFamily="18" charset="0"/>
                <a:cs typeface="Times New Roman" panose="02020603050405020304" pitchFamily="18" charset="0"/>
              </a:rPr>
              <a:t>two-way-left-turn lane, </a:t>
            </a:r>
            <a:r>
              <a:rPr lang="en-US" sz="5400" dirty="0">
                <a:effectLst/>
                <a:latin typeface="HelveticaNeueLT Com 55 Roman"/>
                <a:ea typeface="Times New Roman" panose="02020603050405020304" pitchFamily="18" charset="0"/>
                <a:cs typeface="Times New Roman" panose="02020603050405020304" pitchFamily="18" charset="0"/>
              </a:rPr>
              <a:t>2.5-ft curb &amp; gutter, a 2-ft grass beauty strip, a 5-ft sidewalk along one shoulder and an 8-ft multi-use trail along the other.</a:t>
            </a:r>
            <a:r>
              <a:rPr lang="en-US" sz="5150" dirty="0">
                <a:effectLst/>
                <a:latin typeface="HelveticaNeueLT Std Cn (Body)"/>
                <a:ea typeface="Times New Roman" panose="02020603050405020304" pitchFamily="18" charset="0"/>
                <a:cs typeface="Times New Roman" panose="02020603050405020304" pitchFamily="18" charset="0"/>
              </a:rPr>
              <a:t> </a:t>
            </a:r>
          </a:p>
          <a:p>
            <a:endParaRPr lang="en-US" sz="5150" dirty="0"/>
          </a:p>
          <a:p>
            <a:pPr marL="685800" indent="-685800">
              <a:buFont typeface="Arial" panose="020B0604020202020204" pitchFamily="34" charset="0"/>
              <a:buChar char="•"/>
            </a:pPr>
            <a:endParaRPr lang="en-US" sz="5150" dirty="0"/>
          </a:p>
          <a:p>
            <a:pPr marL="685800" indent="-685800">
              <a:buFont typeface="Arial" panose="020B0604020202020204" pitchFamily="34" charset="0"/>
              <a:buChar char="•"/>
            </a:pPr>
            <a:endParaRPr lang="en-US" sz="5150" dirty="0"/>
          </a:p>
        </p:txBody>
      </p:sp>
      <p:sp>
        <p:nvSpPr>
          <p:cNvPr id="23" name="TextBox 22"/>
          <p:cNvSpPr txBox="1"/>
          <p:nvPr/>
        </p:nvSpPr>
        <p:spPr>
          <a:xfrm>
            <a:off x="815478" y="1869509"/>
            <a:ext cx="31287443" cy="1600438"/>
          </a:xfrm>
          <a:prstGeom prst="rect">
            <a:avLst/>
          </a:prstGeom>
          <a:noFill/>
        </p:spPr>
        <p:txBody>
          <a:bodyPr wrap="square" lIns="91440" tIns="45720" rIns="91440" bIns="45720" rtlCol="0" anchor="t">
            <a:spAutoFit/>
          </a:bodyPr>
          <a:lstStyle/>
          <a:p>
            <a:r>
              <a:rPr lang="en-US" sz="9600" dirty="0">
                <a:latin typeface="ITC Avant Garde Std Md"/>
              </a:rPr>
              <a:t>         Existing Conditions           |       Proposed Improvements</a:t>
            </a:r>
            <a:endParaRPr lang="en-US" sz="9600" dirty="0">
              <a:latin typeface="ITC Avant Garde Std Md" panose="020B0602020202020204" pitchFamily="34" charset="0"/>
            </a:endParaRPr>
          </a:p>
        </p:txBody>
      </p:sp>
      <p:cxnSp>
        <p:nvCxnSpPr>
          <p:cNvPr id="3" name="Straight Arrow Connector 2">
            <a:extLst>
              <a:ext uri="{FF2B5EF4-FFF2-40B4-BE49-F238E27FC236}">
                <a16:creationId xmlns:a16="http://schemas.microsoft.com/office/drawing/2014/main" id="{56E34BFB-5B9D-4107-9828-06A5C516EE37}"/>
              </a:ext>
            </a:extLst>
          </p:cNvPr>
          <p:cNvCxnSpPr/>
          <p:nvPr/>
        </p:nvCxnSpPr>
        <p:spPr>
          <a:xfrm flipH="1">
            <a:off x="16172445" y="4593109"/>
            <a:ext cx="27569" cy="14556877"/>
          </a:xfrm>
          <a:prstGeom prst="straightConnector1">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EA9801-61C7-4B7B-A5BB-34FACFEBB3BC}"/>
              </a:ext>
            </a:extLst>
          </p:cNvPr>
          <p:cNvSpPr txBox="1"/>
          <p:nvPr/>
        </p:nvSpPr>
        <p:spPr>
          <a:xfrm>
            <a:off x="2702769" y="4593109"/>
            <a:ext cx="11400005" cy="16058242"/>
          </a:xfrm>
          <a:prstGeom prst="rect">
            <a:avLst/>
          </a:prstGeom>
          <a:noFill/>
        </p:spPr>
        <p:txBody>
          <a:bodyPr wrap="square" lIns="91440" tIns="45720" rIns="91440" bIns="45720" rtlCol="0" anchor="t">
            <a:spAutoFit/>
          </a:bodyPr>
          <a:lstStyle/>
          <a:p>
            <a:pPr lvl="0"/>
            <a:endParaRPr lang="en-US" sz="5150" dirty="0">
              <a:highlight>
                <a:srgbClr val="FFFF00"/>
              </a:highlight>
            </a:endParaRPr>
          </a:p>
          <a:p>
            <a:pPr lvl="0"/>
            <a:endParaRPr lang="en-US" sz="5150" dirty="0">
              <a:highlight>
                <a:srgbClr val="FFFF00"/>
              </a:highlight>
            </a:endParaRPr>
          </a:p>
          <a:p>
            <a:pPr lvl="0"/>
            <a:endParaRPr lang="en-US" sz="5150" dirty="0"/>
          </a:p>
          <a:p>
            <a:pPr marL="685800" indent="-685800">
              <a:buFont typeface="Arial" panose="020B0604020202020204" pitchFamily="34" charset="0"/>
              <a:buChar char="•"/>
            </a:pPr>
            <a:r>
              <a:rPr lang="en-US" sz="5150" dirty="0"/>
              <a:t>Two 12-ft travel lanes (one in each direction). </a:t>
            </a:r>
          </a:p>
          <a:p>
            <a:pPr marL="685800" indent="-685800">
              <a:buFont typeface="Arial" panose="020B0604020202020204" pitchFamily="34" charset="0"/>
              <a:buChar char="•"/>
            </a:pPr>
            <a:r>
              <a:rPr lang="en-US" sz="5400" dirty="0">
                <a:latin typeface="HelveticaNeueLT Com 55 Roman"/>
                <a:ea typeface="Times New Roman" panose="02020603050405020304" pitchFamily="18" charset="0"/>
                <a:cs typeface="Arial" panose="020B0604020202020204" pitchFamily="34" charset="0"/>
              </a:rPr>
              <a:t>R</a:t>
            </a:r>
            <a:r>
              <a:rPr lang="en-US" sz="5400" dirty="0">
                <a:effectLst/>
                <a:latin typeface="HelveticaNeueLT Com 55 Roman"/>
                <a:ea typeface="Times New Roman" panose="02020603050405020304" pitchFamily="18" charset="0"/>
                <a:cs typeface="Arial" panose="020B0604020202020204" pitchFamily="34" charset="0"/>
              </a:rPr>
              <a:t>ural/variable width grass shoulders and intermittent sidewalks.</a:t>
            </a:r>
            <a:endParaRPr lang="en-US" sz="5150" dirty="0"/>
          </a:p>
          <a:p>
            <a:pPr marL="685800" indent="-685800">
              <a:buFont typeface="Arial" panose="020B0604020202020204" pitchFamily="34" charset="0"/>
              <a:buChar char="•"/>
            </a:pPr>
            <a:r>
              <a:rPr lang="en-US" sz="5150" dirty="0"/>
              <a:t>No raised medians to separate opposite moving traffic except a small portion of CR 817/Lee Road starting south from Vulcan Drive. </a:t>
            </a:r>
          </a:p>
          <a:p>
            <a:pPr marL="685800" indent="-685800">
              <a:buFont typeface="Arial" panose="020B0604020202020204" pitchFamily="34" charset="0"/>
              <a:buChar char="•"/>
            </a:pPr>
            <a:endParaRPr lang="en-US" sz="5150" dirty="0"/>
          </a:p>
          <a:p>
            <a:pPr marL="685800" indent="-685800">
              <a:buFont typeface="Arial" panose="020B0604020202020204" pitchFamily="34" charset="0"/>
              <a:buChar char="•"/>
            </a:pPr>
            <a:endParaRPr lang="en-US" sz="5150" dirty="0">
              <a:highlight>
                <a:srgbClr val="FFFF00"/>
              </a:highlight>
            </a:endParaRPr>
          </a:p>
          <a:p>
            <a:pPr marL="685800" indent="-685800">
              <a:buFont typeface="Arial" panose="020B0604020202020204" pitchFamily="34" charset="0"/>
              <a:buChar char="•"/>
            </a:pPr>
            <a:endParaRPr lang="en-US" sz="5150" dirty="0">
              <a:highlight>
                <a:srgbClr val="FFFF00"/>
              </a:highlight>
            </a:endParaRPr>
          </a:p>
          <a:p>
            <a:pPr marL="685800" indent="-685800">
              <a:buFont typeface="Arial" panose="020B0604020202020204" pitchFamily="34" charset="0"/>
              <a:buChar char="•"/>
            </a:pPr>
            <a:endParaRPr lang="en-US" sz="5150" dirty="0">
              <a:highlight>
                <a:srgbClr val="FFFF00"/>
              </a:highlight>
            </a:endParaRPr>
          </a:p>
          <a:p>
            <a:pPr marL="685800" indent="-685800">
              <a:buFont typeface="Arial" panose="020B0604020202020204" pitchFamily="34" charset="0"/>
              <a:buChar char="•"/>
            </a:pPr>
            <a:endParaRPr lang="en-US" sz="5150" dirty="0">
              <a:highlight>
                <a:srgbClr val="FFFF00"/>
              </a:highlight>
            </a:endParaRPr>
          </a:p>
          <a:p>
            <a:pPr marL="685800" indent="-685800">
              <a:buFont typeface="Arial" panose="020B0604020202020204" pitchFamily="34" charset="0"/>
              <a:buChar char="•"/>
            </a:pPr>
            <a:endParaRPr lang="en-US" sz="5150" dirty="0"/>
          </a:p>
          <a:p>
            <a:pPr marL="685800" indent="-685800">
              <a:buFont typeface="Arial" panose="020B0604020202020204" pitchFamily="34" charset="0"/>
              <a:buChar char="•"/>
            </a:pPr>
            <a:endParaRPr lang="en-US" sz="5150" dirty="0"/>
          </a:p>
          <a:p>
            <a:pPr marL="685800" indent="-685800">
              <a:buFont typeface="Arial" panose="020B0604020202020204" pitchFamily="34" charset="0"/>
              <a:buChar char="•"/>
            </a:pPr>
            <a:endParaRPr lang="en-US" sz="5150" dirty="0"/>
          </a:p>
        </p:txBody>
      </p:sp>
    </p:spTree>
    <p:extLst>
      <p:ext uri="{BB962C8B-B14F-4D97-AF65-F5344CB8AC3E}">
        <p14:creationId xmlns:p14="http://schemas.microsoft.com/office/powerpoint/2010/main" val="4210542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0A4D18-558F-FEE5-5C33-32810AC980A7}"/>
              </a:ext>
            </a:extLst>
          </p:cNvPr>
          <p:cNvSpPr>
            <a:spLocks noGrp="1"/>
          </p:cNvSpPr>
          <p:nvPr>
            <p:ph type="subTitle" idx="1"/>
          </p:nvPr>
        </p:nvSpPr>
        <p:spPr>
          <a:xfrm>
            <a:off x="4724400" y="2118362"/>
            <a:ext cx="24688800" cy="1356358"/>
          </a:xfrm>
        </p:spPr>
        <p:txBody>
          <a:bodyPr/>
          <a:lstStyle/>
          <a:p>
            <a:r>
              <a:rPr lang="en-US" dirty="0">
                <a:solidFill>
                  <a:schemeClr val="tx1"/>
                </a:solidFill>
              </a:rPr>
              <a:t>Proposed Improvements: Typical Sections</a:t>
            </a:r>
          </a:p>
        </p:txBody>
      </p:sp>
      <p:pic>
        <p:nvPicPr>
          <p:cNvPr id="5" name="Picture 4">
            <a:extLst>
              <a:ext uri="{FF2B5EF4-FFF2-40B4-BE49-F238E27FC236}">
                <a16:creationId xmlns:a16="http://schemas.microsoft.com/office/drawing/2014/main" id="{056CCDC7-0734-D3D3-92A7-E8F0E81084A9}"/>
              </a:ext>
            </a:extLst>
          </p:cNvPr>
          <p:cNvPicPr>
            <a:picLocks noChangeAspect="1"/>
          </p:cNvPicPr>
          <p:nvPr/>
        </p:nvPicPr>
        <p:blipFill>
          <a:blip r:embed="rId2"/>
          <a:stretch>
            <a:fillRect/>
          </a:stretch>
        </p:blipFill>
        <p:spPr>
          <a:xfrm>
            <a:off x="3948657" y="2507226"/>
            <a:ext cx="25547670" cy="9396204"/>
          </a:xfrm>
          <a:prstGeom prst="rect">
            <a:avLst/>
          </a:prstGeom>
        </p:spPr>
      </p:pic>
      <p:pic>
        <p:nvPicPr>
          <p:cNvPr id="7" name="Picture 6">
            <a:extLst>
              <a:ext uri="{FF2B5EF4-FFF2-40B4-BE49-F238E27FC236}">
                <a16:creationId xmlns:a16="http://schemas.microsoft.com/office/drawing/2014/main" id="{3E3448D9-2E14-B540-E395-18316AC8F184}"/>
              </a:ext>
            </a:extLst>
          </p:cNvPr>
          <p:cNvPicPr>
            <a:picLocks noChangeAspect="1"/>
          </p:cNvPicPr>
          <p:nvPr/>
        </p:nvPicPr>
        <p:blipFill>
          <a:blip r:embed="rId3"/>
          <a:stretch>
            <a:fillRect/>
          </a:stretch>
        </p:blipFill>
        <p:spPr>
          <a:xfrm>
            <a:off x="6725965" y="11903430"/>
            <a:ext cx="20685669" cy="10042170"/>
          </a:xfrm>
          <a:prstGeom prst="rect">
            <a:avLst/>
          </a:prstGeom>
        </p:spPr>
      </p:pic>
    </p:spTree>
    <p:extLst>
      <p:ext uri="{BB962C8B-B14F-4D97-AF65-F5344CB8AC3E}">
        <p14:creationId xmlns:p14="http://schemas.microsoft.com/office/powerpoint/2010/main" val="371433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F4B1AC-FCB8-2B7D-7B10-C28A6A046A81}"/>
              </a:ext>
            </a:extLst>
          </p:cNvPr>
          <p:cNvSpPr>
            <a:spLocks noGrp="1"/>
          </p:cNvSpPr>
          <p:nvPr>
            <p:ph type="subTitle" idx="1"/>
          </p:nvPr>
        </p:nvSpPr>
        <p:spPr>
          <a:xfrm>
            <a:off x="4613563" y="1965962"/>
            <a:ext cx="24688800" cy="1356358"/>
          </a:xfrm>
        </p:spPr>
        <p:txBody>
          <a:bodyPr/>
          <a:lstStyle/>
          <a:p>
            <a:r>
              <a:rPr lang="en-US" sz="9600" b="0" dirty="0">
                <a:solidFill>
                  <a:schemeClr val="tx1"/>
                </a:solidFill>
                <a:latin typeface="ITC Avant Garde Std Md" panose="020B0602020202020204"/>
              </a:rPr>
              <a:t>Existing Conditions to be Addressed</a:t>
            </a:r>
          </a:p>
        </p:txBody>
      </p:sp>
      <p:sp>
        <p:nvSpPr>
          <p:cNvPr id="4" name="TextBox 3">
            <a:extLst>
              <a:ext uri="{FF2B5EF4-FFF2-40B4-BE49-F238E27FC236}">
                <a16:creationId xmlns:a16="http://schemas.microsoft.com/office/drawing/2014/main" id="{F5714F15-92C3-0419-E35D-0350636D61D2}"/>
              </a:ext>
            </a:extLst>
          </p:cNvPr>
          <p:cNvSpPr txBox="1"/>
          <p:nvPr/>
        </p:nvSpPr>
        <p:spPr>
          <a:xfrm>
            <a:off x="14821708" y="9172666"/>
            <a:ext cx="12510655" cy="12127935"/>
          </a:xfrm>
          <a:prstGeom prst="rect">
            <a:avLst/>
          </a:prstGeom>
          <a:noFill/>
        </p:spPr>
        <p:txBody>
          <a:bodyPr wrap="square" rtlCol="0">
            <a:spAutoFit/>
          </a:bodyPr>
          <a:lstStyle/>
          <a:p>
            <a:r>
              <a:rPr lang="en-US" dirty="0"/>
              <a:t>2023 Average Annual Daily Traffic (AADT) along the corridor = 13,375 vehicles daily </a:t>
            </a:r>
          </a:p>
          <a:p>
            <a:endParaRPr lang="en-US" dirty="0"/>
          </a:p>
          <a:p>
            <a:r>
              <a:rPr lang="en-US" dirty="0"/>
              <a:t>Currently operates at Level of Service (LOS)* C in the morning and D in the evening. </a:t>
            </a:r>
          </a:p>
          <a:p>
            <a:endParaRPr lang="en-US" dirty="0"/>
          </a:p>
          <a:p>
            <a:r>
              <a:rPr lang="en-US" dirty="0"/>
              <a:t>Future (2051) traffic volumes are projected to be 18,675 vehicles daily operating at LOS D in the morning E in the evening.</a:t>
            </a:r>
          </a:p>
          <a:p>
            <a:endParaRPr lang="en-US" dirty="0"/>
          </a:p>
          <a:p>
            <a:r>
              <a:rPr lang="en-US" sz="4000" i="1" dirty="0"/>
              <a:t>*LOS refers to the condition or performance of a roadway, with a score of “A” representing a highly performing roadway and an “F” representing a poorly performing roadway. </a:t>
            </a:r>
          </a:p>
        </p:txBody>
      </p:sp>
      <p:sp>
        <p:nvSpPr>
          <p:cNvPr id="5" name="TextBox 4">
            <a:extLst>
              <a:ext uri="{FF2B5EF4-FFF2-40B4-BE49-F238E27FC236}">
                <a16:creationId xmlns:a16="http://schemas.microsoft.com/office/drawing/2014/main" id="{C8B31127-1D93-AF66-6A6F-19424BE1F21E}"/>
              </a:ext>
            </a:extLst>
          </p:cNvPr>
          <p:cNvSpPr txBox="1"/>
          <p:nvPr/>
        </p:nvSpPr>
        <p:spPr>
          <a:xfrm>
            <a:off x="14821708" y="4580943"/>
            <a:ext cx="12676909" cy="4081245"/>
          </a:xfrm>
          <a:prstGeom prst="rect">
            <a:avLst/>
          </a:prstGeom>
          <a:noFill/>
        </p:spPr>
        <p:txBody>
          <a:bodyPr wrap="square" rtlCol="0">
            <a:spAutoFit/>
          </a:bodyPr>
          <a:lstStyle/>
          <a:p>
            <a:r>
              <a:rPr lang="en-US" dirty="0"/>
              <a:t>From 2019 to 2021, crash rates and injury crash rates for this section of corridor were more than double the statewide average for a similar functional classification of road (Minor Arterial, Urbanized).</a:t>
            </a:r>
          </a:p>
        </p:txBody>
      </p:sp>
      <p:pic>
        <p:nvPicPr>
          <p:cNvPr id="9" name="Picture 8">
            <a:extLst>
              <a:ext uri="{FF2B5EF4-FFF2-40B4-BE49-F238E27FC236}">
                <a16:creationId xmlns:a16="http://schemas.microsoft.com/office/drawing/2014/main" id="{149B3B4F-0EC6-E72F-9D6D-BD5025561C36}"/>
              </a:ext>
            </a:extLst>
          </p:cNvPr>
          <p:cNvPicPr>
            <a:picLocks noChangeAspect="1"/>
          </p:cNvPicPr>
          <p:nvPr/>
        </p:nvPicPr>
        <p:blipFill>
          <a:blip r:embed="rId2"/>
          <a:stretch>
            <a:fillRect/>
          </a:stretch>
        </p:blipFill>
        <p:spPr>
          <a:xfrm>
            <a:off x="4613563" y="4926657"/>
            <a:ext cx="4575080" cy="4809700"/>
          </a:xfrm>
          <a:prstGeom prst="rect">
            <a:avLst/>
          </a:prstGeom>
        </p:spPr>
      </p:pic>
      <p:pic>
        <p:nvPicPr>
          <p:cNvPr id="11" name="Picture 10">
            <a:extLst>
              <a:ext uri="{FF2B5EF4-FFF2-40B4-BE49-F238E27FC236}">
                <a16:creationId xmlns:a16="http://schemas.microsoft.com/office/drawing/2014/main" id="{6BA01E64-1F7D-D7D6-9DCD-4890C1DED80A}"/>
              </a:ext>
            </a:extLst>
          </p:cNvPr>
          <p:cNvPicPr>
            <a:picLocks noChangeAspect="1"/>
          </p:cNvPicPr>
          <p:nvPr/>
        </p:nvPicPr>
        <p:blipFill>
          <a:blip r:embed="rId3"/>
          <a:stretch>
            <a:fillRect/>
          </a:stretch>
        </p:blipFill>
        <p:spPr>
          <a:xfrm>
            <a:off x="4929109" y="12540971"/>
            <a:ext cx="4173327" cy="5016421"/>
          </a:xfrm>
          <a:prstGeom prst="rect">
            <a:avLst/>
          </a:prstGeom>
        </p:spPr>
      </p:pic>
    </p:spTree>
    <p:extLst>
      <p:ext uri="{BB962C8B-B14F-4D97-AF65-F5344CB8AC3E}">
        <p14:creationId xmlns:p14="http://schemas.microsoft.com/office/powerpoint/2010/main" val="415004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5478" y="1869509"/>
            <a:ext cx="31287443" cy="1600438"/>
          </a:xfrm>
          <a:prstGeom prst="rect">
            <a:avLst/>
          </a:prstGeom>
          <a:noFill/>
        </p:spPr>
        <p:txBody>
          <a:bodyPr wrap="square" rtlCol="0">
            <a:spAutoFit/>
          </a:bodyPr>
          <a:lstStyle/>
          <a:p>
            <a:pPr algn="ctr"/>
            <a:r>
              <a:rPr lang="en-US" sz="9600" dirty="0">
                <a:latin typeface="ITC Avant Garde Std Md" panose="020B0602020202020204" pitchFamily="34" charset="0"/>
              </a:rPr>
              <a:t>Without this Project</a:t>
            </a:r>
          </a:p>
        </p:txBody>
      </p:sp>
      <p:sp>
        <p:nvSpPr>
          <p:cNvPr id="19" name="TextBox 18"/>
          <p:cNvSpPr txBox="1"/>
          <p:nvPr/>
        </p:nvSpPr>
        <p:spPr>
          <a:xfrm>
            <a:off x="7274454" y="5110449"/>
            <a:ext cx="21792382" cy="2585323"/>
          </a:xfrm>
          <a:prstGeom prst="rect">
            <a:avLst/>
          </a:prstGeom>
          <a:noFill/>
        </p:spPr>
        <p:txBody>
          <a:bodyPr wrap="square" rtlCol="0">
            <a:spAutoFit/>
          </a:bodyPr>
          <a:lstStyle/>
          <a:p>
            <a:pPr marL="571500" lvl="0" indent="-571500" defTabSz="914400">
              <a:buFont typeface="Arial" panose="020B0604020202020204" pitchFamily="34" charset="0"/>
              <a:buChar char="•"/>
              <a:defRPr/>
            </a:pPr>
            <a:r>
              <a:rPr lang="en-US" sz="5400" dirty="0">
                <a:solidFill>
                  <a:schemeClr val="dk1"/>
                </a:solidFill>
              </a:rPr>
              <a:t>Continued poor traffic flow and delays due to increasing vehicular congestion.</a:t>
            </a:r>
          </a:p>
          <a:p>
            <a:pPr marL="571500" lvl="0" indent="-571500" defTabSz="914400">
              <a:buFont typeface="Arial" panose="020B0604020202020204" pitchFamily="34" charset="0"/>
              <a:buChar char="•"/>
              <a:defRPr/>
            </a:pPr>
            <a:endParaRPr lang="en-US" sz="5400" dirty="0">
              <a:solidFill>
                <a:schemeClr val="dk1"/>
              </a:solidFill>
            </a:endParaRPr>
          </a:p>
        </p:txBody>
      </p:sp>
      <p:sp>
        <p:nvSpPr>
          <p:cNvPr id="21" name="TextBox 20"/>
          <p:cNvSpPr txBox="1"/>
          <p:nvPr/>
        </p:nvSpPr>
        <p:spPr>
          <a:xfrm>
            <a:off x="7274454" y="8836906"/>
            <a:ext cx="23031549" cy="2585323"/>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5400" dirty="0"/>
              <a:t>Traffic congestion would not be addressed, creating further delays for commercial and industrial businesses as well as residences along the corridor.</a:t>
            </a:r>
          </a:p>
        </p:txBody>
      </p:sp>
      <p:pic>
        <p:nvPicPr>
          <p:cNvPr id="28" name="Picture 27">
            <a:extLst>
              <a:ext uri="{FF2B5EF4-FFF2-40B4-BE49-F238E27FC236}">
                <a16:creationId xmlns:a16="http://schemas.microsoft.com/office/drawing/2014/main" id="{931264B7-7602-4E51-BB5D-FC780DB4FAFD}"/>
              </a:ext>
            </a:extLst>
          </p:cNvPr>
          <p:cNvPicPr>
            <a:picLocks noChangeAspect="1"/>
          </p:cNvPicPr>
          <p:nvPr/>
        </p:nvPicPr>
        <p:blipFill rotWithShape="1">
          <a:blip r:embed="rId3"/>
          <a:srcRect l="60804" t="42252" r="26071" b="17664"/>
          <a:stretch/>
        </p:blipFill>
        <p:spPr>
          <a:xfrm>
            <a:off x="2073566" y="4370577"/>
            <a:ext cx="3098967" cy="3172852"/>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A1733723-96E4-4A5A-AFA1-83D28B660113}"/>
              </a:ext>
            </a:extLst>
          </p:cNvPr>
          <p:cNvPicPr>
            <a:picLocks noChangeAspect="1"/>
          </p:cNvPicPr>
          <p:nvPr/>
        </p:nvPicPr>
        <p:blipFill>
          <a:blip r:embed="rId4"/>
          <a:stretch>
            <a:fillRect/>
          </a:stretch>
        </p:blipFill>
        <p:spPr>
          <a:xfrm>
            <a:off x="1808994" y="7800248"/>
            <a:ext cx="3628112" cy="3653632"/>
          </a:xfrm>
          <a:prstGeom prst="rect">
            <a:avLst/>
          </a:prstGeom>
        </p:spPr>
      </p:pic>
      <p:sp>
        <p:nvSpPr>
          <p:cNvPr id="16" name="TextBox 15">
            <a:extLst>
              <a:ext uri="{FF2B5EF4-FFF2-40B4-BE49-F238E27FC236}">
                <a16:creationId xmlns:a16="http://schemas.microsoft.com/office/drawing/2014/main" id="{81857A2C-94DA-4153-865F-6004AE0A8856}"/>
              </a:ext>
            </a:extLst>
          </p:cNvPr>
          <p:cNvSpPr txBox="1"/>
          <p:nvPr/>
        </p:nvSpPr>
        <p:spPr>
          <a:xfrm>
            <a:off x="7274454" y="13108694"/>
            <a:ext cx="21091673" cy="923330"/>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5400" dirty="0">
                <a:solidFill>
                  <a:schemeClr val="dk1"/>
                </a:solidFill>
              </a:rPr>
              <a:t>Volume of vehicular crashes would not be improved.</a:t>
            </a:r>
          </a:p>
        </p:txBody>
      </p:sp>
      <p:pic>
        <p:nvPicPr>
          <p:cNvPr id="2" name="Picture 1" descr="Icon&#10;&#10;Description automatically generated">
            <a:extLst>
              <a:ext uri="{FF2B5EF4-FFF2-40B4-BE49-F238E27FC236}">
                <a16:creationId xmlns:a16="http://schemas.microsoft.com/office/drawing/2014/main" id="{2F01FA67-4E5D-B4A1-B463-BE5AE0BD39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3567" y="12028328"/>
            <a:ext cx="3098967" cy="2962248"/>
          </a:xfrm>
          <a:prstGeom prst="rect">
            <a:avLst/>
          </a:prstGeom>
        </p:spPr>
      </p:pic>
      <p:sp>
        <p:nvSpPr>
          <p:cNvPr id="6" name="TextBox 5">
            <a:extLst>
              <a:ext uri="{FF2B5EF4-FFF2-40B4-BE49-F238E27FC236}">
                <a16:creationId xmlns:a16="http://schemas.microsoft.com/office/drawing/2014/main" id="{CD7FFAF9-1FA0-C685-8131-416F22A7F01D}"/>
              </a:ext>
            </a:extLst>
          </p:cNvPr>
          <p:cNvSpPr txBox="1"/>
          <p:nvPr/>
        </p:nvSpPr>
        <p:spPr>
          <a:xfrm>
            <a:off x="7274454" y="16081286"/>
            <a:ext cx="22443546" cy="3584379"/>
          </a:xfrm>
          <a:prstGeom prst="rect">
            <a:avLst/>
          </a:prstGeom>
          <a:noFill/>
        </p:spPr>
        <p:txBody>
          <a:bodyPr wrap="square">
            <a:spAutoFit/>
          </a:bodyPr>
          <a:lstStyle/>
          <a:p>
            <a:pPr marL="685800" marR="0" lvl="0" indent="-685800">
              <a:lnSpc>
                <a:spcPct val="107000"/>
              </a:lnSpc>
              <a:spcAft>
                <a:spcPts val="800"/>
              </a:spcAft>
              <a:buFont typeface="Arial" panose="020B0604020202020204" pitchFamily="34" charset="0"/>
              <a:buChar char="•"/>
            </a:pPr>
            <a:r>
              <a:rPr lang="en-US" sz="5400" dirty="0">
                <a:latin typeface="HelveticaNeueLT Std Cn (Body)"/>
                <a:ea typeface="Calibri" panose="020F0502020204030204" pitchFamily="34" charset="0"/>
                <a:cs typeface="Arial" panose="020B0604020202020204" pitchFamily="34" charset="0"/>
              </a:rPr>
              <a:t>Would not support </a:t>
            </a:r>
            <a:r>
              <a:rPr lang="en-US" sz="5400" dirty="0">
                <a:effectLst/>
                <a:latin typeface="HelveticaNeueLT Std Cn (Body)"/>
                <a:ea typeface="Calibri" panose="020F0502020204030204" pitchFamily="34" charset="0"/>
                <a:cs typeface="Arial" panose="020B0604020202020204" pitchFamily="34" charset="0"/>
              </a:rPr>
              <a:t>the Douglas County Comprehensive Plan and Comprehensive Transportation Plan of </a:t>
            </a:r>
            <a:r>
              <a:rPr lang="en-US" sz="5400" dirty="0">
                <a:latin typeface="HelveticaNeueLT Std Cn (Body)"/>
                <a:ea typeface="Calibri" panose="020F0502020204030204" pitchFamily="34" charset="0"/>
                <a:cs typeface="Arial" panose="020B0604020202020204" pitchFamily="34" charset="0"/>
              </a:rPr>
              <a:t>i</a:t>
            </a:r>
            <a:r>
              <a:rPr lang="en-US" sz="5400" dirty="0">
                <a:effectLst/>
                <a:latin typeface="HelveticaNeueLT Std Cn (Body)"/>
                <a:ea typeface="Calibri" panose="020F0502020204030204" pitchFamily="34" charset="0"/>
                <a:cs typeface="Arial" panose="020B0604020202020204" pitchFamily="34" charset="0"/>
              </a:rPr>
              <a:t>mproving connectivity between activity centers in the eastern portion of the County or providing alternate routes for traffic around the City of Douglasville.</a:t>
            </a:r>
            <a:endParaRPr lang="en-US" sz="5400" dirty="0">
              <a:effectLst/>
              <a:latin typeface="HelveticaNeueLT Std Cn (Body)"/>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9A24652-B7D4-F58B-CAB3-5555E7C2CBBB}"/>
              </a:ext>
            </a:extLst>
          </p:cNvPr>
          <p:cNvPicPr>
            <a:picLocks noChangeAspect="1"/>
          </p:cNvPicPr>
          <p:nvPr/>
        </p:nvPicPr>
        <p:blipFill>
          <a:blip r:embed="rId6"/>
          <a:stretch>
            <a:fillRect/>
          </a:stretch>
        </p:blipFill>
        <p:spPr>
          <a:xfrm>
            <a:off x="1859599" y="15669501"/>
            <a:ext cx="3526905" cy="3157810"/>
          </a:xfrm>
          <a:prstGeom prst="rect">
            <a:avLst/>
          </a:prstGeom>
        </p:spPr>
      </p:pic>
    </p:spTree>
    <p:extLst>
      <p:ext uri="{BB962C8B-B14F-4D97-AF65-F5344CB8AC3E}">
        <p14:creationId xmlns:p14="http://schemas.microsoft.com/office/powerpoint/2010/main" val="492850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itle Slide Option #1">
  <a:themeElements>
    <a:clrScheme name="New Brand Colors">
      <a:dk1>
        <a:sysClr val="windowText" lastClr="000000"/>
      </a:dk1>
      <a:lt1>
        <a:sysClr val="window" lastClr="FFFFFF"/>
      </a:lt1>
      <a:dk2>
        <a:srgbClr val="4D4D4F"/>
      </a:dk2>
      <a:lt2>
        <a:srgbClr val="E7E6E6"/>
      </a:lt2>
      <a:accent1>
        <a:srgbClr val="045594"/>
      </a:accent1>
      <a:accent2>
        <a:srgbClr val="13784B"/>
      </a:accent2>
      <a:accent3>
        <a:srgbClr val="F0B31D"/>
      </a:accent3>
      <a:accent4>
        <a:srgbClr val="CA006C"/>
      </a:accent4>
      <a:accent5>
        <a:srgbClr val="009F94"/>
      </a:accent5>
      <a:accent6>
        <a:srgbClr val="4D4D4F"/>
      </a:accent6>
      <a:hlink>
        <a:srgbClr val="9E9FA2"/>
      </a:hlink>
      <a:folHlink>
        <a:srgbClr val="E2E3E4"/>
      </a:folHlink>
    </a:clrScheme>
    <a:fontScheme name="New Fonts">
      <a:majorFont>
        <a:latin typeface="HelveticaNeueLT Std"/>
        <a:ea typeface=""/>
        <a:cs typeface=""/>
      </a:majorFont>
      <a:minorFont>
        <a:latin typeface="HelveticaNeueLT Std C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DEA003B-4192-4F40-8106-66B430A6E507}" vid="{61D1FBAB-C8BE-442E-B9C3-D9C5B9CBB967}"/>
    </a:ext>
  </a:extLst>
</a:theme>
</file>

<file path=ppt/theme/theme2.xml><?xml version="1.0" encoding="utf-8"?>
<a:theme xmlns:a="http://schemas.openxmlformats.org/drawingml/2006/main" name="Title Slide Option #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DEA003B-4192-4F40-8106-66B430A6E507}" vid="{FDC3F6CA-0EFF-42E4-A4A7-40A74BC17535}"/>
    </a:ext>
  </a:extLst>
</a:theme>
</file>

<file path=ppt/theme/theme3.xml><?xml version="1.0" encoding="utf-8"?>
<a:theme xmlns:a="http://schemas.openxmlformats.org/drawingml/2006/main" name="Three Horizontal Photos at Bottom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DEA003B-4192-4F40-8106-66B430A6E507}" vid="{0E06E0B4-E5C7-4744-A2A3-97C6A2E2ECF8}"/>
    </a:ext>
  </a:extLst>
</a:theme>
</file>

<file path=ppt/theme/theme4.xml><?xml version="1.0" encoding="utf-8"?>
<a:theme xmlns:a="http://schemas.openxmlformats.org/drawingml/2006/main" name="One Vertical Photo on Right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DEA003B-4192-4F40-8106-66B430A6E507}" vid="{C99E0076-C004-4DC1-926B-96383C80B568}"/>
    </a:ext>
  </a:extLst>
</a:theme>
</file>

<file path=ppt/theme/theme5.xml><?xml version="1.0" encoding="utf-8"?>
<a:theme xmlns:a="http://schemas.openxmlformats.org/drawingml/2006/main" name="Two Horizontal Photos on Right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DEA003B-4192-4F40-8106-66B430A6E507}" vid="{1779D0EE-A533-4CFA-B163-5EED38D122F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09EE4A70ED0C49BCDC241D05FCB578" ma:contentTypeVersion="17" ma:contentTypeDescription="Create a new document." ma:contentTypeScope="" ma:versionID="5f2a22be9b5541a7253c2a116be4a920">
  <xsd:schema xmlns:xsd="http://www.w3.org/2001/XMLSchema" xmlns:xs="http://www.w3.org/2001/XMLSchema" xmlns:p="http://schemas.microsoft.com/office/2006/metadata/properties" xmlns:ns2="38997f5d-7597-4216-abca-8670cf1ad89f" targetNamespace="http://schemas.microsoft.com/office/2006/metadata/properties" ma:root="true" ma:fieldsID="3c791c71d576c162ed4ff63cc8368c34" ns2:_="">
    <xsd:import namespace="38997f5d-7597-4216-abca-8670cf1ad89f"/>
    <xsd:element name="properties">
      <xsd:complexType>
        <xsd:sequence>
          <xsd:element name="documentManagement">
            <xsd:complexType>
              <xsd:all>
                <xsd:element ref="ns2:Item_x0020_Type" minOccurs="0"/>
                <xsd:element ref="ns2:User" minOccurs="0"/>
                <xsd:element ref="ns2:Description0"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97f5d-7597-4216-abca-8670cf1ad89f" elementFormDefault="qualified">
    <xsd:import namespace="http://schemas.microsoft.com/office/2006/documentManagement/types"/>
    <xsd:import namespace="http://schemas.microsoft.com/office/infopath/2007/PartnerControls"/>
    <xsd:element name="Item_x0020_Type" ma:index="4" nillable="true" ma:displayName="Item Type" ma:default="Template" ma:format="Dropdown" ma:internalName="Item_x0020_Type" ma:readOnly="false">
      <xsd:simpleType>
        <xsd:restriction base="dms:Choice">
          <xsd:enumeration value="Template"/>
          <xsd:enumeration value="Guidance"/>
          <xsd:enumeration value="Reference"/>
          <xsd:enumeration value="Folder"/>
        </xsd:restriction>
      </xsd:simpleType>
    </xsd:element>
    <xsd:element name="User" ma:index="5" nillable="true" ma:displayName="Users" ma:default="Consultants and GDOT Staff" ma:format="Dropdown" ma:internalName="User" ma:readOnly="false">
      <xsd:simpleType>
        <xsd:restriction base="dms:Choice">
          <xsd:enumeration value="Consultants and GDOT Staff"/>
          <xsd:enumeration value="GDOT Staff Only"/>
        </xsd:restriction>
      </xsd:simpleType>
    </xsd:element>
    <xsd:element name="Description0" ma:index="6" nillable="true" ma:displayName="Description" ma:internalName="Description0" ma:readOnly="false">
      <xsd:simpleType>
        <xsd:restriction base="dms:Text">
          <xsd:maxLength value="255"/>
        </xsd:restriction>
      </xsd:simpleType>
    </xsd:element>
    <xsd:element name="Status" ma:index="7" nillable="true" ma:displayName="Status" ma:default="Up-to-date" ma:format="Dropdown" ma:internalName="Status" ma:readOnly="false">
      <xsd:simpleType>
        <xsd:restriction base="dms:Choice">
          <xsd:enumeration value="Up-to-date"/>
          <xsd:enumeration value="Updates Pending"/>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ser xmlns="38997f5d-7597-4216-abca-8670cf1ad89f">Consultants and GDOT Staff</User>
    <Item_x0020_Type xmlns="38997f5d-7597-4216-abca-8670cf1ad89f">Template</Item_x0020_Type>
    <Status xmlns="38997f5d-7597-4216-abca-8670cf1ad89f">Up-to-date</Status>
    <Description0 xmlns="38997f5d-7597-4216-abca-8670cf1ad89f" xsi:nil="true"/>
  </documentManagement>
</p:properties>
</file>

<file path=customXml/itemProps1.xml><?xml version="1.0" encoding="utf-8"?>
<ds:datastoreItem xmlns:ds="http://schemas.openxmlformats.org/officeDocument/2006/customXml" ds:itemID="{8EF20692-A7F5-4011-B5C5-3F446BCA6C81}">
  <ds:schemaRefs>
    <ds:schemaRef ds:uri="http://schemas.microsoft.com/sharepoint/v3/contenttype/forms"/>
  </ds:schemaRefs>
</ds:datastoreItem>
</file>

<file path=customXml/itemProps2.xml><?xml version="1.0" encoding="utf-8"?>
<ds:datastoreItem xmlns:ds="http://schemas.openxmlformats.org/officeDocument/2006/customXml" ds:itemID="{F9443E65-30E4-4DA1-AF4A-EF7883121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97f5d-7597-4216-abca-8670cf1ad8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6F524A-7C25-427D-A659-6553FA381135}">
  <ds:schemaRefs>
    <ds:schemaRef ds:uri="http://schemas.microsoft.com/office/2006/documentManagement/types"/>
    <ds:schemaRef ds:uri="http://schemas.microsoft.com/office/infopath/2007/PartnerControls"/>
    <ds:schemaRef ds:uri="http://www.w3.org/XML/1998/namespace"/>
    <ds:schemaRef ds:uri="38997f5d-7597-4216-abca-8670cf1ad89f"/>
    <ds:schemaRef ds:uri="http://purl.org/dc/terms/"/>
    <ds:schemaRef ds:uri="http://purl.org/dc/dcmityp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GDOT PowerPoint Template - Widescreen Size</Template>
  <TotalTime>3386</TotalTime>
  <Words>503</Words>
  <Application>Microsoft Office PowerPoint</Application>
  <PresentationFormat>Custom</PresentationFormat>
  <Paragraphs>56</Paragraphs>
  <Slides>7</Slides>
  <Notes>4</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7</vt:i4>
      </vt:variant>
    </vt:vector>
  </HeadingPairs>
  <TitlesOfParts>
    <vt:vector size="20" baseType="lpstr">
      <vt:lpstr>Arial</vt:lpstr>
      <vt:lpstr>Arial,Sans-Serif</vt:lpstr>
      <vt:lpstr>Calibri</vt:lpstr>
      <vt:lpstr>HelveticaNeueLT Com 55 Roman</vt:lpstr>
      <vt:lpstr>HelveticaNeueLT Std Cn</vt:lpstr>
      <vt:lpstr>HelveticaNeueLT Std Cn (Body)</vt:lpstr>
      <vt:lpstr>ITC Avant Garde Std Md</vt:lpstr>
      <vt:lpstr>Title Slide Option #1</vt:lpstr>
      <vt:lpstr>Title Slide Option #2</vt:lpstr>
      <vt:lpstr>Three Horizontal Photos at Bottom Layout</vt:lpstr>
      <vt:lpstr>One Vertical Photo on Right Layout</vt:lpstr>
      <vt:lpstr>Two Horizontal Photos on Right  Layout</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Wagner, Brittany A</dc:creator>
  <cp:lastModifiedBy>Glazer, Natalie</cp:lastModifiedBy>
  <cp:revision>449</cp:revision>
  <cp:lastPrinted>2019-06-17T16:02:57Z</cp:lastPrinted>
  <dcterms:created xsi:type="dcterms:W3CDTF">2019-02-15T16:20:03Z</dcterms:created>
  <dcterms:modified xsi:type="dcterms:W3CDTF">2024-12-19T19:10:48Z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0x0101000D09EE4A70ED0C49BCDC241D05FCB578</vt:lpwstr>
  </property>
</Properties>
</file>