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7" r:id="rId6"/>
  </p:sldIdLst>
  <p:sldSz cx="10058400" cy="5715000"/>
  <p:notesSz cx="5029200" cy="3886200"/>
  <p:defaultTextStyle>
    <a:defPPr>
      <a:defRPr lang="en-US"/>
    </a:defPPr>
    <a:lvl1pPr marL="0" algn="l" defTabSz="1617679" rtl="0" eaLnBrk="1" latinLnBrk="0" hangingPunct="1">
      <a:defRPr sz="3185" kern="1200">
        <a:solidFill>
          <a:schemeClr val="tx1"/>
        </a:solidFill>
        <a:latin typeface="+mn-lt"/>
        <a:ea typeface="+mn-ea"/>
        <a:cs typeface="+mn-cs"/>
      </a:defRPr>
    </a:lvl1pPr>
    <a:lvl2pPr marL="808839" algn="l" defTabSz="1617679" rtl="0" eaLnBrk="1" latinLnBrk="0" hangingPunct="1">
      <a:defRPr sz="3185" kern="1200">
        <a:solidFill>
          <a:schemeClr val="tx1"/>
        </a:solidFill>
        <a:latin typeface="+mn-lt"/>
        <a:ea typeface="+mn-ea"/>
        <a:cs typeface="+mn-cs"/>
      </a:defRPr>
    </a:lvl2pPr>
    <a:lvl3pPr marL="1617679" algn="l" defTabSz="1617679" rtl="0" eaLnBrk="1" latinLnBrk="0" hangingPunct="1">
      <a:defRPr sz="3185" kern="1200">
        <a:solidFill>
          <a:schemeClr val="tx1"/>
        </a:solidFill>
        <a:latin typeface="+mn-lt"/>
        <a:ea typeface="+mn-ea"/>
        <a:cs typeface="+mn-cs"/>
      </a:defRPr>
    </a:lvl3pPr>
    <a:lvl4pPr marL="2426518" algn="l" defTabSz="1617679" rtl="0" eaLnBrk="1" latinLnBrk="0" hangingPunct="1">
      <a:defRPr sz="3185" kern="1200">
        <a:solidFill>
          <a:schemeClr val="tx1"/>
        </a:solidFill>
        <a:latin typeface="+mn-lt"/>
        <a:ea typeface="+mn-ea"/>
        <a:cs typeface="+mn-cs"/>
      </a:defRPr>
    </a:lvl4pPr>
    <a:lvl5pPr marL="3235357" algn="l" defTabSz="1617679" rtl="0" eaLnBrk="1" latinLnBrk="0" hangingPunct="1">
      <a:defRPr sz="3185" kern="1200">
        <a:solidFill>
          <a:schemeClr val="tx1"/>
        </a:solidFill>
        <a:latin typeface="+mn-lt"/>
        <a:ea typeface="+mn-ea"/>
        <a:cs typeface="+mn-cs"/>
      </a:defRPr>
    </a:lvl5pPr>
    <a:lvl6pPr marL="4044197" algn="l" defTabSz="1617679" rtl="0" eaLnBrk="1" latinLnBrk="0" hangingPunct="1">
      <a:defRPr sz="3185" kern="1200">
        <a:solidFill>
          <a:schemeClr val="tx1"/>
        </a:solidFill>
        <a:latin typeface="+mn-lt"/>
        <a:ea typeface="+mn-ea"/>
        <a:cs typeface="+mn-cs"/>
      </a:defRPr>
    </a:lvl6pPr>
    <a:lvl7pPr marL="4853036" algn="l" defTabSz="1617679" rtl="0" eaLnBrk="1" latinLnBrk="0" hangingPunct="1">
      <a:defRPr sz="3185" kern="1200">
        <a:solidFill>
          <a:schemeClr val="tx1"/>
        </a:solidFill>
        <a:latin typeface="+mn-lt"/>
        <a:ea typeface="+mn-ea"/>
        <a:cs typeface="+mn-cs"/>
      </a:defRPr>
    </a:lvl7pPr>
    <a:lvl8pPr marL="5661875" algn="l" defTabSz="1617679" rtl="0" eaLnBrk="1" latinLnBrk="0" hangingPunct="1">
      <a:defRPr sz="3185" kern="1200">
        <a:solidFill>
          <a:schemeClr val="tx1"/>
        </a:solidFill>
        <a:latin typeface="+mn-lt"/>
        <a:ea typeface="+mn-ea"/>
        <a:cs typeface="+mn-cs"/>
      </a:defRPr>
    </a:lvl8pPr>
    <a:lvl9pPr marL="6470715" algn="l" defTabSz="1617679" rtl="0" eaLnBrk="1" latinLnBrk="0" hangingPunct="1">
      <a:defRPr sz="31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35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834" y="96"/>
      </p:cViewPr>
      <p:guideLst>
        <p:guide orient="horz" pos="4235"/>
        <p:guide pos="4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179638" cy="195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847975" y="0"/>
            <a:ext cx="2179638" cy="195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2BBAC-7F6D-4C81-A945-843B0B8861B3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60488" y="485775"/>
            <a:ext cx="2308225" cy="1311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03238" y="1870075"/>
            <a:ext cx="4022725" cy="15303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690938"/>
            <a:ext cx="2179638" cy="1952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847975" y="3690938"/>
            <a:ext cx="2179638" cy="1952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38C2B-0873-46C8-A6BB-FBAA19C9E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2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B38C2B-0873-46C8-A6BB-FBAA19C9E5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19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1771650"/>
            <a:ext cx="8549640" cy="176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3200402"/>
            <a:ext cx="70408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748" y="51673"/>
            <a:ext cx="9500900" cy="260199"/>
          </a:xfrm>
        </p:spPr>
        <p:txBody>
          <a:bodyPr lIns="0" tIns="0" rIns="0" bIns="0"/>
          <a:lstStyle>
            <a:lvl1pPr>
              <a:defRPr sz="1691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748" y="51673"/>
            <a:ext cx="9500900" cy="260199"/>
          </a:xfrm>
        </p:spPr>
        <p:txBody>
          <a:bodyPr lIns="0" tIns="0" rIns="0" bIns="0"/>
          <a:lstStyle>
            <a:lvl1pPr>
              <a:defRPr sz="1691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314452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314452"/>
            <a:ext cx="43754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748" y="51673"/>
            <a:ext cx="9500900" cy="260199"/>
          </a:xfrm>
        </p:spPr>
        <p:txBody>
          <a:bodyPr lIns="0" tIns="0" rIns="0" bIns="0"/>
          <a:lstStyle>
            <a:lvl1pPr>
              <a:defRPr sz="1691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"/>
            <a:ext cx="10058400" cy="5714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68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748" y="51673"/>
            <a:ext cx="9500900" cy="1769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1" i="0" u="sng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314452"/>
            <a:ext cx="9052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5314951"/>
            <a:ext cx="3218688" cy="490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5314951"/>
            <a:ext cx="2313432" cy="490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5314951"/>
            <a:ext cx="2313432" cy="490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72358">
        <a:defRPr>
          <a:latin typeface="+mn-lt"/>
          <a:ea typeface="+mn-ea"/>
          <a:cs typeface="+mn-cs"/>
        </a:defRPr>
      </a:lvl2pPr>
      <a:lvl3pPr marL="1344717">
        <a:defRPr>
          <a:latin typeface="+mn-lt"/>
          <a:ea typeface="+mn-ea"/>
          <a:cs typeface="+mn-cs"/>
        </a:defRPr>
      </a:lvl3pPr>
      <a:lvl4pPr marL="2017075">
        <a:defRPr>
          <a:latin typeface="+mn-lt"/>
          <a:ea typeface="+mn-ea"/>
          <a:cs typeface="+mn-cs"/>
        </a:defRPr>
      </a:lvl4pPr>
      <a:lvl5pPr marL="2689433">
        <a:defRPr>
          <a:latin typeface="+mn-lt"/>
          <a:ea typeface="+mn-ea"/>
          <a:cs typeface="+mn-cs"/>
        </a:defRPr>
      </a:lvl5pPr>
      <a:lvl6pPr marL="3361792">
        <a:defRPr>
          <a:latin typeface="+mn-lt"/>
          <a:ea typeface="+mn-ea"/>
          <a:cs typeface="+mn-cs"/>
        </a:defRPr>
      </a:lvl6pPr>
      <a:lvl7pPr marL="4034150">
        <a:defRPr>
          <a:latin typeface="+mn-lt"/>
          <a:ea typeface="+mn-ea"/>
          <a:cs typeface="+mn-cs"/>
        </a:defRPr>
      </a:lvl7pPr>
      <a:lvl8pPr marL="4706508">
        <a:defRPr>
          <a:latin typeface="+mn-lt"/>
          <a:ea typeface="+mn-ea"/>
          <a:cs typeface="+mn-cs"/>
        </a:defRPr>
      </a:lvl8pPr>
      <a:lvl9pPr marL="537886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72358">
        <a:defRPr>
          <a:latin typeface="+mn-lt"/>
          <a:ea typeface="+mn-ea"/>
          <a:cs typeface="+mn-cs"/>
        </a:defRPr>
      </a:lvl2pPr>
      <a:lvl3pPr marL="1344717">
        <a:defRPr>
          <a:latin typeface="+mn-lt"/>
          <a:ea typeface="+mn-ea"/>
          <a:cs typeface="+mn-cs"/>
        </a:defRPr>
      </a:lvl3pPr>
      <a:lvl4pPr marL="2017075">
        <a:defRPr>
          <a:latin typeface="+mn-lt"/>
          <a:ea typeface="+mn-ea"/>
          <a:cs typeface="+mn-cs"/>
        </a:defRPr>
      </a:lvl4pPr>
      <a:lvl5pPr marL="2689433">
        <a:defRPr>
          <a:latin typeface="+mn-lt"/>
          <a:ea typeface="+mn-ea"/>
          <a:cs typeface="+mn-cs"/>
        </a:defRPr>
      </a:lvl5pPr>
      <a:lvl6pPr marL="3361792">
        <a:defRPr>
          <a:latin typeface="+mn-lt"/>
          <a:ea typeface="+mn-ea"/>
          <a:cs typeface="+mn-cs"/>
        </a:defRPr>
      </a:lvl6pPr>
      <a:lvl7pPr marL="4034150">
        <a:defRPr>
          <a:latin typeface="+mn-lt"/>
          <a:ea typeface="+mn-ea"/>
          <a:cs typeface="+mn-cs"/>
        </a:defRPr>
      </a:lvl7pPr>
      <a:lvl8pPr marL="4706508">
        <a:defRPr>
          <a:latin typeface="+mn-lt"/>
          <a:ea typeface="+mn-ea"/>
          <a:cs typeface="+mn-cs"/>
        </a:defRPr>
      </a:lvl8pPr>
      <a:lvl9pPr marL="537886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burnside@douglascountyga.us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2">
            <a:extLst>
              <a:ext uri="{FF2B5EF4-FFF2-40B4-BE49-F238E27FC236}">
                <a16:creationId xmlns:a16="http://schemas.microsoft.com/office/drawing/2014/main" id="{323BB8F7-B563-4766-B079-82D84975CDB3}"/>
              </a:ext>
            </a:extLst>
          </p:cNvPr>
          <p:cNvSpPr txBox="1"/>
          <p:nvPr/>
        </p:nvSpPr>
        <p:spPr>
          <a:xfrm>
            <a:off x="533400" y="1104900"/>
            <a:ext cx="1981200" cy="361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77" marR="7471">
              <a:lnSpc>
                <a:spcPct val="105700"/>
              </a:lnSpc>
            </a:pPr>
            <a:r>
              <a:rPr lang="en-US" sz="750" dirty="0">
                <a:latin typeface="Calibri"/>
                <a:cs typeface="Calibri"/>
              </a:rPr>
              <a:t>DOUGLAS COUNTY BOARD OF COMMISSIONERS</a:t>
            </a:r>
            <a:br>
              <a:rPr lang="en-US" sz="750" spc="7" dirty="0">
                <a:latin typeface="Calibri"/>
                <a:cs typeface="Calibri"/>
              </a:rPr>
            </a:br>
            <a:r>
              <a:rPr lang="en-US" sz="750" spc="7" dirty="0">
                <a:latin typeface="Calibri"/>
                <a:cs typeface="Calibri"/>
              </a:rPr>
              <a:t>8700 HOSPITAL DRIVE</a:t>
            </a:r>
          </a:p>
          <a:p>
            <a:pPr marL="18677" marR="7471">
              <a:lnSpc>
                <a:spcPct val="105700"/>
              </a:lnSpc>
            </a:pPr>
            <a:r>
              <a:rPr lang="en-US" sz="750" spc="7" dirty="0">
                <a:latin typeface="Calibri"/>
                <a:cs typeface="Calibri"/>
              </a:rPr>
              <a:t>DOUGLASVILLE, GEORGIA 30134</a:t>
            </a:r>
            <a:endParaRPr lang="en-US" sz="750" dirty="0">
              <a:latin typeface="Calibri"/>
              <a:cs typeface="Calibri"/>
            </a:endParaRPr>
          </a:p>
        </p:txBody>
      </p:sp>
      <p:pic>
        <p:nvPicPr>
          <p:cNvPr id="20" name="Picture 19" descr="Text&#10;&#10;Description automatically generated">
            <a:extLst>
              <a:ext uri="{FF2B5EF4-FFF2-40B4-BE49-F238E27FC236}">
                <a16:creationId xmlns:a16="http://schemas.microsoft.com/office/drawing/2014/main" id="{74D2D109-FEDF-481A-A6AD-6026A2416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190500"/>
            <a:ext cx="1287499" cy="963649"/>
          </a:xfrm>
          <a:prstGeom prst="rect">
            <a:avLst/>
          </a:prstGeom>
        </p:spPr>
      </p:pic>
      <p:sp>
        <p:nvSpPr>
          <p:cNvPr id="21" name="object 4">
            <a:extLst>
              <a:ext uri="{FF2B5EF4-FFF2-40B4-BE49-F238E27FC236}">
                <a16:creationId xmlns:a16="http://schemas.microsoft.com/office/drawing/2014/main" id="{3E474CB7-C5DA-46CD-80E4-A9A821E14150}"/>
              </a:ext>
            </a:extLst>
          </p:cNvPr>
          <p:cNvSpPr txBox="1"/>
          <p:nvPr/>
        </p:nvSpPr>
        <p:spPr>
          <a:xfrm>
            <a:off x="3429000" y="2781300"/>
            <a:ext cx="3276600" cy="650756"/>
          </a:xfrm>
          <a:prstGeom prst="rect">
            <a:avLst/>
          </a:prstGeom>
          <a:ln w="1295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441" dirty="0">
              <a:latin typeface="Times New Roman"/>
              <a:cs typeface="Times New Roman"/>
            </a:endParaRPr>
          </a:p>
          <a:p>
            <a:pPr>
              <a:spcBef>
                <a:spcPts val="15"/>
              </a:spcBef>
            </a:pPr>
            <a:endParaRPr sz="588" dirty="0">
              <a:latin typeface="Times New Roman"/>
              <a:cs typeface="Times New Roman"/>
            </a:endParaRPr>
          </a:p>
          <a:p>
            <a:pPr marL="246533"/>
            <a:r>
              <a:rPr lang="en-US" sz="1600" b="1" spc="7" dirty="0">
                <a:latin typeface="Calibri"/>
                <a:cs typeface="Calibri"/>
              </a:rPr>
              <a:t>LOCAL POSTAL </a:t>
            </a:r>
          </a:p>
          <a:p>
            <a:pPr marL="246533"/>
            <a:r>
              <a:rPr lang="en-US" sz="1600" b="1" spc="7" dirty="0">
                <a:latin typeface="Calibri"/>
                <a:cs typeface="Calibri"/>
              </a:rPr>
              <a:t>CUSTOMER</a:t>
            </a:r>
            <a:endParaRPr sz="1600" b="1" dirty="0">
              <a:latin typeface="Calibri"/>
              <a:cs typeface="Calibri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FD65BAF-5C7F-9B5A-1F52-A26558D831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040056"/>
              </p:ext>
            </p:extLst>
          </p:nvPr>
        </p:nvGraphicFramePr>
        <p:xfrm>
          <a:off x="502920" y="115500"/>
          <a:ext cx="1062037" cy="941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1067810" imgH="1058447" progId="Word.Picture.8">
                  <p:embed/>
                </p:oleObj>
              </mc:Choice>
              <mc:Fallback>
                <p:oleObj name="Picture" r:id="rId3" imgW="1067810" imgH="1058447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" y="115500"/>
                        <a:ext cx="1062037" cy="9419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1" y="162748"/>
            <a:ext cx="9296399" cy="5216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77" marR="7471">
              <a:lnSpc>
                <a:spcPct val="102200"/>
              </a:lnSpc>
            </a:pPr>
            <a:r>
              <a:rPr spc="7" dirty="0"/>
              <a:t>Collecting Feedback:</a:t>
            </a:r>
            <a:r>
              <a:rPr spc="7" dirty="0">
                <a:latin typeface="Calibri "/>
              </a:rPr>
              <a:t> </a:t>
            </a:r>
            <a:r>
              <a:rPr lang="en-US" spc="7" dirty="0">
                <a:latin typeface="Calibri "/>
              </a:rPr>
              <a:t>Proposed </a:t>
            </a:r>
            <a:r>
              <a:rPr lang="en-US" sz="1690" dirty="0">
                <a:effectLst/>
                <a:latin typeface="Calibri "/>
                <a:ea typeface="Times New Roman" panose="02020603050405020304" pitchFamily="18" charset="0"/>
                <a:cs typeface="Times New Roman" panose="02020603050405020304" pitchFamily="18" charset="0"/>
              </a:rPr>
              <a:t>Phase I widening of County Road (CR) 817/Lee Road and CR 818/South Sweetwater Road</a:t>
            </a:r>
            <a:endParaRPr sz="1690" spc="15" dirty="0">
              <a:highlight>
                <a:srgbClr val="FFFF00"/>
              </a:highlight>
              <a:latin typeface="Calibri 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81600" y="4444752"/>
            <a:ext cx="3721775" cy="10035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7540" indent="-369797" algn="ctr"/>
            <a:r>
              <a:rPr sz="1100" b="1" spc="-7" dirty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r>
              <a:rPr lang="en-US" sz="1100" b="1" spc="-7" dirty="0">
                <a:latin typeface="Arial" panose="020B0604020202020204" pitchFamily="34" charset="0"/>
                <a:cs typeface="Arial" panose="020B0604020202020204" pitchFamily="34" charset="0"/>
              </a:rPr>
              <a:t>, C</a:t>
            </a:r>
            <a:r>
              <a:rPr sz="1100" b="1" spc="-7" dirty="0">
                <a:latin typeface="Arial" panose="020B0604020202020204" pitchFamily="34" charset="0"/>
                <a:cs typeface="Arial" panose="020B0604020202020204" pitchFamily="34" charset="0"/>
              </a:rPr>
              <a:t>oncerns</a:t>
            </a:r>
            <a:r>
              <a:rPr lang="en-US" sz="1100" b="1" spc="-7" dirty="0">
                <a:latin typeface="Arial" panose="020B0604020202020204" pitchFamily="34" charset="0"/>
                <a:cs typeface="Arial" panose="020B0604020202020204" pitchFamily="34" charset="0"/>
              </a:rPr>
              <a:t>, and ADA Requests: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7540" marR="574306" algn="ctr">
              <a:lnSpc>
                <a:spcPct val="131300"/>
              </a:lnSpc>
              <a:spcBef>
                <a:spcPts val="485"/>
              </a:spcBef>
            </a:pPr>
            <a:r>
              <a:rPr lang="en-US" sz="11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Suleman Rana</a:t>
            </a:r>
          </a:p>
          <a:p>
            <a:pPr marL="387540" marR="574306" algn="ctr">
              <a:lnSpc>
                <a:spcPct val="131300"/>
              </a:lnSpc>
              <a:spcBef>
                <a:spcPts val="485"/>
              </a:spcBef>
            </a:pP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770-920-4924</a:t>
            </a:r>
          </a:p>
          <a:p>
            <a:pPr marL="387540" marR="574306" algn="ctr">
              <a:lnSpc>
                <a:spcPct val="131300"/>
              </a:lnSpc>
              <a:spcBef>
                <a:spcPts val="485"/>
              </a:spcBef>
            </a:pPr>
            <a:r>
              <a:rPr lang="en-US" sz="1100" dirty="0">
                <a:solidFill>
                  <a:srgbClr val="0000FF"/>
                </a:solidFill>
                <a:effectLst/>
                <a:latin typeface="HelveticaNeueLT Com 55 Roman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srana@douglascountyga.gov</a:t>
            </a:r>
            <a:endParaRPr lang="en-US" sz="11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848600" y="5206649"/>
            <a:ext cx="363069" cy="3204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684"/>
          </a:p>
        </p:txBody>
      </p:sp>
      <p:sp>
        <p:nvSpPr>
          <p:cNvPr id="7" name="object 7"/>
          <p:cNvSpPr txBox="1"/>
          <p:nvPr/>
        </p:nvSpPr>
        <p:spPr>
          <a:xfrm>
            <a:off x="392766" y="723683"/>
            <a:ext cx="9296399" cy="5074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77" marR="7471" indent="-934">
              <a:lnSpc>
                <a:spcPct val="102200"/>
              </a:lnSpc>
            </a:pPr>
            <a:r>
              <a:rPr sz="1103" u="sng" spc="7" dirty="0">
                <a:latin typeface="Arial"/>
                <a:cs typeface="Arial"/>
              </a:rPr>
              <a:t>Proposed Project (PI </a:t>
            </a:r>
            <a:r>
              <a:rPr sz="1103" u="sng" spc="15" dirty="0">
                <a:latin typeface="Arial"/>
                <a:cs typeface="Arial"/>
              </a:rPr>
              <a:t># </a:t>
            </a:r>
            <a:r>
              <a:rPr sz="1103" u="sng" dirty="0">
                <a:latin typeface="Arial"/>
                <a:cs typeface="Arial"/>
              </a:rPr>
              <a:t>001</a:t>
            </a:r>
            <a:r>
              <a:rPr lang="en-US" sz="1103" u="sng" dirty="0">
                <a:latin typeface="Arial"/>
                <a:cs typeface="Arial"/>
              </a:rPr>
              <a:t>3563</a:t>
            </a:r>
            <a:r>
              <a:rPr sz="1103" u="sng" dirty="0">
                <a:latin typeface="Arial"/>
                <a:cs typeface="Arial"/>
              </a:rPr>
              <a:t>)</a:t>
            </a:r>
            <a:r>
              <a:rPr sz="1103" dirty="0">
                <a:latin typeface="Arial"/>
                <a:cs typeface="Arial"/>
              </a:rPr>
              <a:t>: </a:t>
            </a:r>
            <a:r>
              <a:rPr lang="en-US" sz="1103" spc="7" dirty="0">
                <a:latin typeface="Arial"/>
                <a:cs typeface="Arial"/>
              </a:rPr>
              <a:t>Douglas County </a:t>
            </a:r>
            <a:r>
              <a:rPr sz="1103" spc="7" dirty="0">
                <a:latin typeface="Arial"/>
                <a:cs typeface="Arial"/>
              </a:rPr>
              <a:t>proposes to </a:t>
            </a:r>
            <a:r>
              <a:rPr lang="en-US" sz="1103" spc="7" dirty="0">
                <a:latin typeface="Arial"/>
                <a:cs typeface="Arial"/>
              </a:rPr>
              <a:t>widen </a:t>
            </a:r>
            <a:r>
              <a:rPr lang="en-US" sz="1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 817/Lee Road and CR 818/South Sweetwater Road </a:t>
            </a:r>
            <a:r>
              <a:rPr lang="en-US" sz="1100" dirty="0">
                <a:effectLst/>
                <a:latin typeface="HelveticaNeueLT Com 55 Roman"/>
                <a:ea typeface="Times New Roman" panose="02020603050405020304" pitchFamily="18" charset="0"/>
                <a:cs typeface="Times New Roman" panose="02020603050405020304" pitchFamily="18" charset="0"/>
              </a:rPr>
              <a:t>beginning at the intersection of CR 817/Lee Road and Vulcan Drive and extending north for approximately 1.4 miles to the intersection of CR 818/South Sweetwater Road and US 78/Veteran’s Memorial Highway.</a:t>
            </a:r>
            <a:r>
              <a:rPr lang="en-US" sz="1100" spc="7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100" spc="7" dirty="0">
                <a:latin typeface="Arial" panose="020B0604020202020204" pitchFamily="34" charset="0"/>
                <a:cs typeface="Arial" panose="020B0604020202020204" pitchFamily="34" charset="0"/>
              </a:rPr>
              <a:t>Douglas County </a:t>
            </a:r>
            <a:r>
              <a:rPr sz="11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sz="1100" spc="7" dirty="0">
                <a:latin typeface="Arial" panose="020B0604020202020204" pitchFamily="34" charset="0"/>
                <a:cs typeface="Arial" panose="020B0604020202020204" pitchFamily="34" charset="0"/>
              </a:rPr>
              <a:t>seeking feedback about the proposed</a:t>
            </a:r>
            <a:r>
              <a:rPr sz="1100" spc="-1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spc="7" dirty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sz="1100" spc="7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67200" y="1451817"/>
            <a:ext cx="5334000" cy="30777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677" algn="ctr"/>
            <a:r>
              <a:rPr lang="en-US" sz="1050" b="1" u="sng" spc="-7" dirty="0">
                <a:latin typeface="Arial"/>
                <a:cs typeface="Arial"/>
              </a:rPr>
              <a:t>On Wednesday, January 29, 2025, Douglas County will hold a Public Information Open House meeting concerning the project. </a:t>
            </a:r>
          </a:p>
          <a:p>
            <a:pPr marL="18677" algn="ctr"/>
            <a:endParaRPr lang="en-US" sz="1050" b="1" u="sng" spc="-7" dirty="0">
              <a:latin typeface="Arial"/>
              <a:cs typeface="Arial"/>
            </a:endParaRPr>
          </a:p>
          <a:p>
            <a:pPr marL="18677" algn="ctr"/>
            <a:r>
              <a:rPr lang="en-US" sz="1050" b="1" u="sng" spc="-7" dirty="0">
                <a:latin typeface="Arial"/>
                <a:cs typeface="Arial"/>
              </a:rPr>
              <a:t>Please join us at the Lithia Springs Senior Center, 7301 Groovers Lk Rd, Lithia Springs, GA 30122, from 4:00-7:00pm. </a:t>
            </a:r>
          </a:p>
          <a:p>
            <a:pPr marL="18677" algn="ctr"/>
            <a:endParaRPr lang="en-US" sz="1050" b="1" u="sng" spc="-7" dirty="0">
              <a:latin typeface="Arial"/>
              <a:cs typeface="Arial"/>
            </a:endParaRPr>
          </a:p>
          <a:p>
            <a:pPr marL="18677" algn="ctr"/>
            <a:r>
              <a:rPr lang="en-US" sz="1050" spc="-7" dirty="0">
                <a:latin typeface="Arial"/>
                <a:cs typeface="Arial"/>
              </a:rPr>
              <a:t>This meeting is informal, and the public is welcome to drop in anytime during this timeframe.  </a:t>
            </a:r>
          </a:p>
          <a:p>
            <a:pPr marL="18677" algn="ctr"/>
            <a:endParaRPr lang="en-US" sz="1050" spc="-7" dirty="0">
              <a:latin typeface="Arial"/>
              <a:cs typeface="Arial"/>
            </a:endParaRPr>
          </a:p>
          <a:p>
            <a:pPr marL="18677" algn="ctr"/>
            <a:r>
              <a:rPr lang="en-US" sz="1050" dirty="0">
                <a:effectLst/>
                <a:latin typeface="HelveticaNeueLT Com 55 Roman"/>
                <a:ea typeface="Times New Roman" panose="02020603050405020304" pitchFamily="18" charset="0"/>
                <a:cs typeface="Arial" panose="020B0604020202020204" pitchFamily="34" charset="0"/>
              </a:rPr>
              <a:t>Comments will be accepted concerning this project after the Public Information Open House until Friday, February 28, 2025. Online comments may be submitted at: </a:t>
            </a:r>
            <a:r>
              <a:rPr lang="en-US" sz="1050" dirty="0">
                <a:effectLst/>
                <a:highlight>
                  <a:srgbClr val="FFFF00"/>
                </a:highlight>
                <a:latin typeface="HelveticaNeueLT Com 55 Roman"/>
                <a:ea typeface="Times New Roman" panose="02020603050405020304" pitchFamily="18" charset="0"/>
                <a:cs typeface="Arial" panose="020B0604020202020204" pitchFamily="34" charset="0"/>
              </a:rPr>
              <a:t>the county website placeholder</a:t>
            </a:r>
            <a:r>
              <a:rPr lang="en-US" sz="1050" dirty="0">
                <a:effectLst/>
                <a:latin typeface="HelveticaNeueLT Com 55 Roman"/>
                <a:ea typeface="Times New Roman" panose="02020603050405020304" pitchFamily="18" charset="0"/>
                <a:cs typeface="Arial" panose="020B0604020202020204" pitchFamily="34" charset="0"/>
              </a:rPr>
              <a:t>. Written statements may be submitted to: Suleman Rana, 8700 Hospital Drive, Douglasville, GA 30134</a:t>
            </a:r>
            <a:endParaRPr lang="en-US" sz="1050" spc="-7" dirty="0">
              <a:latin typeface="Arial"/>
              <a:cs typeface="Arial"/>
            </a:endParaRPr>
          </a:p>
          <a:p>
            <a:pPr marL="18677" algn="ctr"/>
            <a:endParaRPr lang="en-US" sz="1050" u="sng" spc="-7" dirty="0">
              <a:latin typeface="Arial"/>
              <a:cs typeface="Arial"/>
            </a:endParaRPr>
          </a:p>
          <a:p>
            <a:pPr marL="18677" algn="ctr"/>
            <a:endParaRPr lang="en-US" sz="1050" u="sng" spc="-7" dirty="0">
              <a:latin typeface="Arial"/>
              <a:cs typeface="Arial"/>
            </a:endParaRPr>
          </a:p>
          <a:p>
            <a:pPr marL="18677" algn="ctr"/>
            <a:r>
              <a:rPr lang="en-US" sz="105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meeting site is accessible to persons with disabilities.  Accommodations for people with disabilities can be arranged with advance notice by contacting the </a:t>
            </a:r>
            <a:r>
              <a:rPr lang="en-US" sz="105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County Program Delivery Engineer in the following ways: </a:t>
            </a:r>
            <a:endParaRPr lang="en-US" sz="1050" u="sng" spc="-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677"/>
            <a:endParaRPr lang="en-US" sz="1100" u="sng" spc="-7" dirty="0">
              <a:latin typeface="Arial"/>
              <a:cs typeface="Arial"/>
            </a:endParaRPr>
          </a:p>
        </p:txBody>
      </p: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96201068-F5F7-ACC5-CC7C-A997A84E624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4643276"/>
            <a:ext cx="304966" cy="270810"/>
          </a:xfrm>
          <a:prstGeom prst="rect">
            <a:avLst/>
          </a:prstGeom>
        </p:spPr>
      </p:pic>
      <p:pic>
        <p:nvPicPr>
          <p:cNvPr id="12" name="Picture 11" descr="A black letter on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3A31CE36-1371-F568-E2C6-3C22549455C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4921462"/>
            <a:ext cx="304661" cy="2708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18F481-2B9E-C069-C42D-EE5C17DBA8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2766" y="1293307"/>
            <a:ext cx="3663753" cy="404605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ser xmlns="38997f5d-7597-4216-abca-8670cf1ad89f">Consultants and GDOT Staff</User>
    <Item_x0020_Type xmlns="38997f5d-7597-4216-abca-8670cf1ad89f">Template</Item_x0020_Type>
    <Status xmlns="38997f5d-7597-4216-abca-8670cf1ad89f">Up-to-date</Status>
    <Description0 xmlns="38997f5d-7597-4216-abca-8670cf1ad89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09EE4A70ED0C49BCDC241D05FCB578" ma:contentTypeVersion="17" ma:contentTypeDescription="Create a new document." ma:contentTypeScope="" ma:versionID="5f2a22be9b5541a7253c2a116be4a920">
  <xsd:schema xmlns:xsd="http://www.w3.org/2001/XMLSchema" xmlns:xs="http://www.w3.org/2001/XMLSchema" xmlns:p="http://schemas.microsoft.com/office/2006/metadata/properties" xmlns:ns2="38997f5d-7597-4216-abca-8670cf1ad89f" targetNamespace="http://schemas.microsoft.com/office/2006/metadata/properties" ma:root="true" ma:fieldsID="3c791c71d576c162ed4ff63cc8368c34" ns2:_="">
    <xsd:import namespace="38997f5d-7597-4216-abca-8670cf1ad89f"/>
    <xsd:element name="properties">
      <xsd:complexType>
        <xsd:sequence>
          <xsd:element name="documentManagement">
            <xsd:complexType>
              <xsd:all>
                <xsd:element ref="ns2:Item_x0020_Type" minOccurs="0"/>
                <xsd:element ref="ns2:User" minOccurs="0"/>
                <xsd:element ref="ns2:Description0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997f5d-7597-4216-abca-8670cf1ad89f" elementFormDefault="qualified">
    <xsd:import namespace="http://schemas.microsoft.com/office/2006/documentManagement/types"/>
    <xsd:import namespace="http://schemas.microsoft.com/office/infopath/2007/PartnerControls"/>
    <xsd:element name="Item_x0020_Type" ma:index="4" nillable="true" ma:displayName="Item Type" ma:default="Template" ma:format="Dropdown" ma:internalName="Item_x0020_Type" ma:readOnly="false">
      <xsd:simpleType>
        <xsd:restriction base="dms:Choice">
          <xsd:enumeration value="Template"/>
          <xsd:enumeration value="Guidance"/>
          <xsd:enumeration value="Reference"/>
          <xsd:enumeration value="Folder"/>
        </xsd:restriction>
      </xsd:simpleType>
    </xsd:element>
    <xsd:element name="User" ma:index="5" nillable="true" ma:displayName="Users" ma:default="Consultants and GDOT Staff" ma:format="Dropdown" ma:internalName="User" ma:readOnly="false">
      <xsd:simpleType>
        <xsd:restriction base="dms:Choice">
          <xsd:enumeration value="Consultants and GDOT Staff"/>
          <xsd:enumeration value="GDOT Staff Only"/>
        </xsd:restriction>
      </xsd:simpleType>
    </xsd:element>
    <xsd:element name="Description0" ma:index="6" nillable="true" ma:displayName="Description" ma:internalName="Description0" ma:readOnly="false">
      <xsd:simpleType>
        <xsd:restriction base="dms:Text">
          <xsd:maxLength value="255"/>
        </xsd:restriction>
      </xsd:simpleType>
    </xsd:element>
    <xsd:element name="Status" ma:index="7" nillable="true" ma:displayName="Status" ma:default="Up-to-date" ma:format="Dropdown" ma:internalName="Status" ma:readOnly="false">
      <xsd:simpleType>
        <xsd:restriction base="dms:Choice">
          <xsd:enumeration value="Up-to-date"/>
          <xsd:enumeration value="Updates Pending"/>
          <xsd:enumeration value="Obsolet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3B405B-CE3A-4F73-8368-E61E95E3B7F4}">
  <ds:schemaRefs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38997f5d-7597-4216-abca-8670cf1ad89f"/>
  </ds:schemaRefs>
</ds:datastoreItem>
</file>

<file path=customXml/itemProps2.xml><?xml version="1.0" encoding="utf-8"?>
<ds:datastoreItem xmlns:ds="http://schemas.openxmlformats.org/officeDocument/2006/customXml" ds:itemID="{F515999D-BA36-4435-B73A-3AA59AB531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ABCC67-48B5-4920-8AE1-D040FE9B4D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997f5d-7597-4216-abca-8670cf1ad8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279</Words>
  <Application>Microsoft Office PowerPoint</Application>
  <PresentationFormat>Custom</PresentationFormat>
  <Paragraphs>23</Paragraphs>
  <Slides>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Arial</vt:lpstr>
      <vt:lpstr>Calibri</vt:lpstr>
      <vt:lpstr>Calibri </vt:lpstr>
      <vt:lpstr>HelveticaNeueLT Com 55 Roman</vt:lpstr>
      <vt:lpstr>Times New Roman</vt:lpstr>
      <vt:lpstr>Office Theme</vt:lpstr>
      <vt:lpstr>Picture</vt:lpstr>
      <vt:lpstr>PowerPoint Presentation</vt:lpstr>
      <vt:lpstr>Collecting Feedback: Proposed Phase I widening of County Road (CR) 817/Lee Road and CR 818/South Sweetwater Road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Figueroa, Madeleine M</dc:creator>
  <cp:lastModifiedBy>Glazer, Natalie</cp:lastModifiedBy>
  <cp:revision>14</cp:revision>
  <dcterms:created xsi:type="dcterms:W3CDTF">2020-08-24T11:21:42Z</dcterms:created>
  <dcterms:modified xsi:type="dcterms:W3CDTF">2024-12-19T19:59:23Z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2020-08-06T00:00:00Z</vt:filetime>
  </property>
  <property fmtid="{D5CDD505-2E9C-101B-9397-08002B2CF9AE}" pid="3" name="Creator">
    <vt:lpwstr>Acrobat PDFMaker 20 for PowerPoint</vt:lpwstr>
  </property>
  <property fmtid="{D5CDD505-2E9C-101B-9397-08002B2CF9AE}" pid="4" name="LastSaved">
    <vt:filetime>2020-08-24T00:00:00Z</vt:filetime>
  </property>
  <property fmtid="{D5CDD505-2E9C-101B-9397-08002B2CF9AE}" pid="5" name="ContentTypeId">
    <vt:lpwstr>0x0101000D09EE4A70ED0C49BCDC241D05FCB578</vt:lpwstr>
  </property>
</Properties>
</file>