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672" r:id="rId5"/>
    <p:sldMasterId id="2147483675" r:id="rId6"/>
    <p:sldMasterId id="2147483678" r:id="rId7"/>
  </p:sldMasterIdLst>
  <p:notesMasterIdLst>
    <p:notesMasterId r:id="rId27"/>
  </p:notesMasterIdLst>
  <p:handoutMasterIdLst>
    <p:handoutMasterId r:id="rId28"/>
  </p:handoutMasterIdLst>
  <p:sldIdLst>
    <p:sldId id="309" r:id="rId8"/>
    <p:sldId id="317" r:id="rId9"/>
    <p:sldId id="334" r:id="rId10"/>
    <p:sldId id="335" r:id="rId11"/>
    <p:sldId id="314" r:id="rId12"/>
    <p:sldId id="319" r:id="rId13"/>
    <p:sldId id="320" r:id="rId14"/>
    <p:sldId id="336" r:id="rId15"/>
    <p:sldId id="321" r:id="rId16"/>
    <p:sldId id="322" r:id="rId17"/>
    <p:sldId id="323" r:id="rId18"/>
    <p:sldId id="324" r:id="rId19"/>
    <p:sldId id="325" r:id="rId20"/>
    <p:sldId id="327" r:id="rId21"/>
    <p:sldId id="328" r:id="rId22"/>
    <p:sldId id="330" r:id="rId23"/>
    <p:sldId id="332" r:id="rId24"/>
    <p:sldId id="333" r:id="rId25"/>
    <p:sldId id="337" r:id="rId26"/>
  </p:sldIdLst>
  <p:sldSz cx="32918400" cy="21945600"/>
  <p:notesSz cx="7010400" cy="9296400"/>
  <p:defaultTex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12" userDrawn="1">
          <p15:clr>
            <a:srgbClr val="A4A3A4"/>
          </p15:clr>
        </p15:guide>
        <p15:guide id="2" pos="10368" userDrawn="1">
          <p15:clr>
            <a:srgbClr val="A4A3A4"/>
          </p15:clr>
        </p15:guide>
        <p15:guide id="3" orient="horz" pos="9072" userDrawn="1">
          <p15:clr>
            <a:srgbClr val="A4A3A4"/>
          </p15:clr>
        </p15:guide>
        <p15:guide id="4" pos="1152" userDrawn="1">
          <p15:clr>
            <a:srgbClr val="A4A3A4"/>
          </p15:clr>
        </p15:guide>
        <p15:guide id="5" pos="19560" userDrawn="1">
          <p15:clr>
            <a:srgbClr val="A4A3A4"/>
          </p15:clr>
        </p15:guide>
        <p15:guide id="6" orient="horz" pos="12024" userDrawn="1">
          <p15:clr>
            <a:srgbClr val="A4A3A4"/>
          </p15:clr>
        </p15:guide>
        <p15:guide id="7" orient="horz" pos="60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13AA0C-5518-5170-24B6-CAABDF0CA28B}" name="Feldt, Sydney" initials="SF" userId="S::C0010363@dot.ga.gov::c9200de4-4bf2-4476-a82c-9de0a58f28ef" providerId="AD"/>
  <p188:author id="{77C39B5D-551D-5AA9-06FA-8FD77291BB3F}" name="Schramm, Lauren" initials="LS" userId="S::Lauren.Schramm@pondco.com::758483eb-1555-4a8b-82f4-3ff289246f32" providerId="AD"/>
  <p188:author id="{99CA2897-0198-DF1F-83AE-6E26E25D6310}" name="McLain, Antarius" initials="AM" userId="S::Antarius.McLain@pondco.com::d8b20bda-c268-425a-be27-4c524cc0b0b9" providerId="AD"/>
  <p188:author id="{0C3AD6C7-8B88-4BBA-CF4D-5994A7E2FCBA}" name="Roberts, Stephanie" initials="SR" userId="S::Stephanie.Roberts@pondco.com::9d04467a-dc25-45a2-9e9d-383b48bcad84" providerId="AD"/>
  <p188:author id="{2C8A17DE-2A74-8A55-D128-592584287AE3}" name="Burgess, Aaron" initials="AB" userId="S::Aaron.Burgess@pondco.com::c304016a-7884-43b2-bd8a-8ccd49845a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ntgomery, Hadley" initials="MH" lastIdx="27" clrIdx="0">
    <p:extLst>
      <p:ext uri="{19B8F6BF-5375-455C-9EA6-DF929625EA0E}">
        <p15:presenceInfo xmlns:p15="http://schemas.microsoft.com/office/powerpoint/2012/main" userId="S::hadley.montgomery@aecom.com::ebd071eb-b178-4761-aabf-548e925febe2" providerId="AD"/>
      </p:ext>
    </p:extLst>
  </p:cmAuthor>
  <p:cmAuthor id="2" name="Choudhry, Abdul" initials="CA" lastIdx="6" clrIdx="1">
    <p:extLst>
      <p:ext uri="{19B8F6BF-5375-455C-9EA6-DF929625EA0E}">
        <p15:presenceInfo xmlns:p15="http://schemas.microsoft.com/office/powerpoint/2012/main" userId="S::abdul.choudhry@aecom.com::2983452f-f427-4f46-848f-0efa8d380e8f" providerId="AD"/>
      </p:ext>
    </p:extLst>
  </p:cmAuthor>
  <p:cmAuthor id="3" name="Dawood, Laura" initials="DL" lastIdx="6" clrIdx="2">
    <p:extLst>
      <p:ext uri="{19B8F6BF-5375-455C-9EA6-DF929625EA0E}">
        <p15:presenceInfo xmlns:p15="http://schemas.microsoft.com/office/powerpoint/2012/main" userId="S::Laura.Dawood@aecom.com::d9f3618e-c892-4eb2-8c7f-e790bbaa71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6F47"/>
    <a:srgbClr val="000000"/>
    <a:srgbClr val="085694"/>
    <a:srgbClr val="6D6E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7576" autoAdjust="0"/>
    <p:restoredTop sz="94660"/>
  </p:normalViewPr>
  <p:slideViewPr>
    <p:cSldViewPr snapToGrid="0">
      <p:cViewPr varScale="1">
        <p:scale>
          <a:sx n="26" d="100"/>
          <a:sy n="26" d="100"/>
        </p:scale>
        <p:origin x="1517" y="77"/>
      </p:cViewPr>
      <p:guideLst>
        <p:guide orient="horz" pos="6912"/>
        <p:guide pos="10368"/>
        <p:guide orient="horz" pos="9072"/>
        <p:guide pos="1152"/>
        <p:guide pos="19560"/>
        <p:guide orient="horz" pos="12024"/>
        <p:guide orient="horz" pos="6072"/>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1B8D0D7-DADE-4A8C-8087-BBE9B087E1A8}" type="datetimeFigureOut">
              <a:rPr lang="en-US" smtClean="0"/>
              <a:t>1/22/2026</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7C481B1-F8BE-4D7E-9ECF-112D4423F9C7}" type="slidenum">
              <a:rPr lang="en-US" smtClean="0"/>
              <a:t>‹#›</a:t>
            </a:fld>
            <a:endParaRPr lang="en-US" dirty="0"/>
          </a:p>
        </p:txBody>
      </p:sp>
    </p:spTree>
    <p:extLst>
      <p:ext uri="{BB962C8B-B14F-4D97-AF65-F5344CB8AC3E}">
        <p14:creationId xmlns:p14="http://schemas.microsoft.com/office/powerpoint/2010/main" val="4182540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050055FA-A660-4155-8586-A0EB1F2B2CF0}" type="datetimeFigureOut">
              <a:rPr lang="en-US" smtClean="0"/>
              <a:t>1/22/2026</a:t>
            </a:fld>
            <a:endParaRPr lang="en-US" dirty="0"/>
          </a:p>
        </p:txBody>
      </p:sp>
      <p:sp>
        <p:nvSpPr>
          <p:cNvPr id="4" name="Slide Image Placeholder 3"/>
          <p:cNvSpPr>
            <a:spLocks noGrp="1" noRot="1" noChangeAspect="1"/>
          </p:cNvSpPr>
          <p:nvPr>
            <p:ph type="sldImg" idx="2"/>
          </p:nvPr>
        </p:nvSpPr>
        <p:spPr>
          <a:xfrm>
            <a:off x="1152525" y="1162050"/>
            <a:ext cx="470535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F7384E6C-2E62-4F56-A48C-403B31D219E8}" type="slidenum">
              <a:rPr lang="en-US" smtClean="0"/>
              <a:t>‹#›</a:t>
            </a:fld>
            <a:endParaRPr lang="en-US" dirty="0"/>
          </a:p>
        </p:txBody>
      </p:sp>
    </p:spTree>
    <p:extLst>
      <p:ext uri="{BB962C8B-B14F-4D97-AF65-F5344CB8AC3E}">
        <p14:creationId xmlns:p14="http://schemas.microsoft.com/office/powerpoint/2010/main" val="2451428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384E6C-2E62-4F56-A48C-403B31D219E8}" type="slidenum">
              <a:rPr lang="en-US" smtClean="0"/>
              <a:t>1</a:t>
            </a:fld>
            <a:endParaRPr lang="en-US" dirty="0"/>
          </a:p>
        </p:txBody>
      </p:sp>
    </p:spTree>
    <p:extLst>
      <p:ext uri="{BB962C8B-B14F-4D97-AF65-F5344CB8AC3E}">
        <p14:creationId xmlns:p14="http://schemas.microsoft.com/office/powerpoint/2010/main" val="982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ECE9F-15C8-D72E-82EE-093226DCE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86E75-0378-2EEC-D4D2-F5C868202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F9D06-68AE-BFD1-058A-05457EBC9C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4F0FD2-3FCF-C5F7-1DC4-4FFBAC2D9911}"/>
              </a:ext>
            </a:extLst>
          </p:cNvPr>
          <p:cNvSpPr>
            <a:spLocks noGrp="1"/>
          </p:cNvSpPr>
          <p:nvPr>
            <p:ph type="sldNum" sz="quarter" idx="10"/>
          </p:nvPr>
        </p:nvSpPr>
        <p:spPr/>
        <p:txBody>
          <a:bodyPr/>
          <a:lstStyle/>
          <a:p>
            <a:fld id="{F7384E6C-2E62-4F56-A48C-403B31D219E8}" type="slidenum">
              <a:rPr lang="en-US" smtClean="0"/>
              <a:t>3</a:t>
            </a:fld>
            <a:endParaRPr lang="en-US" dirty="0"/>
          </a:p>
        </p:txBody>
      </p:sp>
    </p:spTree>
    <p:extLst>
      <p:ext uri="{BB962C8B-B14F-4D97-AF65-F5344CB8AC3E}">
        <p14:creationId xmlns:p14="http://schemas.microsoft.com/office/powerpoint/2010/main" val="1351637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66C3B-82F0-BC74-C168-F7D810726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B8126-5F24-6724-A4E4-177D27BBE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753C4D-38A8-DE17-CAA2-7E2B265C6E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E220CE-7775-2E00-3272-F0139351FE9A}"/>
              </a:ext>
            </a:extLst>
          </p:cNvPr>
          <p:cNvSpPr>
            <a:spLocks noGrp="1"/>
          </p:cNvSpPr>
          <p:nvPr>
            <p:ph type="sldNum" sz="quarter" idx="10"/>
          </p:nvPr>
        </p:nvSpPr>
        <p:spPr/>
        <p:txBody>
          <a:bodyPr/>
          <a:lstStyle/>
          <a:p>
            <a:fld id="{F7384E6C-2E62-4F56-A48C-403B31D219E8}" type="slidenum">
              <a:rPr lang="en-US" smtClean="0"/>
              <a:t>4</a:t>
            </a:fld>
            <a:endParaRPr lang="en-US" dirty="0"/>
          </a:p>
        </p:txBody>
      </p:sp>
    </p:spTree>
    <p:extLst>
      <p:ext uri="{BB962C8B-B14F-4D97-AF65-F5344CB8AC3E}">
        <p14:creationId xmlns:p14="http://schemas.microsoft.com/office/powerpoint/2010/main" val="37101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2633472" rtl="0" eaLnBrk="1" fontAlgn="auto" latinLnBrk="0" hangingPunct="1">
              <a:lnSpc>
                <a:spcPct val="100000"/>
              </a:lnSpc>
              <a:spcBef>
                <a:spcPts val="0"/>
              </a:spcBef>
              <a:spcAft>
                <a:spcPts val="0"/>
              </a:spcAft>
              <a:buClrTx/>
              <a:buSzTx/>
              <a:buFontTx/>
              <a:buNone/>
              <a:tabLst/>
              <a:defRPr/>
            </a:pPr>
            <a:fld id="{F7384E6C-2E62-4F56-A48C-403B31D219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63347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546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822960" y="9103363"/>
            <a:ext cx="17556480" cy="3078976"/>
          </a:xfrm>
          <a:prstGeom prst="rect">
            <a:avLst/>
          </a:prstGeom>
        </p:spPr>
        <p:txBody>
          <a:bodyPr anchor="b"/>
          <a:lstStyle>
            <a:lvl1pPr algn="ctr">
              <a:defRPr sz="8370" baseline="0"/>
            </a:lvl1pPr>
          </a:lstStyle>
          <a:p>
            <a:r>
              <a:rPr lang="en-US" b="1" dirty="0"/>
              <a:t>Cover Slide Option #2 Headers Can Be on Multiple Lines</a:t>
            </a:r>
            <a:endParaRPr lang="en-US" dirty="0"/>
          </a:p>
        </p:txBody>
      </p:sp>
      <p:sp>
        <p:nvSpPr>
          <p:cNvPr id="8" name="Subtitle 2"/>
          <p:cNvSpPr>
            <a:spLocks noGrp="1"/>
          </p:cNvSpPr>
          <p:nvPr>
            <p:ph type="subTitle" idx="1" hasCustomPrompt="1"/>
          </p:nvPr>
        </p:nvSpPr>
        <p:spPr>
          <a:xfrm>
            <a:off x="822960" y="13902583"/>
            <a:ext cx="17556480" cy="1356358"/>
          </a:xfrm>
          <a:prstGeom prst="rect">
            <a:avLst/>
          </a:prstGeom>
        </p:spPr>
        <p:txBody>
          <a:bodyPr/>
          <a:lstStyle>
            <a:lvl1pPr marL="0" indent="0" algn="ctr">
              <a:buNone/>
              <a:defRPr sz="4860"/>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dirty="0"/>
              <a:t>Subhead Goes Here</a:t>
            </a:r>
          </a:p>
        </p:txBody>
      </p:sp>
    </p:spTree>
    <p:extLst>
      <p:ext uri="{BB962C8B-B14F-4D97-AF65-F5344CB8AC3E}">
        <p14:creationId xmlns:p14="http://schemas.microsoft.com/office/powerpoint/2010/main" val="112306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624217" y="3584469"/>
            <a:ext cx="15417913" cy="2803152"/>
          </a:xfrm>
          <a:prstGeom prst="rect">
            <a:avLst/>
          </a:prstGeom>
        </p:spPr>
        <p:txBody>
          <a:bodyPr anchor="b">
            <a:normAutofit/>
          </a:bodyPr>
          <a:lstStyle>
            <a:lvl1pPr algn="l">
              <a:defRPr sz="7020" b="1" baseline="0">
                <a:solidFill>
                  <a:srgbClr val="000000"/>
                </a:solidFill>
                <a:latin typeface="ITC Avant Garde Std Md" panose="020B0602020202020204" pitchFamily="34" charset="0"/>
              </a:defRPr>
            </a:lvl1pPr>
          </a:lstStyle>
          <a:p>
            <a:r>
              <a:rPr lang="en-US" dirty="0"/>
              <a:t>Header Goes Here &amp; Can Be Two Lines</a:t>
            </a:r>
          </a:p>
        </p:txBody>
      </p:sp>
      <p:sp>
        <p:nvSpPr>
          <p:cNvPr id="22" name="Text Placeholder 2"/>
          <p:cNvSpPr>
            <a:spLocks noGrp="1"/>
          </p:cNvSpPr>
          <p:nvPr>
            <p:ph type="body" idx="13" hasCustomPrompt="1"/>
          </p:nvPr>
        </p:nvSpPr>
        <p:spPr>
          <a:xfrm>
            <a:off x="1624217" y="6968914"/>
            <a:ext cx="15417913" cy="2297008"/>
          </a:xfrm>
          <a:prstGeom prst="rect">
            <a:avLst/>
          </a:prstGeom>
        </p:spPr>
        <p:txBody>
          <a:bodyPr anchor="b"/>
          <a:lstStyle>
            <a:lvl1pPr marL="0" indent="0">
              <a:buNone/>
              <a:defRPr sz="5400" b="1">
                <a:solidFill>
                  <a:srgbClr val="000000"/>
                </a:solidFill>
                <a:latin typeface="HelveticaNeueLT Com 55 Roman" panose="020B0604020202020204" pitchFamily="34" charset="0"/>
              </a:defRPr>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dirty="0"/>
              <a:t>Subhead: Blue/Green are preferable for headers but black is acceptable</a:t>
            </a:r>
          </a:p>
        </p:txBody>
      </p:sp>
      <p:sp>
        <p:nvSpPr>
          <p:cNvPr id="23" name="Content Placeholder 2"/>
          <p:cNvSpPr>
            <a:spLocks noGrp="1"/>
          </p:cNvSpPr>
          <p:nvPr>
            <p:ph sz="half" idx="1" hasCustomPrompt="1"/>
          </p:nvPr>
        </p:nvSpPr>
        <p:spPr>
          <a:xfrm>
            <a:off x="1624217" y="10523298"/>
            <a:ext cx="15417913" cy="6756797"/>
          </a:xfrm>
          <a:prstGeom prst="rect">
            <a:avLst/>
          </a:prstGeom>
        </p:spPr>
        <p:txBody>
          <a:bodyPr/>
          <a:lstStyle>
            <a:lvl1pPr marL="925830" indent="-925830">
              <a:buFont typeface="Arial" panose="020B0604020202020204" pitchFamily="34" charset="0"/>
              <a:buChar char="•"/>
              <a:defRPr sz="4320" b="0" baseline="0">
                <a:solidFill>
                  <a:srgbClr val="6D6E71"/>
                </a:solidFill>
                <a:latin typeface="HelveticaNeueLT Com 55 Roman" panose="020B0604020202020204" pitchFamily="34" charset="0"/>
              </a:defRPr>
            </a:lvl1pPr>
            <a:lvl2pPr>
              <a:defRPr sz="5940">
                <a:solidFill>
                  <a:srgbClr val="6D6E71"/>
                </a:solidFill>
                <a:latin typeface="HelveticaNeueLT Com 55 Roman" panose="020B0604020202020204" pitchFamily="34" charset="0"/>
              </a:defRPr>
            </a:lvl2pPr>
            <a:lvl3pPr>
              <a:defRPr>
                <a:solidFill>
                  <a:srgbClr val="6D6E71"/>
                </a:solidFill>
              </a:defRPr>
            </a:lvl3pPr>
            <a:lvl4pPr>
              <a:defRPr>
                <a:solidFill>
                  <a:srgbClr val="6D6E71"/>
                </a:solidFill>
              </a:defRPr>
            </a:lvl4pPr>
            <a:lvl5pPr>
              <a:defRPr>
                <a:solidFill>
                  <a:srgbClr val="6D6E71"/>
                </a:solidFill>
              </a:defRPr>
            </a:lvl5pPr>
          </a:lstStyle>
          <a:p>
            <a:pPr lvl="0"/>
            <a:r>
              <a:rPr lang="en-US" dirty="0"/>
              <a:t>This is how a slide can look when images are placed to the right.  Body copy or text goes here.  Always left-align body copy, text or bullets with headers.  Keep copy to a minimum.  Focus on visuals to help tell your story.</a:t>
            </a:r>
          </a:p>
          <a:p>
            <a:pPr lvl="0"/>
            <a:endParaRPr lang="en-US" dirty="0"/>
          </a:p>
        </p:txBody>
      </p:sp>
    </p:spTree>
    <p:extLst>
      <p:ext uri="{BB962C8B-B14F-4D97-AF65-F5344CB8AC3E}">
        <p14:creationId xmlns:p14="http://schemas.microsoft.com/office/powerpoint/2010/main" val="26795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263140" y="20340331"/>
            <a:ext cx="27616637" cy="1168400"/>
          </a:xfrm>
          <a:prstGeom prst="rect">
            <a:avLst/>
          </a:prstGeom>
        </p:spPr>
        <p:txBody>
          <a:bodyPr/>
          <a:lstStyle/>
          <a:p>
            <a:fld id="{4403AFA0-08CA-459F-8665-A355DA34C72B}" type="datetimeFigureOut">
              <a:rPr lang="en-US" smtClean="0"/>
              <a:t>1/22/2026</a:t>
            </a:fld>
            <a:endParaRPr lang="en-US" dirty="0"/>
          </a:p>
        </p:txBody>
      </p:sp>
      <p:sp>
        <p:nvSpPr>
          <p:cNvPr id="5" name="Footer Placeholder 4"/>
          <p:cNvSpPr>
            <a:spLocks noGrp="1"/>
          </p:cNvSpPr>
          <p:nvPr>
            <p:ph type="ftr" sz="quarter" idx="11"/>
          </p:nvPr>
        </p:nvSpPr>
        <p:spPr>
          <a:xfrm>
            <a:off x="10904220" y="20340331"/>
            <a:ext cx="11109960" cy="1168400"/>
          </a:xfrm>
          <a:prstGeom prst="rect">
            <a:avLst/>
          </a:prstGeom>
        </p:spPr>
        <p:txBody>
          <a:bodyPr/>
          <a:lstStyle/>
          <a:p>
            <a:endParaRPr lang="en-US" dirty="0"/>
          </a:p>
        </p:txBody>
      </p:sp>
      <p:sp>
        <p:nvSpPr>
          <p:cNvPr id="6" name="Slide Number Placeholder 5"/>
          <p:cNvSpPr>
            <a:spLocks noGrp="1"/>
          </p:cNvSpPr>
          <p:nvPr>
            <p:ph type="sldNum" sz="quarter" idx="12"/>
          </p:nvPr>
        </p:nvSpPr>
        <p:spPr>
          <a:xfrm>
            <a:off x="23248620" y="20340331"/>
            <a:ext cx="7406640" cy="1168400"/>
          </a:xfrm>
          <a:prstGeom prst="rect">
            <a:avLst/>
          </a:prstGeom>
        </p:spPr>
        <p:txBody>
          <a:bodyPr/>
          <a:lstStyle/>
          <a:p>
            <a:fld id="{3613046D-D10B-4B56-85B3-A5F1153EB449}" type="slidenum">
              <a:rPr lang="en-US" smtClean="0"/>
              <a:t>‹#›</a:t>
            </a:fld>
            <a:endParaRPr lang="en-US" dirty="0"/>
          </a:p>
        </p:txBody>
      </p:sp>
      <p:sp>
        <p:nvSpPr>
          <p:cNvPr id="14" name="Title 1"/>
          <p:cNvSpPr>
            <a:spLocks noGrp="1"/>
          </p:cNvSpPr>
          <p:nvPr>
            <p:ph type="ctrTitle" hasCustomPrompt="1"/>
          </p:nvPr>
        </p:nvSpPr>
        <p:spPr>
          <a:xfrm>
            <a:off x="1624217" y="3584469"/>
            <a:ext cx="15417913" cy="2803152"/>
          </a:xfrm>
          <a:prstGeom prst="rect">
            <a:avLst/>
          </a:prstGeom>
        </p:spPr>
        <p:txBody>
          <a:bodyPr anchor="b">
            <a:normAutofit/>
          </a:bodyPr>
          <a:lstStyle>
            <a:lvl1pPr algn="l">
              <a:defRPr sz="7020" b="1" baseline="0">
                <a:solidFill>
                  <a:srgbClr val="000000"/>
                </a:solidFill>
                <a:latin typeface="ITC Avant Garde Std Md" panose="020B0602020202020204" pitchFamily="34" charset="0"/>
              </a:defRPr>
            </a:lvl1pPr>
          </a:lstStyle>
          <a:p>
            <a:r>
              <a:rPr lang="en-US" dirty="0"/>
              <a:t>Header Goes Here &amp; Can Be Two Lines</a:t>
            </a:r>
          </a:p>
        </p:txBody>
      </p:sp>
      <p:sp>
        <p:nvSpPr>
          <p:cNvPr id="15" name="Text Placeholder 2"/>
          <p:cNvSpPr>
            <a:spLocks noGrp="1"/>
          </p:cNvSpPr>
          <p:nvPr>
            <p:ph type="body" idx="13" hasCustomPrompt="1"/>
          </p:nvPr>
        </p:nvSpPr>
        <p:spPr>
          <a:xfrm>
            <a:off x="1624217" y="6968914"/>
            <a:ext cx="15417913" cy="2297008"/>
          </a:xfrm>
          <a:prstGeom prst="rect">
            <a:avLst/>
          </a:prstGeom>
        </p:spPr>
        <p:txBody>
          <a:bodyPr anchor="b"/>
          <a:lstStyle>
            <a:lvl1pPr marL="0" indent="0">
              <a:buNone/>
              <a:defRPr sz="5400" b="1">
                <a:solidFill>
                  <a:srgbClr val="000000"/>
                </a:solidFill>
                <a:latin typeface="HelveticaNeueLT Com 55 Roman" panose="020B0604020202020204" pitchFamily="34" charset="0"/>
              </a:defRPr>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dirty="0"/>
              <a:t>Subhead: Blue/Green are preferable for headers but black is acceptable</a:t>
            </a:r>
          </a:p>
        </p:txBody>
      </p:sp>
      <p:sp>
        <p:nvSpPr>
          <p:cNvPr id="19" name="Content Placeholder 2"/>
          <p:cNvSpPr>
            <a:spLocks noGrp="1"/>
          </p:cNvSpPr>
          <p:nvPr>
            <p:ph sz="half" idx="1" hasCustomPrompt="1"/>
          </p:nvPr>
        </p:nvSpPr>
        <p:spPr>
          <a:xfrm>
            <a:off x="1624217" y="10523298"/>
            <a:ext cx="15417913" cy="6756797"/>
          </a:xfrm>
          <a:prstGeom prst="rect">
            <a:avLst/>
          </a:prstGeom>
        </p:spPr>
        <p:txBody>
          <a:bodyPr/>
          <a:lstStyle>
            <a:lvl1pPr marL="925830" indent="-925830">
              <a:buFont typeface="Arial" panose="020B0604020202020204" pitchFamily="34" charset="0"/>
              <a:buChar char="•"/>
              <a:defRPr sz="4320" b="0" baseline="0">
                <a:solidFill>
                  <a:srgbClr val="6D6E71"/>
                </a:solidFill>
                <a:latin typeface="HelveticaNeueLT Com 55 Roman" panose="020B0604020202020204" pitchFamily="34" charset="0"/>
              </a:defRPr>
            </a:lvl1pPr>
            <a:lvl2pPr>
              <a:defRPr sz="5940">
                <a:solidFill>
                  <a:srgbClr val="6D6E71"/>
                </a:solidFill>
                <a:latin typeface="HelveticaNeueLT Com 55 Roman" panose="020B0604020202020204" pitchFamily="34" charset="0"/>
              </a:defRPr>
            </a:lvl2pPr>
            <a:lvl3pPr>
              <a:defRPr>
                <a:solidFill>
                  <a:srgbClr val="6D6E71"/>
                </a:solidFill>
              </a:defRPr>
            </a:lvl3pPr>
            <a:lvl4pPr>
              <a:defRPr>
                <a:solidFill>
                  <a:srgbClr val="6D6E71"/>
                </a:solidFill>
              </a:defRPr>
            </a:lvl4pPr>
            <a:lvl5pPr>
              <a:defRPr>
                <a:solidFill>
                  <a:srgbClr val="6D6E71"/>
                </a:solidFill>
              </a:defRPr>
            </a:lvl5pPr>
          </a:lstStyle>
          <a:p>
            <a:pPr lvl="0"/>
            <a:r>
              <a:rPr lang="en-US" dirty="0"/>
              <a:t>This is how a slide can look when images are placed to the right.  Body copy or text goes here.  Always left-align body copy, text or bullets with headers.  Keep copy to a minimum.  Focus on visuals to help tell your story.</a:t>
            </a:r>
          </a:p>
          <a:p>
            <a:pPr lvl="0"/>
            <a:endParaRPr lang="en-US" dirty="0"/>
          </a:p>
        </p:txBody>
      </p:sp>
    </p:spTree>
    <p:extLst>
      <p:ext uri="{BB962C8B-B14F-4D97-AF65-F5344CB8AC3E}">
        <p14:creationId xmlns:p14="http://schemas.microsoft.com/office/powerpoint/2010/main" val="3820424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604684" y="3329258"/>
            <a:ext cx="17666297" cy="1853421"/>
          </a:xfrm>
          <a:prstGeom prst="rect">
            <a:avLst/>
          </a:prstGeom>
        </p:spPr>
        <p:txBody>
          <a:bodyPr anchor="b">
            <a:normAutofit/>
          </a:bodyPr>
          <a:lstStyle>
            <a:lvl1pPr algn="l">
              <a:defRPr sz="7830" b="1" baseline="0">
                <a:solidFill>
                  <a:srgbClr val="085694"/>
                </a:solidFill>
                <a:latin typeface="ITC Avant Garde Std Md" panose="020B0602020202020204" pitchFamily="34" charset="0"/>
              </a:defRPr>
            </a:lvl1pPr>
          </a:lstStyle>
          <a:p>
            <a:r>
              <a:rPr lang="en-US" dirty="0"/>
              <a:t>Headers Can Go Across the Slide</a:t>
            </a:r>
          </a:p>
        </p:txBody>
      </p:sp>
      <p:sp>
        <p:nvSpPr>
          <p:cNvPr id="13" name="Content Placeholder 2"/>
          <p:cNvSpPr>
            <a:spLocks noGrp="1"/>
          </p:cNvSpPr>
          <p:nvPr>
            <p:ph sz="half" idx="10" hasCustomPrompt="1"/>
          </p:nvPr>
        </p:nvSpPr>
        <p:spPr>
          <a:xfrm>
            <a:off x="1696121" y="5962950"/>
            <a:ext cx="17574862" cy="7895290"/>
          </a:xfrm>
          <a:prstGeom prst="rect">
            <a:avLst/>
          </a:prstGeom>
        </p:spPr>
        <p:txBody>
          <a:bodyPr/>
          <a:lstStyle>
            <a:lvl1pPr marL="925830" indent="-925830">
              <a:buFont typeface="Arial" panose="020B0604020202020204" pitchFamily="34" charset="0"/>
              <a:buChar char="•"/>
              <a:defRPr sz="4320" b="0" baseline="0">
                <a:solidFill>
                  <a:srgbClr val="6D6E71"/>
                </a:solidFill>
                <a:latin typeface="HelveticaNeueLT Com 55 Roman" panose="020B0604020202020204" pitchFamily="34" charset="0"/>
              </a:defRPr>
            </a:lvl1pPr>
            <a:lvl2pPr>
              <a:defRPr sz="5940">
                <a:solidFill>
                  <a:srgbClr val="6D6E71"/>
                </a:solidFill>
                <a:latin typeface="HelveticaNeueLT Com 55 Roman" panose="020B0604020202020204" pitchFamily="34" charset="0"/>
              </a:defRPr>
            </a:lvl2pPr>
            <a:lvl3pPr>
              <a:defRPr>
                <a:solidFill>
                  <a:srgbClr val="6D6E71"/>
                </a:solidFill>
              </a:defRPr>
            </a:lvl3pPr>
            <a:lvl4pPr>
              <a:defRPr>
                <a:solidFill>
                  <a:srgbClr val="6D6E71"/>
                </a:solidFill>
              </a:defRPr>
            </a:lvl4pPr>
            <a:lvl5pPr>
              <a:defRPr>
                <a:solidFill>
                  <a:srgbClr val="6D6E71"/>
                </a:solidFill>
              </a:defRPr>
            </a:lvl5pPr>
          </a:lstStyle>
          <a:p>
            <a:pPr lvl="0"/>
            <a:r>
              <a:rPr lang="en-US" dirty="0"/>
              <a:t>Body copy or text goes here. This is how a slide can look when images are placed to the right. Use bold or italics to emphasize a point. Always left-align body copy, text or bullets with headers.  Keep copy to a minimum. Focus on visuals to help tell your story. Align right side of images with the edge of the blue bar at the top.</a:t>
            </a:r>
          </a:p>
        </p:txBody>
      </p:sp>
    </p:spTree>
    <p:extLst>
      <p:ext uri="{BB962C8B-B14F-4D97-AF65-F5344CB8AC3E}">
        <p14:creationId xmlns:p14="http://schemas.microsoft.com/office/powerpoint/2010/main" val="796267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Title 1"/>
          <p:cNvSpPr>
            <a:spLocks noGrp="1"/>
          </p:cNvSpPr>
          <p:nvPr>
            <p:ph type="ctrTitle" hasCustomPrompt="1"/>
          </p:nvPr>
        </p:nvSpPr>
        <p:spPr>
          <a:xfrm>
            <a:off x="1604684" y="3329258"/>
            <a:ext cx="17666297" cy="1853421"/>
          </a:xfrm>
          <a:prstGeom prst="rect">
            <a:avLst/>
          </a:prstGeom>
        </p:spPr>
        <p:txBody>
          <a:bodyPr anchor="b">
            <a:normAutofit/>
          </a:bodyPr>
          <a:lstStyle>
            <a:lvl1pPr algn="l">
              <a:defRPr sz="7830" b="1" baseline="0">
                <a:solidFill>
                  <a:srgbClr val="085694"/>
                </a:solidFill>
                <a:latin typeface="ITC Avant Garde Std Md" panose="020B0602020202020204" pitchFamily="34" charset="0"/>
              </a:defRPr>
            </a:lvl1pPr>
          </a:lstStyle>
          <a:p>
            <a:r>
              <a:rPr lang="en-US" dirty="0"/>
              <a:t>Headers Can Go Across the Slide</a:t>
            </a:r>
          </a:p>
        </p:txBody>
      </p:sp>
      <p:sp>
        <p:nvSpPr>
          <p:cNvPr id="19" name="Content Placeholder 2"/>
          <p:cNvSpPr>
            <a:spLocks noGrp="1"/>
          </p:cNvSpPr>
          <p:nvPr>
            <p:ph sz="half" idx="10" hasCustomPrompt="1"/>
          </p:nvPr>
        </p:nvSpPr>
        <p:spPr>
          <a:xfrm>
            <a:off x="1696121" y="5962950"/>
            <a:ext cx="17574862" cy="7895290"/>
          </a:xfrm>
          <a:prstGeom prst="rect">
            <a:avLst/>
          </a:prstGeom>
        </p:spPr>
        <p:txBody>
          <a:bodyPr/>
          <a:lstStyle>
            <a:lvl1pPr marL="925830" indent="-925830">
              <a:buFont typeface="Arial" panose="020B0604020202020204" pitchFamily="34" charset="0"/>
              <a:buChar char="•"/>
              <a:defRPr sz="4320" b="0" baseline="0">
                <a:solidFill>
                  <a:srgbClr val="6D6E71"/>
                </a:solidFill>
                <a:latin typeface="HelveticaNeueLT Com 55 Roman" panose="020B0604020202020204" pitchFamily="34" charset="0"/>
              </a:defRPr>
            </a:lvl1pPr>
            <a:lvl2pPr>
              <a:defRPr sz="5940">
                <a:solidFill>
                  <a:srgbClr val="6D6E71"/>
                </a:solidFill>
                <a:latin typeface="HelveticaNeueLT Com 55 Roman" panose="020B0604020202020204" pitchFamily="34" charset="0"/>
              </a:defRPr>
            </a:lvl2pPr>
            <a:lvl3pPr>
              <a:defRPr>
                <a:solidFill>
                  <a:srgbClr val="6D6E71"/>
                </a:solidFill>
              </a:defRPr>
            </a:lvl3pPr>
            <a:lvl4pPr>
              <a:defRPr>
                <a:solidFill>
                  <a:srgbClr val="6D6E71"/>
                </a:solidFill>
              </a:defRPr>
            </a:lvl4pPr>
            <a:lvl5pPr>
              <a:defRPr>
                <a:solidFill>
                  <a:srgbClr val="6D6E71"/>
                </a:solidFill>
              </a:defRPr>
            </a:lvl5pPr>
          </a:lstStyle>
          <a:p>
            <a:pPr lvl="0"/>
            <a:r>
              <a:rPr lang="en-US" dirty="0"/>
              <a:t>Body copy or text goes here. This is how a slide can look when images are placed to the right. Use bold or italics to emphasize a point. Always left-align body copy, text or bullets with headers.  Keep copy to a minimum. Focus on visuals to help tell your story. Align right side of images with the edge of the blue bar at the top.</a:t>
            </a:r>
          </a:p>
        </p:txBody>
      </p:sp>
    </p:spTree>
    <p:extLst>
      <p:ext uri="{BB962C8B-B14F-4D97-AF65-F5344CB8AC3E}">
        <p14:creationId xmlns:p14="http://schemas.microsoft.com/office/powerpoint/2010/main" val="1598532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263140" y="20340334"/>
            <a:ext cx="7406640" cy="1168400"/>
          </a:xfrm>
          <a:prstGeom prst="rect">
            <a:avLst/>
          </a:prstGeom>
        </p:spPr>
        <p:txBody>
          <a:bodyPr/>
          <a:lstStyle>
            <a:lvl1pPr>
              <a:defRPr>
                <a:latin typeface="HelveticaNeueLT Com 55 Roman" panose="020B0604020202020204" pitchFamily="34" charset="0"/>
              </a:defRPr>
            </a:lvl1pPr>
          </a:lstStyle>
          <a:p>
            <a:fld id="{348EAB29-8E02-43FA-89B1-8C6BA1E3DBD1}" type="datetimeFigureOut">
              <a:rPr lang="en-US" smtClean="0"/>
              <a:pPr/>
              <a:t>1/22/2026</a:t>
            </a:fld>
            <a:endParaRPr lang="en-US" dirty="0"/>
          </a:p>
        </p:txBody>
      </p:sp>
      <p:sp>
        <p:nvSpPr>
          <p:cNvPr id="5" name="Footer Placeholder 4"/>
          <p:cNvSpPr>
            <a:spLocks noGrp="1"/>
          </p:cNvSpPr>
          <p:nvPr>
            <p:ph type="ftr" sz="quarter" idx="11"/>
          </p:nvPr>
        </p:nvSpPr>
        <p:spPr>
          <a:xfrm>
            <a:off x="10904220" y="20340334"/>
            <a:ext cx="11109960" cy="1168400"/>
          </a:xfrm>
          <a:prstGeom prst="rect">
            <a:avLst/>
          </a:prstGeom>
        </p:spPr>
        <p:txBody>
          <a:bodyPr/>
          <a:lstStyle>
            <a:lvl1pPr>
              <a:defRPr>
                <a:latin typeface="HelveticaNeueLT Com 55 Roman"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23248620" y="20340334"/>
            <a:ext cx="7406640" cy="1168400"/>
          </a:xfrm>
          <a:prstGeom prst="rect">
            <a:avLst/>
          </a:prstGeom>
        </p:spPr>
        <p:txBody>
          <a:bodyPr/>
          <a:lstStyle>
            <a:lvl1pPr>
              <a:defRPr>
                <a:latin typeface="HelveticaNeueLT Com 55 Roman" panose="020B0604020202020204" pitchFamily="34" charset="0"/>
              </a:defRPr>
            </a:lvl1pPr>
          </a:lstStyle>
          <a:p>
            <a:fld id="{CBFAC968-99DC-4A50-9679-463617D7C685}" type="slidenum">
              <a:rPr lang="en-US" smtClean="0"/>
              <a:pPr/>
              <a:t>‹#›</a:t>
            </a:fld>
            <a:endParaRPr lang="en-US" dirty="0"/>
          </a:p>
        </p:txBody>
      </p:sp>
      <p:sp>
        <p:nvSpPr>
          <p:cNvPr id="17" name="Title 1"/>
          <p:cNvSpPr>
            <a:spLocks noGrp="1"/>
          </p:cNvSpPr>
          <p:nvPr>
            <p:ph type="ctrTitle" hasCustomPrompt="1"/>
          </p:nvPr>
        </p:nvSpPr>
        <p:spPr>
          <a:xfrm>
            <a:off x="822960" y="9103363"/>
            <a:ext cx="17556480" cy="3078976"/>
          </a:xfrm>
          <a:prstGeom prst="rect">
            <a:avLst/>
          </a:prstGeom>
        </p:spPr>
        <p:txBody>
          <a:bodyPr anchor="b"/>
          <a:lstStyle>
            <a:lvl1pPr algn="ctr">
              <a:defRPr sz="8370" baseline="0"/>
            </a:lvl1pPr>
          </a:lstStyle>
          <a:p>
            <a:r>
              <a:rPr lang="en-US" b="1" dirty="0"/>
              <a:t>Cover Slide Option #2 Headers Can Be on Multiple Lines</a:t>
            </a:r>
            <a:endParaRPr lang="en-US" dirty="0"/>
          </a:p>
        </p:txBody>
      </p:sp>
      <p:sp>
        <p:nvSpPr>
          <p:cNvPr id="18" name="Subtitle 2"/>
          <p:cNvSpPr>
            <a:spLocks noGrp="1"/>
          </p:cNvSpPr>
          <p:nvPr>
            <p:ph type="subTitle" idx="1" hasCustomPrompt="1"/>
          </p:nvPr>
        </p:nvSpPr>
        <p:spPr>
          <a:xfrm>
            <a:off x="822960" y="13902583"/>
            <a:ext cx="17556480" cy="1356358"/>
          </a:xfrm>
          <a:prstGeom prst="rect">
            <a:avLst/>
          </a:prstGeom>
        </p:spPr>
        <p:txBody>
          <a:bodyPr/>
          <a:lstStyle>
            <a:lvl1pPr marL="0" indent="0" algn="ctr">
              <a:buNone/>
              <a:defRPr sz="4860"/>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dirty="0"/>
              <a:t>Subhead Goes Here</a:t>
            </a:r>
          </a:p>
        </p:txBody>
      </p:sp>
    </p:spTree>
    <p:extLst>
      <p:ext uri="{BB962C8B-B14F-4D97-AF65-F5344CB8AC3E}">
        <p14:creationId xmlns:p14="http://schemas.microsoft.com/office/powerpoint/2010/main" val="746181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724936" y="3335814"/>
            <a:ext cx="27552344" cy="3337293"/>
          </a:xfrm>
          <a:prstGeom prst="rect">
            <a:avLst/>
          </a:prstGeom>
        </p:spPr>
        <p:txBody>
          <a:bodyPr anchor="b">
            <a:normAutofit/>
          </a:bodyPr>
          <a:lstStyle>
            <a:lvl1pPr algn="l">
              <a:defRPr sz="8640" b="1"/>
            </a:lvl1pPr>
          </a:lstStyle>
          <a:p>
            <a:r>
              <a:rPr lang="en-US" dirty="0"/>
              <a:t>Header Goes Here and Can Expand Across Slide</a:t>
            </a:r>
          </a:p>
        </p:txBody>
      </p:sp>
      <p:sp>
        <p:nvSpPr>
          <p:cNvPr id="14" name="Text Placeholder 2"/>
          <p:cNvSpPr>
            <a:spLocks noGrp="1"/>
          </p:cNvSpPr>
          <p:nvPr>
            <p:ph type="body" idx="10" hasCustomPrompt="1"/>
          </p:nvPr>
        </p:nvSpPr>
        <p:spPr>
          <a:xfrm>
            <a:off x="1724936" y="6932365"/>
            <a:ext cx="27552344" cy="1547827"/>
          </a:xfrm>
          <a:prstGeom prst="rect">
            <a:avLst/>
          </a:prstGeom>
        </p:spPr>
        <p:txBody>
          <a:bodyPr anchor="b"/>
          <a:lstStyle>
            <a:lvl1pPr marL="0" indent="0">
              <a:buNone/>
              <a:defRPr sz="5940" b="1" baseline="0"/>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dirty="0"/>
              <a:t>Optional Subhead Goes Here</a:t>
            </a:r>
          </a:p>
        </p:txBody>
      </p:sp>
      <p:sp>
        <p:nvSpPr>
          <p:cNvPr id="17" name="Content Placeholder 2"/>
          <p:cNvSpPr>
            <a:spLocks noGrp="1"/>
          </p:cNvSpPr>
          <p:nvPr>
            <p:ph sz="half" idx="1" hasCustomPrompt="1"/>
          </p:nvPr>
        </p:nvSpPr>
        <p:spPr>
          <a:xfrm>
            <a:off x="1759226" y="8739453"/>
            <a:ext cx="27552344" cy="5078150"/>
          </a:xfrm>
          <a:prstGeom prst="rect">
            <a:avLst/>
          </a:prstGeom>
        </p:spPr>
        <p:txBody>
          <a:bodyPr/>
          <a:lstStyle>
            <a:lvl1pPr marL="925830" indent="-925830">
              <a:buFont typeface="Arial" panose="020B0604020202020204" pitchFamily="34" charset="0"/>
              <a:buChar char="•"/>
              <a:defRPr sz="5400" b="0" baseline="0">
                <a:solidFill>
                  <a:srgbClr val="6D6E71"/>
                </a:solidFill>
                <a:latin typeface="HelveticaNeueLT Com 55 Roman" panose="020B0604020202020204" pitchFamily="34" charset="0"/>
              </a:defRPr>
            </a:lvl1pPr>
            <a:lvl2pPr>
              <a:defRPr sz="5940">
                <a:solidFill>
                  <a:srgbClr val="6D6E71"/>
                </a:solidFill>
                <a:latin typeface="HelveticaNeueLT Com 55 Roman" panose="020B0604020202020204" pitchFamily="34" charset="0"/>
              </a:defRPr>
            </a:lvl2pPr>
            <a:lvl3pPr>
              <a:defRPr>
                <a:solidFill>
                  <a:srgbClr val="6D6E71"/>
                </a:solidFill>
              </a:defRPr>
            </a:lvl3pPr>
            <a:lvl4pPr>
              <a:defRPr>
                <a:solidFill>
                  <a:srgbClr val="6D6E71"/>
                </a:solidFill>
              </a:defRPr>
            </a:lvl4pPr>
            <a:lvl5pPr>
              <a:defRPr>
                <a:solidFill>
                  <a:srgbClr val="6D6E71"/>
                </a:solidFill>
              </a:defRPr>
            </a:lvl5pPr>
          </a:lstStyle>
          <a:p>
            <a:pPr lvl="0"/>
            <a:r>
              <a:rPr lang="en-US" dirty="0"/>
              <a:t>Body copy or text goes here. Always left-align body copy, text or bullets with headers.  Keep copy to a minimum; give elements room to breathe.  Focus on visuals to help tell your story.</a:t>
            </a:r>
          </a:p>
        </p:txBody>
      </p:sp>
    </p:spTree>
    <p:extLst>
      <p:ext uri="{BB962C8B-B14F-4D97-AF65-F5344CB8AC3E}">
        <p14:creationId xmlns:p14="http://schemas.microsoft.com/office/powerpoint/2010/main" val="3179798893"/>
      </p:ext>
    </p:extLst>
  </p:cSld>
  <p:clrMapOvr>
    <a:masterClrMapping/>
  </p:clrMapOvr>
  <p:extLst>
    <p:ext uri="{DCECCB84-F9BA-43D5-87BE-67443E8EF086}">
      <p15:sldGuideLst xmlns:p15="http://schemas.microsoft.com/office/powerpoint/2012/main">
        <p15:guide id="1" orient="horz" pos="6912">
          <p15:clr>
            <a:srgbClr val="FBAE40"/>
          </p15:clr>
        </p15:guide>
        <p15:guide id="2" pos="103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114800" y="9184641"/>
            <a:ext cx="24688800" cy="2169162"/>
          </a:xfrm>
          <a:prstGeom prst="rect">
            <a:avLst/>
          </a:prstGeom>
        </p:spPr>
        <p:txBody>
          <a:bodyPr anchor="b"/>
          <a:lstStyle>
            <a:lvl1pPr algn="ctr">
              <a:defRPr sz="9180" baseline="0"/>
            </a:lvl1pPr>
          </a:lstStyle>
          <a:p>
            <a:r>
              <a:rPr lang="en-US" dirty="0"/>
              <a:t>Cover Slide Option #1</a:t>
            </a:r>
          </a:p>
        </p:txBody>
      </p:sp>
      <p:sp>
        <p:nvSpPr>
          <p:cNvPr id="8" name="Subtitle 2"/>
          <p:cNvSpPr>
            <a:spLocks noGrp="1"/>
          </p:cNvSpPr>
          <p:nvPr>
            <p:ph type="subTitle" idx="1" hasCustomPrompt="1"/>
          </p:nvPr>
        </p:nvSpPr>
        <p:spPr>
          <a:xfrm>
            <a:off x="4114800" y="11567162"/>
            <a:ext cx="24688800" cy="1356358"/>
          </a:xfrm>
          <a:prstGeom prst="rect">
            <a:avLst/>
          </a:prstGeom>
        </p:spPr>
        <p:txBody>
          <a:bodyPr/>
          <a:lstStyle>
            <a:lvl1pPr marL="0" indent="0" algn="ctr">
              <a:buNone/>
              <a:defRPr sz="4860"/>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dirty="0"/>
              <a:t>Subhead goes here</a:t>
            </a:r>
          </a:p>
        </p:txBody>
      </p:sp>
    </p:spTree>
    <p:extLst>
      <p:ext uri="{BB962C8B-B14F-4D97-AF65-F5344CB8AC3E}">
        <p14:creationId xmlns:p14="http://schemas.microsoft.com/office/powerpoint/2010/main" val="379771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263140" y="20340334"/>
            <a:ext cx="7406640" cy="1168400"/>
          </a:xfrm>
          <a:prstGeom prst="rect">
            <a:avLst/>
          </a:prstGeom>
        </p:spPr>
        <p:txBody>
          <a:bodyPr/>
          <a:lstStyle/>
          <a:p>
            <a:fld id="{348EAB29-8E02-43FA-89B1-8C6BA1E3DBD1}" type="datetimeFigureOut">
              <a:rPr lang="en-US" smtClean="0"/>
              <a:t>1/22/2026</a:t>
            </a:fld>
            <a:endParaRPr lang="en-US" dirty="0"/>
          </a:p>
        </p:txBody>
      </p:sp>
      <p:sp>
        <p:nvSpPr>
          <p:cNvPr id="5" name="Footer Placeholder 4"/>
          <p:cNvSpPr>
            <a:spLocks noGrp="1"/>
          </p:cNvSpPr>
          <p:nvPr>
            <p:ph type="ftr" sz="quarter" idx="11"/>
          </p:nvPr>
        </p:nvSpPr>
        <p:spPr>
          <a:xfrm>
            <a:off x="10904220" y="20340334"/>
            <a:ext cx="11109960" cy="1168400"/>
          </a:xfrm>
          <a:prstGeom prst="rect">
            <a:avLst/>
          </a:prstGeom>
        </p:spPr>
        <p:txBody>
          <a:bodyPr/>
          <a:lstStyle/>
          <a:p>
            <a:endParaRPr lang="en-US" dirty="0"/>
          </a:p>
        </p:txBody>
      </p:sp>
      <p:sp>
        <p:nvSpPr>
          <p:cNvPr id="6" name="Slide Number Placeholder 5"/>
          <p:cNvSpPr>
            <a:spLocks noGrp="1"/>
          </p:cNvSpPr>
          <p:nvPr>
            <p:ph type="sldNum" sz="quarter" idx="12"/>
          </p:nvPr>
        </p:nvSpPr>
        <p:spPr>
          <a:xfrm>
            <a:off x="23248620" y="20340334"/>
            <a:ext cx="7406640" cy="1168400"/>
          </a:xfrm>
          <a:prstGeom prst="rect">
            <a:avLst/>
          </a:prstGeom>
        </p:spPr>
        <p:txBody>
          <a:bodyPr/>
          <a:lstStyle/>
          <a:p>
            <a:fld id="{CBFAC968-99DC-4A50-9679-463617D7C685}" type="slidenum">
              <a:rPr lang="en-US" smtClean="0"/>
              <a:t>‹#›</a:t>
            </a:fld>
            <a:endParaRPr lang="en-US" dirty="0"/>
          </a:p>
        </p:txBody>
      </p:sp>
      <p:sp>
        <p:nvSpPr>
          <p:cNvPr id="11" name="Title 1"/>
          <p:cNvSpPr>
            <a:spLocks noGrp="1"/>
          </p:cNvSpPr>
          <p:nvPr>
            <p:ph type="ctrTitle" hasCustomPrompt="1"/>
          </p:nvPr>
        </p:nvSpPr>
        <p:spPr>
          <a:xfrm>
            <a:off x="4114800" y="9184641"/>
            <a:ext cx="24688800" cy="2169162"/>
          </a:xfrm>
          <a:prstGeom prst="rect">
            <a:avLst/>
          </a:prstGeom>
        </p:spPr>
        <p:txBody>
          <a:bodyPr anchor="b"/>
          <a:lstStyle>
            <a:lvl1pPr algn="ctr">
              <a:defRPr sz="9180" baseline="0"/>
            </a:lvl1pPr>
          </a:lstStyle>
          <a:p>
            <a:r>
              <a:rPr lang="en-US" dirty="0"/>
              <a:t>Cover Slide Option #1</a:t>
            </a:r>
          </a:p>
        </p:txBody>
      </p:sp>
      <p:sp>
        <p:nvSpPr>
          <p:cNvPr id="12" name="Subtitle 2"/>
          <p:cNvSpPr>
            <a:spLocks noGrp="1"/>
          </p:cNvSpPr>
          <p:nvPr>
            <p:ph type="subTitle" idx="1" hasCustomPrompt="1"/>
          </p:nvPr>
        </p:nvSpPr>
        <p:spPr>
          <a:xfrm>
            <a:off x="4114800" y="11567162"/>
            <a:ext cx="24688800" cy="1356358"/>
          </a:xfrm>
          <a:prstGeom prst="rect">
            <a:avLst/>
          </a:prstGeom>
        </p:spPr>
        <p:txBody>
          <a:bodyPr/>
          <a:lstStyle>
            <a:lvl1pPr marL="0" indent="0" algn="ctr">
              <a:buNone/>
              <a:defRPr sz="4860"/>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dirty="0"/>
              <a:t>Subhead goes here</a:t>
            </a:r>
          </a:p>
        </p:txBody>
      </p:sp>
    </p:spTree>
    <p:extLst>
      <p:ext uri="{BB962C8B-B14F-4D97-AF65-F5344CB8AC3E}">
        <p14:creationId xmlns:p14="http://schemas.microsoft.com/office/powerpoint/2010/main" val="37579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724936" y="3335814"/>
            <a:ext cx="27552344" cy="3337293"/>
          </a:xfrm>
          <a:prstGeom prst="rect">
            <a:avLst/>
          </a:prstGeom>
        </p:spPr>
        <p:txBody>
          <a:bodyPr anchor="b">
            <a:normAutofit/>
          </a:bodyPr>
          <a:lstStyle>
            <a:lvl1pPr algn="l">
              <a:defRPr sz="8640" b="1"/>
            </a:lvl1pPr>
          </a:lstStyle>
          <a:p>
            <a:r>
              <a:rPr lang="en-US" dirty="0"/>
              <a:t>Header Goes Here and Can Expand Across Slide</a:t>
            </a:r>
          </a:p>
        </p:txBody>
      </p:sp>
      <p:sp>
        <p:nvSpPr>
          <p:cNvPr id="14" name="Text Placeholder 2"/>
          <p:cNvSpPr>
            <a:spLocks noGrp="1"/>
          </p:cNvSpPr>
          <p:nvPr>
            <p:ph type="body" idx="10" hasCustomPrompt="1"/>
          </p:nvPr>
        </p:nvSpPr>
        <p:spPr>
          <a:xfrm>
            <a:off x="1724936" y="6932365"/>
            <a:ext cx="27552344" cy="1547827"/>
          </a:xfrm>
          <a:prstGeom prst="rect">
            <a:avLst/>
          </a:prstGeom>
        </p:spPr>
        <p:txBody>
          <a:bodyPr anchor="b"/>
          <a:lstStyle>
            <a:lvl1pPr marL="0" indent="0">
              <a:buNone/>
              <a:defRPr sz="5940" b="1" baseline="0"/>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dirty="0"/>
              <a:t>Optional Subhead Goes Here</a:t>
            </a:r>
          </a:p>
        </p:txBody>
      </p:sp>
      <p:sp>
        <p:nvSpPr>
          <p:cNvPr id="17" name="Content Placeholder 2"/>
          <p:cNvSpPr>
            <a:spLocks noGrp="1"/>
          </p:cNvSpPr>
          <p:nvPr>
            <p:ph sz="half" idx="1" hasCustomPrompt="1"/>
          </p:nvPr>
        </p:nvSpPr>
        <p:spPr>
          <a:xfrm>
            <a:off x="1759226" y="8739453"/>
            <a:ext cx="27552344" cy="5078150"/>
          </a:xfrm>
          <a:prstGeom prst="rect">
            <a:avLst/>
          </a:prstGeom>
        </p:spPr>
        <p:txBody>
          <a:bodyPr/>
          <a:lstStyle>
            <a:lvl1pPr marL="925830" indent="-925830">
              <a:buFont typeface="Arial" panose="020B0604020202020204" pitchFamily="34" charset="0"/>
              <a:buChar char="•"/>
              <a:defRPr sz="5400" b="0" baseline="0">
                <a:solidFill>
                  <a:srgbClr val="6D6E71"/>
                </a:solidFill>
                <a:latin typeface="HelveticaNeueLT Com 55 Roman" panose="020B0604020202020204" pitchFamily="34" charset="0"/>
              </a:defRPr>
            </a:lvl1pPr>
            <a:lvl2pPr>
              <a:defRPr sz="5940">
                <a:solidFill>
                  <a:srgbClr val="6D6E71"/>
                </a:solidFill>
                <a:latin typeface="HelveticaNeueLT Com 55 Roman" panose="020B0604020202020204" pitchFamily="34" charset="0"/>
              </a:defRPr>
            </a:lvl2pPr>
            <a:lvl3pPr>
              <a:defRPr>
                <a:solidFill>
                  <a:srgbClr val="6D6E71"/>
                </a:solidFill>
              </a:defRPr>
            </a:lvl3pPr>
            <a:lvl4pPr>
              <a:defRPr>
                <a:solidFill>
                  <a:srgbClr val="6D6E71"/>
                </a:solidFill>
              </a:defRPr>
            </a:lvl4pPr>
            <a:lvl5pPr>
              <a:defRPr>
                <a:solidFill>
                  <a:srgbClr val="6D6E71"/>
                </a:solidFill>
              </a:defRPr>
            </a:lvl5pPr>
          </a:lstStyle>
          <a:p>
            <a:pPr lvl="0"/>
            <a:r>
              <a:rPr lang="en-US" dirty="0"/>
              <a:t>Body copy or text goes here. Always left-align body copy, text or bullets with headers.  Keep copy to a minimum; give elements room to breathe.  Focus on visuals to help tell your story.</a:t>
            </a:r>
          </a:p>
        </p:txBody>
      </p:sp>
    </p:spTree>
    <p:extLst>
      <p:ext uri="{BB962C8B-B14F-4D97-AF65-F5344CB8AC3E}">
        <p14:creationId xmlns:p14="http://schemas.microsoft.com/office/powerpoint/2010/main" val="2442035227"/>
      </p:ext>
    </p:extLst>
  </p:cSld>
  <p:clrMapOvr>
    <a:masterClrMapping/>
  </p:clrMapOvr>
  <p:extLst>
    <p:ext uri="{DCECCB84-F9BA-43D5-87BE-67443E8EF086}">
      <p15:sldGuideLst xmlns:p15="http://schemas.microsoft.com/office/powerpoint/2012/main">
        <p15:guide id="1" orient="horz" pos="6912" userDrawn="1">
          <p15:clr>
            <a:srgbClr val="FBAE40"/>
          </p15:clr>
        </p15:guide>
        <p15:guide id="2" pos="103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1724936" y="3335814"/>
            <a:ext cx="27552344" cy="3337293"/>
          </a:xfrm>
          <a:prstGeom prst="rect">
            <a:avLst/>
          </a:prstGeom>
        </p:spPr>
        <p:txBody>
          <a:bodyPr anchor="b">
            <a:normAutofit/>
          </a:bodyPr>
          <a:lstStyle>
            <a:lvl1pPr algn="l">
              <a:defRPr sz="8640" b="1"/>
            </a:lvl1pPr>
          </a:lstStyle>
          <a:p>
            <a:r>
              <a:rPr lang="en-US" dirty="0"/>
              <a:t>Header Goes Here and Can Expand Across Slide</a:t>
            </a:r>
          </a:p>
        </p:txBody>
      </p:sp>
      <p:sp>
        <p:nvSpPr>
          <p:cNvPr id="24" name="Text Placeholder 2"/>
          <p:cNvSpPr>
            <a:spLocks noGrp="1"/>
          </p:cNvSpPr>
          <p:nvPr>
            <p:ph type="body" idx="10" hasCustomPrompt="1"/>
          </p:nvPr>
        </p:nvSpPr>
        <p:spPr>
          <a:xfrm>
            <a:off x="1724936" y="6932365"/>
            <a:ext cx="27552344" cy="1547827"/>
          </a:xfrm>
          <a:prstGeom prst="rect">
            <a:avLst/>
          </a:prstGeom>
        </p:spPr>
        <p:txBody>
          <a:bodyPr anchor="b"/>
          <a:lstStyle>
            <a:lvl1pPr marL="0" indent="0">
              <a:buNone/>
              <a:defRPr sz="5940" b="1" baseline="0"/>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dirty="0"/>
              <a:t>Optional Subhead Goes Here</a:t>
            </a:r>
          </a:p>
        </p:txBody>
      </p:sp>
      <p:sp>
        <p:nvSpPr>
          <p:cNvPr id="25" name="Content Placeholder 2"/>
          <p:cNvSpPr>
            <a:spLocks noGrp="1"/>
          </p:cNvSpPr>
          <p:nvPr>
            <p:ph sz="half" idx="1" hasCustomPrompt="1"/>
          </p:nvPr>
        </p:nvSpPr>
        <p:spPr>
          <a:xfrm>
            <a:off x="1759226" y="8739453"/>
            <a:ext cx="27552344" cy="5078150"/>
          </a:xfrm>
          <a:prstGeom prst="rect">
            <a:avLst/>
          </a:prstGeom>
        </p:spPr>
        <p:txBody>
          <a:bodyPr/>
          <a:lstStyle>
            <a:lvl1pPr marL="925830" indent="-925830">
              <a:buFont typeface="Arial" panose="020B0604020202020204" pitchFamily="34" charset="0"/>
              <a:buChar char="•"/>
              <a:defRPr sz="5400" b="0" baseline="0">
                <a:solidFill>
                  <a:srgbClr val="6D6E71"/>
                </a:solidFill>
                <a:latin typeface="HelveticaNeueLT Com 55 Roman" panose="020B0604020202020204" pitchFamily="34" charset="0"/>
              </a:defRPr>
            </a:lvl1pPr>
            <a:lvl2pPr>
              <a:defRPr sz="5940">
                <a:solidFill>
                  <a:srgbClr val="6D6E71"/>
                </a:solidFill>
                <a:latin typeface="HelveticaNeueLT Com 55 Roman" panose="020B0604020202020204" pitchFamily="34" charset="0"/>
              </a:defRPr>
            </a:lvl2pPr>
            <a:lvl3pPr>
              <a:defRPr>
                <a:solidFill>
                  <a:srgbClr val="6D6E71"/>
                </a:solidFill>
              </a:defRPr>
            </a:lvl3pPr>
            <a:lvl4pPr>
              <a:defRPr>
                <a:solidFill>
                  <a:srgbClr val="6D6E71"/>
                </a:solidFill>
              </a:defRPr>
            </a:lvl4pPr>
            <a:lvl5pPr>
              <a:defRPr>
                <a:solidFill>
                  <a:srgbClr val="6D6E71"/>
                </a:solidFill>
              </a:defRPr>
            </a:lvl5pPr>
          </a:lstStyle>
          <a:p>
            <a:pPr lvl="0"/>
            <a:r>
              <a:rPr lang="en-US" dirty="0"/>
              <a:t>Body copy or text goes here. Always left-align body copy, text or bullets with headers.  Keep copy to a minimum; give elements room to breathe.  Focus on visuals to help tell your story.</a:t>
            </a:r>
          </a:p>
        </p:txBody>
      </p:sp>
    </p:spTree>
    <p:extLst>
      <p:ext uri="{BB962C8B-B14F-4D97-AF65-F5344CB8AC3E}">
        <p14:creationId xmlns:p14="http://schemas.microsoft.com/office/powerpoint/2010/main" val="12060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822960" y="9103363"/>
            <a:ext cx="17556480" cy="3078976"/>
          </a:xfrm>
          <a:prstGeom prst="rect">
            <a:avLst/>
          </a:prstGeom>
        </p:spPr>
        <p:txBody>
          <a:bodyPr anchor="b"/>
          <a:lstStyle>
            <a:lvl1pPr algn="ctr">
              <a:defRPr sz="8370" baseline="0"/>
            </a:lvl1pPr>
          </a:lstStyle>
          <a:p>
            <a:r>
              <a:rPr lang="en-US" b="1" dirty="0"/>
              <a:t>Cover Slide Option #2 Headers Can Be on Multiple Lines</a:t>
            </a:r>
            <a:endParaRPr lang="en-US" dirty="0"/>
          </a:p>
        </p:txBody>
      </p:sp>
      <p:sp>
        <p:nvSpPr>
          <p:cNvPr id="8" name="Subtitle 2"/>
          <p:cNvSpPr>
            <a:spLocks noGrp="1"/>
          </p:cNvSpPr>
          <p:nvPr>
            <p:ph type="subTitle" idx="1" hasCustomPrompt="1"/>
          </p:nvPr>
        </p:nvSpPr>
        <p:spPr>
          <a:xfrm>
            <a:off x="822960" y="13902583"/>
            <a:ext cx="17556480" cy="1356358"/>
          </a:xfrm>
          <a:prstGeom prst="rect">
            <a:avLst/>
          </a:prstGeom>
        </p:spPr>
        <p:txBody>
          <a:bodyPr/>
          <a:lstStyle>
            <a:lvl1pPr marL="0" indent="0" algn="ctr">
              <a:buNone/>
              <a:defRPr sz="4860"/>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dirty="0"/>
              <a:t>Subhead Goes Here</a:t>
            </a:r>
          </a:p>
        </p:txBody>
      </p:sp>
    </p:spTree>
    <p:extLst>
      <p:ext uri="{BB962C8B-B14F-4D97-AF65-F5344CB8AC3E}">
        <p14:creationId xmlns:p14="http://schemas.microsoft.com/office/powerpoint/2010/main" val="408103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263140" y="20340334"/>
            <a:ext cx="7406640" cy="1168400"/>
          </a:xfrm>
          <a:prstGeom prst="rect">
            <a:avLst/>
          </a:prstGeom>
        </p:spPr>
        <p:txBody>
          <a:bodyPr/>
          <a:lstStyle>
            <a:lvl1pPr>
              <a:defRPr>
                <a:latin typeface="HelveticaNeueLT Com 55 Roman" panose="020B0604020202020204" pitchFamily="34" charset="0"/>
              </a:defRPr>
            </a:lvl1pPr>
          </a:lstStyle>
          <a:p>
            <a:fld id="{348EAB29-8E02-43FA-89B1-8C6BA1E3DBD1}" type="datetimeFigureOut">
              <a:rPr lang="en-US" smtClean="0"/>
              <a:pPr/>
              <a:t>1/22/2026</a:t>
            </a:fld>
            <a:endParaRPr lang="en-US" dirty="0"/>
          </a:p>
        </p:txBody>
      </p:sp>
      <p:sp>
        <p:nvSpPr>
          <p:cNvPr id="5" name="Footer Placeholder 4"/>
          <p:cNvSpPr>
            <a:spLocks noGrp="1"/>
          </p:cNvSpPr>
          <p:nvPr>
            <p:ph type="ftr" sz="quarter" idx="11"/>
          </p:nvPr>
        </p:nvSpPr>
        <p:spPr>
          <a:xfrm>
            <a:off x="10904220" y="20340334"/>
            <a:ext cx="11109960" cy="1168400"/>
          </a:xfrm>
          <a:prstGeom prst="rect">
            <a:avLst/>
          </a:prstGeom>
        </p:spPr>
        <p:txBody>
          <a:bodyPr/>
          <a:lstStyle>
            <a:lvl1pPr>
              <a:defRPr>
                <a:latin typeface="HelveticaNeueLT Com 55 Roman"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23248620" y="20340334"/>
            <a:ext cx="7406640" cy="1168400"/>
          </a:xfrm>
          <a:prstGeom prst="rect">
            <a:avLst/>
          </a:prstGeom>
        </p:spPr>
        <p:txBody>
          <a:bodyPr/>
          <a:lstStyle>
            <a:lvl1pPr>
              <a:defRPr>
                <a:latin typeface="HelveticaNeueLT Com 55 Roman" panose="020B0604020202020204" pitchFamily="34" charset="0"/>
              </a:defRPr>
            </a:lvl1pPr>
          </a:lstStyle>
          <a:p>
            <a:fld id="{CBFAC968-99DC-4A50-9679-463617D7C685}" type="slidenum">
              <a:rPr lang="en-US" smtClean="0"/>
              <a:pPr/>
              <a:t>‹#›</a:t>
            </a:fld>
            <a:endParaRPr lang="en-US" dirty="0"/>
          </a:p>
        </p:txBody>
      </p:sp>
      <p:sp>
        <p:nvSpPr>
          <p:cNvPr id="17" name="Title 1"/>
          <p:cNvSpPr>
            <a:spLocks noGrp="1"/>
          </p:cNvSpPr>
          <p:nvPr>
            <p:ph type="ctrTitle" hasCustomPrompt="1"/>
          </p:nvPr>
        </p:nvSpPr>
        <p:spPr>
          <a:xfrm>
            <a:off x="822960" y="9103363"/>
            <a:ext cx="17556480" cy="3078976"/>
          </a:xfrm>
          <a:prstGeom prst="rect">
            <a:avLst/>
          </a:prstGeom>
        </p:spPr>
        <p:txBody>
          <a:bodyPr anchor="b"/>
          <a:lstStyle>
            <a:lvl1pPr algn="ctr">
              <a:defRPr sz="8370" baseline="0"/>
            </a:lvl1pPr>
          </a:lstStyle>
          <a:p>
            <a:r>
              <a:rPr lang="en-US" b="1" dirty="0"/>
              <a:t>Cover Slide Option #2 Headers Can Be on Multiple Lines</a:t>
            </a:r>
            <a:endParaRPr lang="en-US" dirty="0"/>
          </a:p>
        </p:txBody>
      </p:sp>
      <p:sp>
        <p:nvSpPr>
          <p:cNvPr id="18" name="Subtitle 2"/>
          <p:cNvSpPr>
            <a:spLocks noGrp="1"/>
          </p:cNvSpPr>
          <p:nvPr>
            <p:ph type="subTitle" idx="1" hasCustomPrompt="1"/>
          </p:nvPr>
        </p:nvSpPr>
        <p:spPr>
          <a:xfrm>
            <a:off x="822960" y="13902583"/>
            <a:ext cx="17556480" cy="1356358"/>
          </a:xfrm>
          <a:prstGeom prst="rect">
            <a:avLst/>
          </a:prstGeom>
        </p:spPr>
        <p:txBody>
          <a:bodyPr/>
          <a:lstStyle>
            <a:lvl1pPr marL="0" indent="0" algn="ctr">
              <a:buNone/>
              <a:defRPr sz="4860"/>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dirty="0"/>
              <a:t>Subhead Goes Here</a:t>
            </a:r>
          </a:p>
        </p:txBody>
      </p:sp>
    </p:spTree>
    <p:extLst>
      <p:ext uri="{BB962C8B-B14F-4D97-AF65-F5344CB8AC3E}">
        <p14:creationId xmlns:p14="http://schemas.microsoft.com/office/powerpoint/2010/main" val="10615427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7"/>
          <p:cNvSpPr/>
          <p:nvPr userDrawn="1"/>
        </p:nvSpPr>
        <p:spPr>
          <a:xfrm>
            <a:off x="10698484" y="731514"/>
            <a:ext cx="21396963" cy="731520"/>
          </a:xfrm>
          <a:custGeom>
            <a:avLst/>
            <a:gdLst/>
            <a:ahLst/>
            <a:cxnLst/>
            <a:rect l="l" t="t" r="r" b="b"/>
            <a:pathLst>
              <a:path w="961389" h="228600">
                <a:moveTo>
                  <a:pt x="0" y="228600"/>
                </a:moveTo>
                <a:lnTo>
                  <a:pt x="960983" y="228600"/>
                </a:lnTo>
                <a:lnTo>
                  <a:pt x="960983" y="0"/>
                </a:lnTo>
                <a:lnTo>
                  <a:pt x="0" y="0"/>
                </a:lnTo>
                <a:lnTo>
                  <a:pt x="0" y="228600"/>
                </a:lnTo>
                <a:close/>
              </a:path>
            </a:pathLst>
          </a:custGeom>
          <a:solidFill>
            <a:srgbClr val="035594"/>
          </a:solidFill>
        </p:spPr>
        <p:txBody>
          <a:bodyPr wrap="square" lIns="0" tIns="0" rIns="0" bIns="0" rtlCol="0"/>
          <a:lstStyle/>
          <a:p>
            <a:endParaRPr sz="4860" dirty="0"/>
          </a:p>
        </p:txBody>
      </p:sp>
      <p:sp>
        <p:nvSpPr>
          <p:cNvPr id="8" name="object 8"/>
          <p:cNvSpPr/>
          <p:nvPr userDrawn="1"/>
        </p:nvSpPr>
        <p:spPr>
          <a:xfrm>
            <a:off x="822960" y="731514"/>
            <a:ext cx="9601200" cy="731520"/>
          </a:xfrm>
          <a:custGeom>
            <a:avLst/>
            <a:gdLst/>
            <a:ahLst/>
            <a:cxnLst/>
            <a:rect l="l" t="t" r="r" b="b"/>
            <a:pathLst>
              <a:path w="2898140" h="228600">
                <a:moveTo>
                  <a:pt x="0" y="228600"/>
                </a:moveTo>
                <a:lnTo>
                  <a:pt x="2897784" y="228600"/>
                </a:lnTo>
                <a:lnTo>
                  <a:pt x="2897784" y="0"/>
                </a:lnTo>
                <a:lnTo>
                  <a:pt x="0" y="0"/>
                </a:lnTo>
                <a:lnTo>
                  <a:pt x="0" y="228600"/>
                </a:lnTo>
                <a:close/>
              </a:path>
            </a:pathLst>
          </a:custGeom>
          <a:solidFill>
            <a:srgbClr val="12784B"/>
          </a:solidFill>
        </p:spPr>
        <p:txBody>
          <a:bodyPr wrap="square" lIns="0" tIns="0" rIns="0" bIns="0" rtlCol="0"/>
          <a:lstStyle/>
          <a:p>
            <a:endParaRPr sz="4860" dirty="0"/>
          </a:p>
        </p:txBody>
      </p:sp>
    </p:spTree>
    <p:extLst>
      <p:ext uri="{BB962C8B-B14F-4D97-AF65-F5344CB8AC3E}">
        <p14:creationId xmlns:p14="http://schemas.microsoft.com/office/powerpoint/2010/main" val="8165739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5" r:id="rId3"/>
    <p:sldLayoutId id="2147483661" r:id="rId4"/>
    <p:sldLayoutId id="2147483662" r:id="rId5"/>
  </p:sldLayoutIdLst>
  <p:txStyles>
    <p:titleStyle>
      <a:lvl1pPr algn="ctr" defTabSz="2468880" rtl="0" eaLnBrk="1" latinLnBrk="0" hangingPunct="1">
        <a:lnSpc>
          <a:spcPct val="90000"/>
        </a:lnSpc>
        <a:spcBef>
          <a:spcPct val="0"/>
        </a:spcBef>
        <a:buNone/>
        <a:defRPr sz="9180" b="1" kern="1200">
          <a:solidFill>
            <a:srgbClr val="085694"/>
          </a:solidFill>
          <a:latin typeface="ITC Avant Garde Std Md" panose="020B0602020202020204" pitchFamily="34" charset="0"/>
          <a:ea typeface="+mj-ea"/>
          <a:cs typeface="+mj-cs"/>
        </a:defRPr>
      </a:lvl1pPr>
    </p:titleStyle>
    <p:bodyStyle>
      <a:lvl1pPr marL="0" indent="0" algn="ctr" defTabSz="2468880" rtl="0" eaLnBrk="1" latinLnBrk="0" hangingPunct="1">
        <a:lnSpc>
          <a:spcPct val="90000"/>
        </a:lnSpc>
        <a:spcBef>
          <a:spcPts val="2700"/>
        </a:spcBef>
        <a:buFont typeface="Arial" panose="020B0604020202020204" pitchFamily="34" charset="0"/>
        <a:buNone/>
        <a:defRPr sz="4860" b="1" kern="1200">
          <a:solidFill>
            <a:srgbClr val="1C6F47"/>
          </a:solidFill>
          <a:latin typeface="HelveticaNeueLT Com 55 Roman" panose="020B0604020202020204" pitchFamily="34" charset="0"/>
          <a:ea typeface="+mn-ea"/>
          <a:cs typeface="+mn-cs"/>
        </a:defRPr>
      </a:lvl1pPr>
      <a:lvl2pPr marL="1234440" indent="0" algn="l" defTabSz="2468880" rtl="0" eaLnBrk="1" latinLnBrk="0" hangingPunct="1">
        <a:lnSpc>
          <a:spcPct val="90000"/>
        </a:lnSpc>
        <a:spcBef>
          <a:spcPts val="1350"/>
        </a:spcBef>
        <a:buFont typeface="Arial" panose="020B0604020202020204" pitchFamily="34" charset="0"/>
        <a:buNone/>
        <a:defRPr sz="6480" kern="1200">
          <a:solidFill>
            <a:schemeClr val="tx1"/>
          </a:solidFill>
          <a:latin typeface="+mn-lt"/>
          <a:ea typeface="+mn-ea"/>
          <a:cs typeface="+mn-cs"/>
        </a:defRPr>
      </a:lvl2pPr>
      <a:lvl3pPr marL="2468880" indent="0" algn="l" defTabSz="2468880" rtl="0" eaLnBrk="1" latinLnBrk="0" hangingPunct="1">
        <a:lnSpc>
          <a:spcPct val="90000"/>
        </a:lnSpc>
        <a:spcBef>
          <a:spcPts val="1350"/>
        </a:spcBef>
        <a:buFont typeface="Arial" panose="020B0604020202020204" pitchFamily="34" charset="0"/>
        <a:buNone/>
        <a:defRPr sz="5400" kern="1200">
          <a:solidFill>
            <a:schemeClr val="tx1"/>
          </a:solidFill>
          <a:latin typeface="+mn-lt"/>
          <a:ea typeface="+mn-ea"/>
          <a:cs typeface="+mn-cs"/>
        </a:defRPr>
      </a:lvl3pPr>
      <a:lvl4pPr marL="3703320" indent="0" algn="l" defTabSz="2468880" rtl="0" eaLnBrk="1" latinLnBrk="0" hangingPunct="1">
        <a:lnSpc>
          <a:spcPct val="90000"/>
        </a:lnSpc>
        <a:spcBef>
          <a:spcPts val="1350"/>
        </a:spcBef>
        <a:buFont typeface="Arial" panose="020B0604020202020204" pitchFamily="34" charset="0"/>
        <a:buNone/>
        <a:defRPr sz="4860" kern="1200">
          <a:solidFill>
            <a:schemeClr val="tx1"/>
          </a:solidFill>
          <a:latin typeface="+mn-lt"/>
          <a:ea typeface="+mn-ea"/>
          <a:cs typeface="+mn-cs"/>
        </a:defRPr>
      </a:lvl4pPr>
      <a:lvl5pPr marL="4937760" indent="0" algn="l" defTabSz="2468880" rtl="0" eaLnBrk="1" latinLnBrk="0" hangingPunct="1">
        <a:lnSpc>
          <a:spcPct val="90000"/>
        </a:lnSpc>
        <a:spcBef>
          <a:spcPts val="1350"/>
        </a:spcBef>
        <a:buFont typeface="Arial" panose="020B0604020202020204" pitchFamily="34" charset="0"/>
        <a:buNone/>
        <a:defRPr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p:bodyStyle>
    <p:otherStyle>
      <a:defPPr>
        <a:defRPr lang="en-US"/>
      </a:defPPr>
      <a:lvl1pPr marL="0" algn="l" defTabSz="2468880" rtl="0" eaLnBrk="1" latinLnBrk="0" hangingPunct="1">
        <a:defRPr sz="4860" kern="1200">
          <a:solidFill>
            <a:schemeClr val="tx1"/>
          </a:solidFill>
          <a:latin typeface="+mn-lt"/>
          <a:ea typeface="+mn-ea"/>
          <a:cs typeface="+mn-cs"/>
        </a:defRPr>
      </a:lvl1pPr>
      <a:lvl2pPr marL="1234440" algn="l" defTabSz="2468880" rtl="0" eaLnBrk="1" latinLnBrk="0" hangingPunct="1">
        <a:defRPr sz="4860" kern="1200">
          <a:solidFill>
            <a:schemeClr val="tx1"/>
          </a:solidFill>
          <a:latin typeface="+mn-lt"/>
          <a:ea typeface="+mn-ea"/>
          <a:cs typeface="+mn-cs"/>
        </a:defRPr>
      </a:lvl2pPr>
      <a:lvl3pPr marL="2468880" algn="l" defTabSz="2468880" rtl="0" eaLnBrk="1" latinLnBrk="0" hangingPunct="1">
        <a:defRPr sz="4860" kern="1200">
          <a:solidFill>
            <a:schemeClr val="tx1"/>
          </a:solidFill>
          <a:latin typeface="+mn-lt"/>
          <a:ea typeface="+mn-ea"/>
          <a:cs typeface="+mn-cs"/>
        </a:defRPr>
      </a:lvl3pPr>
      <a:lvl4pPr marL="3703320" algn="l" defTabSz="2468880" rtl="0" eaLnBrk="1" latinLnBrk="0" hangingPunct="1">
        <a:defRPr sz="4860" kern="1200">
          <a:solidFill>
            <a:schemeClr val="tx1"/>
          </a:solidFill>
          <a:latin typeface="+mn-lt"/>
          <a:ea typeface="+mn-ea"/>
          <a:cs typeface="+mn-cs"/>
        </a:defRPr>
      </a:lvl4pPr>
      <a:lvl5pPr marL="4937760" algn="l" defTabSz="2468880" rtl="0" eaLnBrk="1" latinLnBrk="0" hangingPunct="1">
        <a:defRPr sz="4860" kern="1200">
          <a:solidFill>
            <a:schemeClr val="tx1"/>
          </a:solidFill>
          <a:latin typeface="+mn-lt"/>
          <a:ea typeface="+mn-ea"/>
          <a:cs typeface="+mn-cs"/>
        </a:defRPr>
      </a:lvl5pPr>
      <a:lvl6pPr marL="6172200" algn="l" defTabSz="2468880" rtl="0" eaLnBrk="1" latinLnBrk="0" hangingPunct="1">
        <a:defRPr sz="4860" kern="1200">
          <a:solidFill>
            <a:schemeClr val="tx1"/>
          </a:solidFill>
          <a:latin typeface="+mn-lt"/>
          <a:ea typeface="+mn-ea"/>
          <a:cs typeface="+mn-cs"/>
        </a:defRPr>
      </a:lvl6pPr>
      <a:lvl7pPr marL="7406640" algn="l" defTabSz="2468880" rtl="0" eaLnBrk="1" latinLnBrk="0" hangingPunct="1">
        <a:defRPr sz="4860" kern="1200">
          <a:solidFill>
            <a:schemeClr val="tx1"/>
          </a:solidFill>
          <a:latin typeface="+mn-lt"/>
          <a:ea typeface="+mn-ea"/>
          <a:cs typeface="+mn-cs"/>
        </a:defRPr>
      </a:lvl7pPr>
      <a:lvl8pPr marL="8641080" algn="l" defTabSz="2468880" rtl="0" eaLnBrk="1" latinLnBrk="0" hangingPunct="1">
        <a:defRPr sz="4860" kern="1200">
          <a:solidFill>
            <a:schemeClr val="tx1"/>
          </a:solidFill>
          <a:latin typeface="+mn-lt"/>
          <a:ea typeface="+mn-ea"/>
          <a:cs typeface="+mn-cs"/>
        </a:defRPr>
      </a:lvl8pPr>
      <a:lvl9pPr marL="9875520" algn="l" defTabSz="2468880" rtl="0" eaLnBrk="1" latinLnBrk="0" hangingPunct="1">
        <a:defRPr sz="48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7"/>
          <p:cNvSpPr/>
          <p:nvPr userDrawn="1"/>
        </p:nvSpPr>
        <p:spPr>
          <a:xfrm>
            <a:off x="11220497" y="731520"/>
            <a:ext cx="20874950" cy="751642"/>
          </a:xfrm>
          <a:custGeom>
            <a:avLst/>
            <a:gdLst/>
            <a:ahLst/>
            <a:cxnLst/>
            <a:rect l="l" t="t" r="r" b="b"/>
            <a:pathLst>
              <a:path w="961389" h="228600">
                <a:moveTo>
                  <a:pt x="0" y="228600"/>
                </a:moveTo>
                <a:lnTo>
                  <a:pt x="960983" y="228600"/>
                </a:lnTo>
                <a:lnTo>
                  <a:pt x="960983" y="0"/>
                </a:lnTo>
                <a:lnTo>
                  <a:pt x="0" y="0"/>
                </a:lnTo>
                <a:lnTo>
                  <a:pt x="0" y="228600"/>
                </a:lnTo>
                <a:close/>
              </a:path>
            </a:pathLst>
          </a:custGeom>
          <a:solidFill>
            <a:srgbClr val="035594"/>
          </a:solidFill>
        </p:spPr>
        <p:txBody>
          <a:bodyPr wrap="square" lIns="0" tIns="0" rIns="0" bIns="0" rtlCol="0"/>
          <a:lstStyle/>
          <a:p>
            <a:endParaRPr sz="4860" dirty="0"/>
          </a:p>
        </p:txBody>
      </p:sp>
      <p:sp>
        <p:nvSpPr>
          <p:cNvPr id="8" name="object 8"/>
          <p:cNvSpPr/>
          <p:nvPr userDrawn="1"/>
        </p:nvSpPr>
        <p:spPr>
          <a:xfrm>
            <a:off x="4149090" y="751642"/>
            <a:ext cx="6823710" cy="731520"/>
          </a:xfrm>
          <a:custGeom>
            <a:avLst/>
            <a:gdLst/>
            <a:ahLst/>
            <a:cxnLst/>
            <a:rect l="l" t="t" r="r" b="b"/>
            <a:pathLst>
              <a:path w="2898140" h="228600">
                <a:moveTo>
                  <a:pt x="0" y="228600"/>
                </a:moveTo>
                <a:lnTo>
                  <a:pt x="2897784" y="228600"/>
                </a:lnTo>
                <a:lnTo>
                  <a:pt x="2897784" y="0"/>
                </a:lnTo>
                <a:lnTo>
                  <a:pt x="0" y="0"/>
                </a:lnTo>
                <a:lnTo>
                  <a:pt x="0" y="228600"/>
                </a:lnTo>
                <a:close/>
              </a:path>
            </a:pathLst>
          </a:custGeom>
          <a:solidFill>
            <a:srgbClr val="12784B"/>
          </a:solidFill>
        </p:spPr>
        <p:txBody>
          <a:bodyPr wrap="square" lIns="0" tIns="0" rIns="0" bIns="0" rtlCol="0"/>
          <a:lstStyle/>
          <a:p>
            <a:endParaRPr sz="4860" dirty="0"/>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0504" y="500730"/>
            <a:ext cx="3497580" cy="1964864"/>
          </a:xfrm>
          <a:prstGeom prst="rect">
            <a:avLst/>
          </a:prstGeom>
        </p:spPr>
      </p:pic>
    </p:spTree>
    <p:extLst>
      <p:ext uri="{BB962C8B-B14F-4D97-AF65-F5344CB8AC3E}">
        <p14:creationId xmlns:p14="http://schemas.microsoft.com/office/powerpoint/2010/main" val="29087080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6" r:id="rId3"/>
    <p:sldLayoutId id="2147483687" r:id="rId4"/>
  </p:sldLayoutIdLst>
  <p:txStyles>
    <p:titleStyle>
      <a:lvl1pPr algn="l" defTabSz="2468880" rtl="0" eaLnBrk="1" latinLnBrk="0" hangingPunct="1">
        <a:lnSpc>
          <a:spcPct val="90000"/>
        </a:lnSpc>
        <a:spcBef>
          <a:spcPct val="0"/>
        </a:spcBef>
        <a:buNone/>
        <a:defRPr sz="9180" kern="1200">
          <a:solidFill>
            <a:srgbClr val="085694"/>
          </a:solidFill>
          <a:latin typeface="ITC Avant Garde Std Md" panose="020B0602020202020204" pitchFamily="34" charset="0"/>
          <a:ea typeface="+mj-ea"/>
          <a:cs typeface="+mj-cs"/>
        </a:defRPr>
      </a:lvl1pPr>
    </p:titleStyle>
    <p:bodyStyle>
      <a:lvl1pPr marL="0" indent="0" algn="l" defTabSz="2468880" rtl="0" eaLnBrk="1" latinLnBrk="0" hangingPunct="1">
        <a:lnSpc>
          <a:spcPct val="90000"/>
        </a:lnSpc>
        <a:spcBef>
          <a:spcPts val="2700"/>
        </a:spcBef>
        <a:buFont typeface="Arial" panose="020B0604020202020204" pitchFamily="34" charset="0"/>
        <a:buNone/>
        <a:defRPr sz="5940" b="1" kern="1200">
          <a:solidFill>
            <a:srgbClr val="1C6F47"/>
          </a:solidFill>
          <a:latin typeface="HelveticaNeueLT Com 55 Roman" panose="020B0604020202020204" pitchFamily="34" charset="0"/>
          <a:ea typeface="+mn-ea"/>
          <a:cs typeface="+mn-cs"/>
        </a:defRPr>
      </a:lvl1pPr>
      <a:lvl2pPr marL="1234440" indent="0" algn="l" defTabSz="2468880" rtl="0" eaLnBrk="1" latinLnBrk="0" hangingPunct="1">
        <a:lnSpc>
          <a:spcPct val="90000"/>
        </a:lnSpc>
        <a:spcBef>
          <a:spcPts val="1350"/>
        </a:spcBef>
        <a:buFont typeface="Arial" panose="020B0604020202020204" pitchFamily="34" charset="0"/>
        <a:buNone/>
        <a:defRPr sz="4860" kern="1200">
          <a:solidFill>
            <a:schemeClr val="tx1"/>
          </a:solidFill>
          <a:latin typeface="+mn-lt"/>
          <a:ea typeface="+mn-ea"/>
          <a:cs typeface="+mn-cs"/>
        </a:defRPr>
      </a:lvl2pPr>
      <a:lvl3pPr marL="2468880" indent="0" algn="l" defTabSz="2468880" rtl="0" eaLnBrk="1" latinLnBrk="0" hangingPunct="1">
        <a:lnSpc>
          <a:spcPct val="90000"/>
        </a:lnSpc>
        <a:spcBef>
          <a:spcPts val="1350"/>
        </a:spcBef>
        <a:buFont typeface="Arial" panose="020B0604020202020204" pitchFamily="34" charset="0"/>
        <a:buNone/>
        <a:defRPr sz="4860" kern="1200">
          <a:solidFill>
            <a:schemeClr val="tx1"/>
          </a:solidFill>
          <a:latin typeface="+mn-lt"/>
          <a:ea typeface="+mn-ea"/>
          <a:cs typeface="+mn-cs"/>
        </a:defRPr>
      </a:lvl3pPr>
      <a:lvl4pPr marL="3703320" indent="0" algn="l" defTabSz="2468880" rtl="0" eaLnBrk="1" latinLnBrk="0" hangingPunct="1">
        <a:lnSpc>
          <a:spcPct val="90000"/>
        </a:lnSpc>
        <a:spcBef>
          <a:spcPts val="1350"/>
        </a:spcBef>
        <a:buFont typeface="Arial" panose="020B0604020202020204" pitchFamily="34" charset="0"/>
        <a:buNone/>
        <a:defRPr sz="4860" kern="1200">
          <a:solidFill>
            <a:schemeClr val="tx1"/>
          </a:solidFill>
          <a:latin typeface="+mn-lt"/>
          <a:ea typeface="+mn-ea"/>
          <a:cs typeface="+mn-cs"/>
        </a:defRPr>
      </a:lvl4pPr>
      <a:lvl5pPr marL="4937760" indent="0" algn="l" defTabSz="2468880" rtl="0" eaLnBrk="1" latinLnBrk="0" hangingPunct="1">
        <a:lnSpc>
          <a:spcPct val="90000"/>
        </a:lnSpc>
        <a:spcBef>
          <a:spcPts val="1350"/>
        </a:spcBef>
        <a:buFont typeface="Arial" panose="020B0604020202020204" pitchFamily="34" charset="0"/>
        <a:buNone/>
        <a:defRPr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p:bodyStyle>
    <p:otherStyle>
      <a:defPPr>
        <a:defRPr lang="en-US"/>
      </a:defPPr>
      <a:lvl1pPr marL="0" algn="l" defTabSz="2468880" rtl="0" eaLnBrk="1" latinLnBrk="0" hangingPunct="1">
        <a:defRPr sz="4860" kern="1200">
          <a:solidFill>
            <a:schemeClr val="tx1"/>
          </a:solidFill>
          <a:latin typeface="+mn-lt"/>
          <a:ea typeface="+mn-ea"/>
          <a:cs typeface="+mn-cs"/>
        </a:defRPr>
      </a:lvl1pPr>
      <a:lvl2pPr marL="1234440" algn="l" defTabSz="2468880" rtl="0" eaLnBrk="1" latinLnBrk="0" hangingPunct="1">
        <a:defRPr sz="4860" kern="1200">
          <a:solidFill>
            <a:schemeClr val="tx1"/>
          </a:solidFill>
          <a:latin typeface="+mn-lt"/>
          <a:ea typeface="+mn-ea"/>
          <a:cs typeface="+mn-cs"/>
        </a:defRPr>
      </a:lvl2pPr>
      <a:lvl3pPr marL="2468880" algn="l" defTabSz="2468880" rtl="0" eaLnBrk="1" latinLnBrk="0" hangingPunct="1">
        <a:defRPr sz="4860" kern="1200">
          <a:solidFill>
            <a:schemeClr val="tx1"/>
          </a:solidFill>
          <a:latin typeface="+mn-lt"/>
          <a:ea typeface="+mn-ea"/>
          <a:cs typeface="+mn-cs"/>
        </a:defRPr>
      </a:lvl3pPr>
      <a:lvl4pPr marL="3703320" algn="l" defTabSz="2468880" rtl="0" eaLnBrk="1" latinLnBrk="0" hangingPunct="1">
        <a:defRPr sz="4860" kern="1200">
          <a:solidFill>
            <a:schemeClr val="tx1"/>
          </a:solidFill>
          <a:latin typeface="+mn-lt"/>
          <a:ea typeface="+mn-ea"/>
          <a:cs typeface="+mn-cs"/>
        </a:defRPr>
      </a:lvl4pPr>
      <a:lvl5pPr marL="4937760" algn="l" defTabSz="2468880" rtl="0" eaLnBrk="1" latinLnBrk="0" hangingPunct="1">
        <a:defRPr sz="4860" kern="1200">
          <a:solidFill>
            <a:schemeClr val="tx1"/>
          </a:solidFill>
          <a:latin typeface="+mn-lt"/>
          <a:ea typeface="+mn-ea"/>
          <a:cs typeface="+mn-cs"/>
        </a:defRPr>
      </a:lvl5pPr>
      <a:lvl6pPr marL="6172200" algn="l" defTabSz="2468880" rtl="0" eaLnBrk="1" latinLnBrk="0" hangingPunct="1">
        <a:defRPr sz="4860" kern="1200">
          <a:solidFill>
            <a:schemeClr val="tx1"/>
          </a:solidFill>
          <a:latin typeface="+mn-lt"/>
          <a:ea typeface="+mn-ea"/>
          <a:cs typeface="+mn-cs"/>
        </a:defRPr>
      </a:lvl6pPr>
      <a:lvl7pPr marL="7406640" algn="l" defTabSz="2468880" rtl="0" eaLnBrk="1" latinLnBrk="0" hangingPunct="1">
        <a:defRPr sz="4860" kern="1200">
          <a:solidFill>
            <a:schemeClr val="tx1"/>
          </a:solidFill>
          <a:latin typeface="+mn-lt"/>
          <a:ea typeface="+mn-ea"/>
          <a:cs typeface="+mn-cs"/>
        </a:defRPr>
      </a:lvl7pPr>
      <a:lvl8pPr marL="8641080" algn="l" defTabSz="2468880" rtl="0" eaLnBrk="1" latinLnBrk="0" hangingPunct="1">
        <a:defRPr sz="4860" kern="1200">
          <a:solidFill>
            <a:schemeClr val="tx1"/>
          </a:solidFill>
          <a:latin typeface="+mn-lt"/>
          <a:ea typeface="+mn-ea"/>
          <a:cs typeface="+mn-cs"/>
        </a:defRPr>
      </a:lvl8pPr>
      <a:lvl9pPr marL="9875520" algn="l" defTabSz="2468880" rtl="0" eaLnBrk="1" latinLnBrk="0" hangingPunct="1">
        <a:defRPr sz="48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object 7"/>
          <p:cNvSpPr/>
          <p:nvPr userDrawn="1"/>
        </p:nvSpPr>
        <p:spPr>
          <a:xfrm>
            <a:off x="11220497" y="731520"/>
            <a:ext cx="20874950" cy="751642"/>
          </a:xfrm>
          <a:custGeom>
            <a:avLst/>
            <a:gdLst/>
            <a:ahLst/>
            <a:cxnLst/>
            <a:rect l="l" t="t" r="r" b="b"/>
            <a:pathLst>
              <a:path w="961389" h="228600">
                <a:moveTo>
                  <a:pt x="0" y="228600"/>
                </a:moveTo>
                <a:lnTo>
                  <a:pt x="960983" y="228600"/>
                </a:lnTo>
                <a:lnTo>
                  <a:pt x="960983" y="0"/>
                </a:lnTo>
                <a:lnTo>
                  <a:pt x="0" y="0"/>
                </a:lnTo>
                <a:lnTo>
                  <a:pt x="0" y="228600"/>
                </a:lnTo>
                <a:close/>
              </a:path>
            </a:pathLst>
          </a:custGeom>
          <a:solidFill>
            <a:srgbClr val="035594"/>
          </a:solidFill>
        </p:spPr>
        <p:txBody>
          <a:bodyPr wrap="square" lIns="0" tIns="0" rIns="0" bIns="0" rtlCol="0"/>
          <a:lstStyle/>
          <a:p>
            <a:endParaRPr sz="4860" dirty="0"/>
          </a:p>
        </p:txBody>
      </p:sp>
      <p:sp>
        <p:nvSpPr>
          <p:cNvPr id="6" name="object 8"/>
          <p:cNvSpPr/>
          <p:nvPr userDrawn="1"/>
        </p:nvSpPr>
        <p:spPr>
          <a:xfrm>
            <a:off x="4149090" y="751642"/>
            <a:ext cx="6823710" cy="731520"/>
          </a:xfrm>
          <a:custGeom>
            <a:avLst/>
            <a:gdLst/>
            <a:ahLst/>
            <a:cxnLst/>
            <a:rect l="l" t="t" r="r" b="b"/>
            <a:pathLst>
              <a:path w="2898140" h="228600">
                <a:moveTo>
                  <a:pt x="0" y="228600"/>
                </a:moveTo>
                <a:lnTo>
                  <a:pt x="2897784" y="228600"/>
                </a:lnTo>
                <a:lnTo>
                  <a:pt x="2897784" y="0"/>
                </a:lnTo>
                <a:lnTo>
                  <a:pt x="0" y="0"/>
                </a:lnTo>
                <a:lnTo>
                  <a:pt x="0" y="228600"/>
                </a:lnTo>
                <a:close/>
              </a:path>
            </a:pathLst>
          </a:custGeom>
          <a:solidFill>
            <a:srgbClr val="12784B"/>
          </a:solidFill>
        </p:spPr>
        <p:txBody>
          <a:bodyPr wrap="square" lIns="0" tIns="0" rIns="0" bIns="0" rtlCol="0"/>
          <a:lstStyle/>
          <a:p>
            <a:endParaRPr sz="4860"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0504" y="500730"/>
            <a:ext cx="3497580" cy="1964864"/>
          </a:xfrm>
          <a:prstGeom prst="rect">
            <a:avLst/>
          </a:prstGeom>
        </p:spPr>
      </p:pic>
    </p:spTree>
    <p:extLst>
      <p:ext uri="{BB962C8B-B14F-4D97-AF65-F5344CB8AC3E}">
        <p14:creationId xmlns:p14="http://schemas.microsoft.com/office/powerpoint/2010/main" val="3598667623"/>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2468880" rtl="0" eaLnBrk="1" latinLnBrk="0" hangingPunct="1">
        <a:lnSpc>
          <a:spcPct val="90000"/>
        </a:lnSpc>
        <a:spcBef>
          <a:spcPct val="0"/>
        </a:spcBef>
        <a:buNone/>
        <a:defRPr sz="11880" kern="1200">
          <a:solidFill>
            <a:schemeClr val="tx1"/>
          </a:solidFill>
          <a:latin typeface="+mj-lt"/>
          <a:ea typeface="+mj-ea"/>
          <a:cs typeface="+mj-cs"/>
        </a:defRPr>
      </a:lvl1pPr>
    </p:titleStyle>
    <p:bodyStyle>
      <a:lvl1pPr marL="617220" indent="-617220" algn="l" defTabSz="2468880" rtl="0" eaLnBrk="1" latinLnBrk="0" hangingPunct="1">
        <a:lnSpc>
          <a:spcPct val="90000"/>
        </a:lnSpc>
        <a:spcBef>
          <a:spcPts val="2700"/>
        </a:spcBef>
        <a:buFont typeface="Arial" panose="020B0604020202020204" pitchFamily="34" charset="0"/>
        <a:buChar char="•"/>
        <a:defRPr sz="7560" kern="1200">
          <a:solidFill>
            <a:schemeClr val="tx1"/>
          </a:solidFill>
          <a:latin typeface="+mn-lt"/>
          <a:ea typeface="+mn-ea"/>
          <a:cs typeface="+mn-cs"/>
        </a:defRPr>
      </a:lvl1pPr>
      <a:lvl2pPr marL="1851660" indent="-617220" algn="l" defTabSz="2468880" rtl="0" eaLnBrk="1" latinLnBrk="0" hangingPunct="1">
        <a:lnSpc>
          <a:spcPct val="90000"/>
        </a:lnSpc>
        <a:spcBef>
          <a:spcPts val="1350"/>
        </a:spcBef>
        <a:buFont typeface="Arial" panose="020B0604020202020204" pitchFamily="34" charset="0"/>
        <a:buChar char="•"/>
        <a:defRPr sz="6480" kern="1200">
          <a:solidFill>
            <a:schemeClr val="tx1"/>
          </a:solidFill>
          <a:latin typeface="+mn-lt"/>
          <a:ea typeface="+mn-ea"/>
          <a:cs typeface="+mn-cs"/>
        </a:defRPr>
      </a:lvl2pPr>
      <a:lvl3pPr marL="3086100" indent="-617220" algn="l" defTabSz="2468880" rtl="0" eaLnBrk="1" latinLnBrk="0" hangingPunct="1">
        <a:lnSpc>
          <a:spcPct val="90000"/>
        </a:lnSpc>
        <a:spcBef>
          <a:spcPts val="1350"/>
        </a:spcBef>
        <a:buFont typeface="Arial" panose="020B0604020202020204" pitchFamily="34" charset="0"/>
        <a:buChar char="•"/>
        <a:defRPr sz="5400" kern="1200">
          <a:solidFill>
            <a:schemeClr val="tx1"/>
          </a:solidFill>
          <a:latin typeface="+mn-lt"/>
          <a:ea typeface="+mn-ea"/>
          <a:cs typeface="+mn-cs"/>
        </a:defRPr>
      </a:lvl3pPr>
      <a:lvl4pPr marL="43205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4pPr>
      <a:lvl5pPr marL="555498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p:bodyStyle>
    <p:otherStyle>
      <a:defPPr>
        <a:defRPr lang="en-US"/>
      </a:defPPr>
      <a:lvl1pPr marL="0" algn="l" defTabSz="2468880" rtl="0" eaLnBrk="1" latinLnBrk="0" hangingPunct="1">
        <a:defRPr sz="4860" kern="1200">
          <a:solidFill>
            <a:schemeClr val="tx1"/>
          </a:solidFill>
          <a:latin typeface="+mn-lt"/>
          <a:ea typeface="+mn-ea"/>
          <a:cs typeface="+mn-cs"/>
        </a:defRPr>
      </a:lvl1pPr>
      <a:lvl2pPr marL="1234440" algn="l" defTabSz="2468880" rtl="0" eaLnBrk="1" latinLnBrk="0" hangingPunct="1">
        <a:defRPr sz="4860" kern="1200">
          <a:solidFill>
            <a:schemeClr val="tx1"/>
          </a:solidFill>
          <a:latin typeface="+mn-lt"/>
          <a:ea typeface="+mn-ea"/>
          <a:cs typeface="+mn-cs"/>
        </a:defRPr>
      </a:lvl2pPr>
      <a:lvl3pPr marL="2468880" algn="l" defTabSz="2468880" rtl="0" eaLnBrk="1" latinLnBrk="0" hangingPunct="1">
        <a:defRPr sz="4860" kern="1200">
          <a:solidFill>
            <a:schemeClr val="tx1"/>
          </a:solidFill>
          <a:latin typeface="+mn-lt"/>
          <a:ea typeface="+mn-ea"/>
          <a:cs typeface="+mn-cs"/>
        </a:defRPr>
      </a:lvl3pPr>
      <a:lvl4pPr marL="3703320" algn="l" defTabSz="2468880" rtl="0" eaLnBrk="1" latinLnBrk="0" hangingPunct="1">
        <a:defRPr sz="4860" kern="1200">
          <a:solidFill>
            <a:schemeClr val="tx1"/>
          </a:solidFill>
          <a:latin typeface="+mn-lt"/>
          <a:ea typeface="+mn-ea"/>
          <a:cs typeface="+mn-cs"/>
        </a:defRPr>
      </a:lvl4pPr>
      <a:lvl5pPr marL="4937760" algn="l" defTabSz="2468880" rtl="0" eaLnBrk="1" latinLnBrk="0" hangingPunct="1">
        <a:defRPr sz="4860" kern="1200">
          <a:solidFill>
            <a:schemeClr val="tx1"/>
          </a:solidFill>
          <a:latin typeface="+mn-lt"/>
          <a:ea typeface="+mn-ea"/>
          <a:cs typeface="+mn-cs"/>
        </a:defRPr>
      </a:lvl5pPr>
      <a:lvl6pPr marL="6172200" algn="l" defTabSz="2468880" rtl="0" eaLnBrk="1" latinLnBrk="0" hangingPunct="1">
        <a:defRPr sz="4860" kern="1200">
          <a:solidFill>
            <a:schemeClr val="tx1"/>
          </a:solidFill>
          <a:latin typeface="+mn-lt"/>
          <a:ea typeface="+mn-ea"/>
          <a:cs typeface="+mn-cs"/>
        </a:defRPr>
      </a:lvl6pPr>
      <a:lvl7pPr marL="7406640" algn="l" defTabSz="2468880" rtl="0" eaLnBrk="1" latinLnBrk="0" hangingPunct="1">
        <a:defRPr sz="4860" kern="1200">
          <a:solidFill>
            <a:schemeClr val="tx1"/>
          </a:solidFill>
          <a:latin typeface="+mn-lt"/>
          <a:ea typeface="+mn-ea"/>
          <a:cs typeface="+mn-cs"/>
        </a:defRPr>
      </a:lvl7pPr>
      <a:lvl8pPr marL="8641080" algn="l" defTabSz="2468880" rtl="0" eaLnBrk="1" latinLnBrk="0" hangingPunct="1">
        <a:defRPr sz="4860" kern="1200">
          <a:solidFill>
            <a:schemeClr val="tx1"/>
          </a:solidFill>
          <a:latin typeface="+mn-lt"/>
          <a:ea typeface="+mn-ea"/>
          <a:cs typeface="+mn-cs"/>
        </a:defRPr>
      </a:lvl8pPr>
      <a:lvl9pPr marL="9875520" algn="l" defTabSz="2468880" rtl="0" eaLnBrk="1" latinLnBrk="0" hangingPunct="1">
        <a:defRPr sz="48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object 7"/>
          <p:cNvSpPr/>
          <p:nvPr userDrawn="1"/>
        </p:nvSpPr>
        <p:spPr>
          <a:xfrm>
            <a:off x="11220497" y="731520"/>
            <a:ext cx="20874950" cy="751642"/>
          </a:xfrm>
          <a:custGeom>
            <a:avLst/>
            <a:gdLst/>
            <a:ahLst/>
            <a:cxnLst/>
            <a:rect l="l" t="t" r="r" b="b"/>
            <a:pathLst>
              <a:path w="961389" h="228600">
                <a:moveTo>
                  <a:pt x="0" y="228600"/>
                </a:moveTo>
                <a:lnTo>
                  <a:pt x="960983" y="228600"/>
                </a:lnTo>
                <a:lnTo>
                  <a:pt x="960983" y="0"/>
                </a:lnTo>
                <a:lnTo>
                  <a:pt x="0" y="0"/>
                </a:lnTo>
                <a:lnTo>
                  <a:pt x="0" y="228600"/>
                </a:lnTo>
                <a:close/>
              </a:path>
            </a:pathLst>
          </a:custGeom>
          <a:solidFill>
            <a:srgbClr val="035594"/>
          </a:solidFill>
        </p:spPr>
        <p:txBody>
          <a:bodyPr wrap="square" lIns="0" tIns="0" rIns="0" bIns="0" rtlCol="0"/>
          <a:lstStyle/>
          <a:p>
            <a:endParaRPr sz="4860" dirty="0"/>
          </a:p>
        </p:txBody>
      </p:sp>
      <p:sp>
        <p:nvSpPr>
          <p:cNvPr id="6" name="object 8"/>
          <p:cNvSpPr/>
          <p:nvPr userDrawn="1"/>
        </p:nvSpPr>
        <p:spPr>
          <a:xfrm>
            <a:off x="4149090" y="751642"/>
            <a:ext cx="6823710" cy="731520"/>
          </a:xfrm>
          <a:custGeom>
            <a:avLst/>
            <a:gdLst/>
            <a:ahLst/>
            <a:cxnLst/>
            <a:rect l="l" t="t" r="r" b="b"/>
            <a:pathLst>
              <a:path w="2898140" h="228600">
                <a:moveTo>
                  <a:pt x="0" y="228600"/>
                </a:moveTo>
                <a:lnTo>
                  <a:pt x="2897784" y="228600"/>
                </a:lnTo>
                <a:lnTo>
                  <a:pt x="2897784" y="0"/>
                </a:lnTo>
                <a:lnTo>
                  <a:pt x="0" y="0"/>
                </a:lnTo>
                <a:lnTo>
                  <a:pt x="0" y="228600"/>
                </a:lnTo>
                <a:close/>
              </a:path>
            </a:pathLst>
          </a:custGeom>
          <a:solidFill>
            <a:srgbClr val="12784B"/>
          </a:solidFill>
        </p:spPr>
        <p:txBody>
          <a:bodyPr wrap="square" lIns="0" tIns="0" rIns="0" bIns="0" rtlCol="0"/>
          <a:lstStyle/>
          <a:p>
            <a:endParaRPr sz="4860"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0504" y="500730"/>
            <a:ext cx="3497580" cy="1964864"/>
          </a:xfrm>
          <a:prstGeom prst="rect">
            <a:avLst/>
          </a:prstGeom>
        </p:spPr>
      </p:pic>
    </p:spTree>
    <p:extLst>
      <p:ext uri="{BB962C8B-B14F-4D97-AF65-F5344CB8AC3E}">
        <p14:creationId xmlns:p14="http://schemas.microsoft.com/office/powerpoint/2010/main" val="1292179370"/>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defTabSz="2468880" rtl="0" eaLnBrk="1" latinLnBrk="0" hangingPunct="1">
        <a:lnSpc>
          <a:spcPct val="90000"/>
        </a:lnSpc>
        <a:spcBef>
          <a:spcPct val="0"/>
        </a:spcBef>
        <a:buNone/>
        <a:defRPr sz="11880" kern="1200">
          <a:solidFill>
            <a:schemeClr val="tx1"/>
          </a:solidFill>
          <a:latin typeface="+mj-lt"/>
          <a:ea typeface="+mj-ea"/>
          <a:cs typeface="+mj-cs"/>
        </a:defRPr>
      </a:lvl1pPr>
    </p:titleStyle>
    <p:bodyStyle>
      <a:lvl1pPr marL="617220" indent="-617220" algn="l" defTabSz="2468880" rtl="0" eaLnBrk="1" latinLnBrk="0" hangingPunct="1">
        <a:lnSpc>
          <a:spcPct val="90000"/>
        </a:lnSpc>
        <a:spcBef>
          <a:spcPts val="2700"/>
        </a:spcBef>
        <a:buFont typeface="Arial" panose="020B0604020202020204" pitchFamily="34" charset="0"/>
        <a:buChar char="•"/>
        <a:defRPr sz="7560" kern="1200">
          <a:solidFill>
            <a:schemeClr val="tx1"/>
          </a:solidFill>
          <a:latin typeface="+mn-lt"/>
          <a:ea typeface="+mn-ea"/>
          <a:cs typeface="+mn-cs"/>
        </a:defRPr>
      </a:lvl1pPr>
      <a:lvl2pPr marL="1851660" indent="-617220" algn="l" defTabSz="2468880" rtl="0" eaLnBrk="1" latinLnBrk="0" hangingPunct="1">
        <a:lnSpc>
          <a:spcPct val="90000"/>
        </a:lnSpc>
        <a:spcBef>
          <a:spcPts val="1350"/>
        </a:spcBef>
        <a:buFont typeface="Arial" panose="020B0604020202020204" pitchFamily="34" charset="0"/>
        <a:buChar char="•"/>
        <a:defRPr sz="6480" kern="1200">
          <a:solidFill>
            <a:schemeClr val="tx1"/>
          </a:solidFill>
          <a:latin typeface="+mn-lt"/>
          <a:ea typeface="+mn-ea"/>
          <a:cs typeface="+mn-cs"/>
        </a:defRPr>
      </a:lvl2pPr>
      <a:lvl3pPr marL="3086100" indent="-617220" algn="l" defTabSz="2468880" rtl="0" eaLnBrk="1" latinLnBrk="0" hangingPunct="1">
        <a:lnSpc>
          <a:spcPct val="90000"/>
        </a:lnSpc>
        <a:spcBef>
          <a:spcPts val="1350"/>
        </a:spcBef>
        <a:buFont typeface="Arial" panose="020B0604020202020204" pitchFamily="34" charset="0"/>
        <a:buChar char="•"/>
        <a:defRPr sz="5400" kern="1200">
          <a:solidFill>
            <a:schemeClr val="tx1"/>
          </a:solidFill>
          <a:latin typeface="+mn-lt"/>
          <a:ea typeface="+mn-ea"/>
          <a:cs typeface="+mn-cs"/>
        </a:defRPr>
      </a:lvl3pPr>
      <a:lvl4pPr marL="43205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4pPr>
      <a:lvl5pPr marL="555498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p:bodyStyle>
    <p:otherStyle>
      <a:defPPr>
        <a:defRPr lang="en-US"/>
      </a:defPPr>
      <a:lvl1pPr marL="0" algn="l" defTabSz="2468880" rtl="0" eaLnBrk="1" latinLnBrk="0" hangingPunct="1">
        <a:defRPr sz="4860" kern="1200">
          <a:solidFill>
            <a:schemeClr val="tx1"/>
          </a:solidFill>
          <a:latin typeface="+mn-lt"/>
          <a:ea typeface="+mn-ea"/>
          <a:cs typeface="+mn-cs"/>
        </a:defRPr>
      </a:lvl1pPr>
      <a:lvl2pPr marL="1234440" algn="l" defTabSz="2468880" rtl="0" eaLnBrk="1" latinLnBrk="0" hangingPunct="1">
        <a:defRPr sz="4860" kern="1200">
          <a:solidFill>
            <a:schemeClr val="tx1"/>
          </a:solidFill>
          <a:latin typeface="+mn-lt"/>
          <a:ea typeface="+mn-ea"/>
          <a:cs typeface="+mn-cs"/>
        </a:defRPr>
      </a:lvl2pPr>
      <a:lvl3pPr marL="2468880" algn="l" defTabSz="2468880" rtl="0" eaLnBrk="1" latinLnBrk="0" hangingPunct="1">
        <a:defRPr sz="4860" kern="1200">
          <a:solidFill>
            <a:schemeClr val="tx1"/>
          </a:solidFill>
          <a:latin typeface="+mn-lt"/>
          <a:ea typeface="+mn-ea"/>
          <a:cs typeface="+mn-cs"/>
        </a:defRPr>
      </a:lvl3pPr>
      <a:lvl4pPr marL="3703320" algn="l" defTabSz="2468880" rtl="0" eaLnBrk="1" latinLnBrk="0" hangingPunct="1">
        <a:defRPr sz="4860" kern="1200">
          <a:solidFill>
            <a:schemeClr val="tx1"/>
          </a:solidFill>
          <a:latin typeface="+mn-lt"/>
          <a:ea typeface="+mn-ea"/>
          <a:cs typeface="+mn-cs"/>
        </a:defRPr>
      </a:lvl4pPr>
      <a:lvl5pPr marL="4937760" algn="l" defTabSz="2468880" rtl="0" eaLnBrk="1" latinLnBrk="0" hangingPunct="1">
        <a:defRPr sz="4860" kern="1200">
          <a:solidFill>
            <a:schemeClr val="tx1"/>
          </a:solidFill>
          <a:latin typeface="+mn-lt"/>
          <a:ea typeface="+mn-ea"/>
          <a:cs typeface="+mn-cs"/>
        </a:defRPr>
      </a:lvl5pPr>
      <a:lvl6pPr marL="6172200" algn="l" defTabSz="2468880" rtl="0" eaLnBrk="1" latinLnBrk="0" hangingPunct="1">
        <a:defRPr sz="4860" kern="1200">
          <a:solidFill>
            <a:schemeClr val="tx1"/>
          </a:solidFill>
          <a:latin typeface="+mn-lt"/>
          <a:ea typeface="+mn-ea"/>
          <a:cs typeface="+mn-cs"/>
        </a:defRPr>
      </a:lvl6pPr>
      <a:lvl7pPr marL="7406640" algn="l" defTabSz="2468880" rtl="0" eaLnBrk="1" latinLnBrk="0" hangingPunct="1">
        <a:defRPr sz="4860" kern="1200">
          <a:solidFill>
            <a:schemeClr val="tx1"/>
          </a:solidFill>
          <a:latin typeface="+mn-lt"/>
          <a:ea typeface="+mn-ea"/>
          <a:cs typeface="+mn-cs"/>
        </a:defRPr>
      </a:lvl7pPr>
      <a:lvl8pPr marL="8641080" algn="l" defTabSz="2468880" rtl="0" eaLnBrk="1" latinLnBrk="0" hangingPunct="1">
        <a:defRPr sz="4860" kern="1200">
          <a:solidFill>
            <a:schemeClr val="tx1"/>
          </a:solidFill>
          <a:latin typeface="+mn-lt"/>
          <a:ea typeface="+mn-ea"/>
          <a:cs typeface="+mn-cs"/>
        </a:defRPr>
      </a:lvl8pPr>
      <a:lvl9pPr marL="9875520" algn="l" defTabSz="2468880" rtl="0" eaLnBrk="1" latinLnBrk="0" hangingPunct="1">
        <a:defRPr sz="48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douglascountyga.gov/894/0019889-Lee-Road-Extension-from-SR-92-to" TargetMode="Externa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26855" y="1681454"/>
            <a:ext cx="16578897" cy="2215991"/>
          </a:xfrm>
          <a:prstGeom prst="rect">
            <a:avLst/>
          </a:prstGeom>
          <a:noFill/>
        </p:spPr>
        <p:txBody>
          <a:bodyPr wrap="square" rtlCol="0">
            <a:spAutoFit/>
          </a:bodyPr>
          <a:lstStyle/>
          <a:p>
            <a:pPr algn="ctr"/>
            <a:r>
              <a:rPr lang="en-US" sz="13800" dirty="0">
                <a:latin typeface="ITC Avant Garde Std Md" panose="020B0602020202020204" pitchFamily="34" charset="0"/>
              </a:rPr>
              <a:t>Why are we here?</a:t>
            </a:r>
          </a:p>
        </p:txBody>
      </p:sp>
      <p:sp>
        <p:nvSpPr>
          <p:cNvPr id="3" name="Rectangle 2"/>
          <p:cNvSpPr/>
          <p:nvPr/>
        </p:nvSpPr>
        <p:spPr>
          <a:xfrm>
            <a:off x="17416304" y="5920317"/>
            <a:ext cx="14272258" cy="13942278"/>
          </a:xfrm>
          <a:prstGeom prst="rect">
            <a:avLst/>
          </a:prstGeom>
        </p:spPr>
        <p:txBody>
          <a:bodyPr wrap="square">
            <a:spAutoFit/>
          </a:bodyPr>
          <a:lstStyle/>
          <a:p>
            <a:pPr algn="ctr"/>
            <a:r>
              <a:rPr lang="en-US" sz="6000" dirty="0">
                <a:latin typeface="HelveticaNeueLT Std Cn (Body)"/>
              </a:rPr>
              <a:t>To provide comments on the environmental document for the proposed:</a:t>
            </a:r>
            <a:br>
              <a:rPr lang="en-US" sz="6000" dirty="0">
                <a:latin typeface="HelveticaNeueLT Std Cn (Body)"/>
              </a:rPr>
            </a:br>
            <a:r>
              <a:rPr lang="en-US" sz="6000" dirty="0">
                <a:latin typeface="HelveticaNeueLT Std Cn (Body)"/>
                <a:cs typeface="Arial" panose="020B0604020202020204" pitchFamily="34" charset="0"/>
              </a:rPr>
              <a:t>W</a:t>
            </a:r>
            <a:r>
              <a:rPr lang="en-US" sz="6000" dirty="0">
                <a:effectLst/>
                <a:latin typeface="HelveticaNeueLT Std Cn (Body)"/>
                <a:ea typeface="Times New Roman" panose="02020603050405020304" pitchFamily="18" charset="0"/>
                <a:cs typeface="Arial" panose="020B0604020202020204" pitchFamily="34" charset="0"/>
              </a:rPr>
              <a:t>idening Bomar Road from approximately 600 feet south of the intersection of Bomar Road at Pope Road. The widening would continue north along Bomar Road for 1,550 feet. From this point along Bomar Road, the project would continue at a new location to approximately 500 feet southwest of the State Route (SR) 92 at Lee Road intersection. The project </a:t>
            </a:r>
            <a:r>
              <a:rPr lang="en-US" sz="6000" dirty="0">
                <a:latin typeface="HelveticaNeueLT Std Cn (Body)"/>
                <a:ea typeface="Times New Roman" panose="02020603050405020304" pitchFamily="18" charset="0"/>
                <a:cs typeface="Arial" panose="020B0604020202020204" pitchFamily="34" charset="0"/>
              </a:rPr>
              <a:t>length is 1.7 miles.</a:t>
            </a:r>
            <a:endParaRPr lang="en-US" sz="6000" dirty="0">
              <a:effectLst/>
              <a:latin typeface="HelveticaNeueLT Std Cn (Body)"/>
              <a:ea typeface="Times New Roman" panose="02020603050405020304" pitchFamily="18" charset="0"/>
            </a:endParaRPr>
          </a:p>
          <a:p>
            <a:pPr lvl="0"/>
            <a:endParaRPr lang="en-US" sz="6000" dirty="0"/>
          </a:p>
        </p:txBody>
      </p:sp>
      <p:sp>
        <p:nvSpPr>
          <p:cNvPr id="7" name="Rectangle 6">
            <a:extLst>
              <a:ext uri="{FF2B5EF4-FFF2-40B4-BE49-F238E27FC236}">
                <a16:creationId xmlns:a16="http://schemas.microsoft.com/office/drawing/2014/main" id="{46F0AD2B-3BF8-428C-A97A-86442A2E71E7}"/>
              </a:ext>
            </a:extLst>
          </p:cNvPr>
          <p:cNvSpPr/>
          <p:nvPr/>
        </p:nvSpPr>
        <p:spPr>
          <a:xfrm>
            <a:off x="14140427" y="20962138"/>
            <a:ext cx="6551754" cy="923330"/>
          </a:xfrm>
          <a:prstGeom prst="rect">
            <a:avLst/>
          </a:prstGeom>
        </p:spPr>
        <p:txBody>
          <a:bodyPr wrap="square">
            <a:spAutoFit/>
          </a:bodyPr>
          <a:lstStyle/>
          <a:p>
            <a:pPr lvl="0" algn="ctr"/>
            <a:r>
              <a:rPr lang="en-US" sz="5400" dirty="0"/>
              <a:t>We need your input!</a:t>
            </a:r>
          </a:p>
        </p:txBody>
      </p:sp>
      <p:pic>
        <p:nvPicPr>
          <p:cNvPr id="12" name="Picture 11">
            <a:extLst>
              <a:ext uri="{FF2B5EF4-FFF2-40B4-BE49-F238E27FC236}">
                <a16:creationId xmlns:a16="http://schemas.microsoft.com/office/drawing/2014/main" id="{F3B82569-FB6F-2016-C38C-AAAA3E5804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06918" y="4777258"/>
            <a:ext cx="16184880" cy="16184880"/>
          </a:xfrm>
          <a:prstGeom prst="rect">
            <a:avLst/>
          </a:prstGeom>
          <a:ln>
            <a:solidFill>
              <a:schemeClr val="tx1"/>
            </a:solidFill>
          </a:ln>
        </p:spPr>
      </p:pic>
      <p:pic>
        <p:nvPicPr>
          <p:cNvPr id="6" name="Picture 5">
            <a:extLst>
              <a:ext uri="{FF2B5EF4-FFF2-40B4-BE49-F238E27FC236}">
                <a16:creationId xmlns:a16="http://schemas.microsoft.com/office/drawing/2014/main" id="{0B121A64-F454-C953-4202-4052F5A1FF55}"/>
              </a:ext>
            </a:extLst>
          </p:cNvPr>
          <p:cNvPicPr>
            <a:picLocks noChangeAspect="1"/>
          </p:cNvPicPr>
          <p:nvPr/>
        </p:nvPicPr>
        <p:blipFill>
          <a:blip r:embed="rId4"/>
          <a:stretch>
            <a:fillRect/>
          </a:stretch>
        </p:blipFill>
        <p:spPr>
          <a:xfrm>
            <a:off x="28435796" y="18688050"/>
            <a:ext cx="3667125" cy="3257550"/>
          </a:xfrm>
          <a:prstGeom prst="rect">
            <a:avLst/>
          </a:prstGeom>
        </p:spPr>
      </p:pic>
    </p:spTree>
    <p:extLst>
      <p:ext uri="{BB962C8B-B14F-4D97-AF65-F5344CB8AC3E}">
        <p14:creationId xmlns:p14="http://schemas.microsoft.com/office/powerpoint/2010/main" val="25965800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1912-3661-D192-2CD4-C59B8AB1D77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F92C6DA-479A-233B-F0D8-B68703F66844}"/>
              </a:ext>
            </a:extLst>
          </p:cNvPr>
          <p:cNvSpPr>
            <a:spLocks noGrp="1"/>
          </p:cNvSpPr>
          <p:nvPr>
            <p:ph type="ctrTitle"/>
          </p:nvPr>
        </p:nvSpPr>
        <p:spPr>
          <a:xfrm>
            <a:off x="1724936" y="1856509"/>
            <a:ext cx="27552344" cy="1768595"/>
          </a:xfrm>
        </p:spPr>
        <p:txBody>
          <a:bodyPr/>
          <a:lstStyle/>
          <a:p>
            <a:pPr algn="ctr"/>
            <a:r>
              <a:rPr lang="en-US" dirty="0">
                <a:solidFill>
                  <a:schemeClr val="tx1"/>
                </a:solidFill>
              </a:rPr>
              <a:t>Environmental Findings: Community Impacts</a:t>
            </a:r>
          </a:p>
        </p:txBody>
      </p:sp>
      <p:sp>
        <p:nvSpPr>
          <p:cNvPr id="11" name="Content Placeholder 10">
            <a:extLst>
              <a:ext uri="{FF2B5EF4-FFF2-40B4-BE49-F238E27FC236}">
                <a16:creationId xmlns:a16="http://schemas.microsoft.com/office/drawing/2014/main" id="{EF97CDBE-F543-383F-4C26-967DFB6046C6}"/>
              </a:ext>
            </a:extLst>
          </p:cNvPr>
          <p:cNvSpPr>
            <a:spLocks noGrp="1"/>
          </p:cNvSpPr>
          <p:nvPr>
            <p:ph sz="half" idx="1"/>
          </p:nvPr>
        </p:nvSpPr>
        <p:spPr>
          <a:xfrm>
            <a:off x="18675926" y="5525197"/>
            <a:ext cx="11254645" cy="9132912"/>
          </a:xfrm>
        </p:spPr>
        <p:txBody>
          <a:bodyPr/>
          <a:lstStyle/>
          <a:p>
            <a:r>
              <a:rPr lang="en-US" dirty="0">
                <a:solidFill>
                  <a:schemeClr val="tx1"/>
                </a:solidFill>
              </a:rPr>
              <a:t>No residences or businesses would be displaced by the proposed project.</a:t>
            </a:r>
          </a:p>
          <a:p>
            <a:r>
              <a:rPr lang="en-US" dirty="0">
                <a:solidFill>
                  <a:schemeClr val="tx1"/>
                </a:solidFill>
              </a:rPr>
              <a:t>10 parking spots (out of 114) at Believer’s Church would be removed</a:t>
            </a:r>
          </a:p>
          <a:p>
            <a:r>
              <a:rPr lang="en-US" dirty="0">
                <a:solidFill>
                  <a:schemeClr val="tx1"/>
                </a:solidFill>
              </a:rPr>
              <a:t>One of two southern parking lot entrances at Believer’s Church would be removed </a:t>
            </a:r>
          </a:p>
          <a:p>
            <a:r>
              <a:rPr lang="en-US" b="1" dirty="0">
                <a:solidFill>
                  <a:schemeClr val="tx1"/>
                </a:solidFill>
              </a:rPr>
              <a:t>Additional Right-Of-Way (ROW) information discussed later in the presentation</a:t>
            </a:r>
          </a:p>
        </p:txBody>
      </p:sp>
      <p:pic>
        <p:nvPicPr>
          <p:cNvPr id="2" name="Picture 1" descr="A map of a city&#10;&#10;AI-generated content may be incorrect.">
            <a:extLst>
              <a:ext uri="{FF2B5EF4-FFF2-40B4-BE49-F238E27FC236}">
                <a16:creationId xmlns:a16="http://schemas.microsoft.com/office/drawing/2014/main" id="{DD9DC3F5-DAD4-5BE6-C586-9E7058C60947}"/>
              </a:ext>
            </a:extLst>
          </p:cNvPr>
          <p:cNvPicPr>
            <a:picLocks noChangeAspect="1"/>
          </p:cNvPicPr>
          <p:nvPr/>
        </p:nvPicPr>
        <p:blipFill>
          <a:blip r:embed="rId2" cstate="print">
            <a:extLst>
              <a:ext uri="{28A0092B-C50C-407E-A947-70E740481C1C}">
                <a14:useLocalDpi xmlns:a14="http://schemas.microsoft.com/office/drawing/2010/main" val="0"/>
              </a:ext>
            </a:extLst>
          </a:blip>
          <a:srcRect l="1677" t="1777" r="2039" b="12551"/>
          <a:stretch>
            <a:fillRect/>
          </a:stretch>
        </p:blipFill>
        <p:spPr>
          <a:xfrm>
            <a:off x="2445351" y="3823854"/>
            <a:ext cx="14532175" cy="16733520"/>
          </a:xfrm>
          <a:prstGeom prst="rect">
            <a:avLst/>
          </a:prstGeom>
        </p:spPr>
      </p:pic>
    </p:spTree>
    <p:extLst>
      <p:ext uri="{BB962C8B-B14F-4D97-AF65-F5344CB8AC3E}">
        <p14:creationId xmlns:p14="http://schemas.microsoft.com/office/powerpoint/2010/main" val="2037921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D401A-A668-3B56-FFCC-2F8B7515FC1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AA79A96-3870-662E-406F-2F0C146397B3}"/>
              </a:ext>
            </a:extLst>
          </p:cNvPr>
          <p:cNvSpPr>
            <a:spLocks noGrp="1"/>
          </p:cNvSpPr>
          <p:nvPr>
            <p:ph type="ctrTitle"/>
          </p:nvPr>
        </p:nvSpPr>
        <p:spPr>
          <a:xfrm>
            <a:off x="1724936" y="1856509"/>
            <a:ext cx="27552344" cy="1768595"/>
          </a:xfrm>
        </p:spPr>
        <p:txBody>
          <a:bodyPr/>
          <a:lstStyle/>
          <a:p>
            <a:pPr algn="ctr"/>
            <a:r>
              <a:rPr lang="en-US" dirty="0">
                <a:solidFill>
                  <a:schemeClr val="tx1"/>
                </a:solidFill>
              </a:rPr>
              <a:t>Environmental Findings: Natural Resources</a:t>
            </a:r>
          </a:p>
        </p:txBody>
      </p:sp>
      <p:sp>
        <p:nvSpPr>
          <p:cNvPr id="11" name="Content Placeholder 10">
            <a:extLst>
              <a:ext uri="{FF2B5EF4-FFF2-40B4-BE49-F238E27FC236}">
                <a16:creationId xmlns:a16="http://schemas.microsoft.com/office/drawing/2014/main" id="{EBBA3403-4E54-4E37-69CA-059282A33306}"/>
              </a:ext>
            </a:extLst>
          </p:cNvPr>
          <p:cNvSpPr>
            <a:spLocks noGrp="1"/>
          </p:cNvSpPr>
          <p:nvPr>
            <p:ph sz="half" idx="1"/>
          </p:nvPr>
        </p:nvSpPr>
        <p:spPr>
          <a:xfrm>
            <a:off x="19989952" y="5338931"/>
            <a:ext cx="11254645" cy="7248693"/>
          </a:xfrm>
        </p:spPr>
        <p:txBody>
          <a:bodyPr/>
          <a:lstStyle/>
          <a:p>
            <a:r>
              <a:rPr lang="en-US" dirty="0">
                <a:solidFill>
                  <a:schemeClr val="tx1"/>
                </a:solidFill>
              </a:rPr>
              <a:t>Two jurisdictional wetlands and five jurisdictional streams were identified within the project’s Area of Potential Effects (APE)</a:t>
            </a:r>
          </a:p>
          <a:p>
            <a:r>
              <a:rPr lang="en-US" dirty="0">
                <a:solidFill>
                  <a:schemeClr val="tx1"/>
                </a:solidFill>
              </a:rPr>
              <a:t>An estimated 0.099 acre of wetlands and 2, 267 linear feet of streams would be impact by the proposed project.</a:t>
            </a:r>
          </a:p>
          <a:p>
            <a:r>
              <a:rPr lang="en-US" dirty="0">
                <a:solidFill>
                  <a:schemeClr val="tx1"/>
                </a:solidFill>
              </a:rPr>
              <a:t>A U.S. Army Corps of Engineers Section 404 permit would                                                                                                                                                                                                                                                                                                                                                             be required.</a:t>
            </a:r>
          </a:p>
        </p:txBody>
      </p:sp>
      <p:pic>
        <p:nvPicPr>
          <p:cNvPr id="7" name="Picture 6" descr="A map with red lines and black text&#10;&#10;AI-generated content may be incorrect.">
            <a:extLst>
              <a:ext uri="{FF2B5EF4-FFF2-40B4-BE49-F238E27FC236}">
                <a16:creationId xmlns:a16="http://schemas.microsoft.com/office/drawing/2014/main" id="{80ACDBA5-E296-0B95-BAF5-538E0DEA4F24}"/>
              </a:ext>
            </a:extLst>
          </p:cNvPr>
          <p:cNvPicPr>
            <a:picLocks noChangeAspect="1"/>
          </p:cNvPicPr>
          <p:nvPr/>
        </p:nvPicPr>
        <p:blipFill>
          <a:blip r:embed="rId2" cstate="print">
            <a:extLst>
              <a:ext uri="{28A0092B-C50C-407E-A947-70E740481C1C}">
                <a14:useLocalDpi xmlns:a14="http://schemas.microsoft.com/office/drawing/2010/main" val="0"/>
              </a:ext>
            </a:extLst>
          </a:blip>
          <a:srcRect l="2835" t="1740" r="1755" b="12621"/>
          <a:stretch>
            <a:fillRect/>
          </a:stretch>
        </p:blipFill>
        <p:spPr>
          <a:xfrm>
            <a:off x="535304" y="4343400"/>
            <a:ext cx="19115982" cy="13258800"/>
          </a:xfrm>
          <a:prstGeom prst="rect">
            <a:avLst/>
          </a:prstGeom>
        </p:spPr>
      </p:pic>
    </p:spTree>
    <p:extLst>
      <p:ext uri="{BB962C8B-B14F-4D97-AF65-F5344CB8AC3E}">
        <p14:creationId xmlns:p14="http://schemas.microsoft.com/office/powerpoint/2010/main" val="2814503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14F7B-A074-56D6-1251-45354AFCFDA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3E39CA6-2A7F-51C3-F0DD-DCE5672B8862}"/>
              </a:ext>
            </a:extLst>
          </p:cNvPr>
          <p:cNvSpPr>
            <a:spLocks noGrp="1"/>
          </p:cNvSpPr>
          <p:nvPr>
            <p:ph type="ctrTitle"/>
          </p:nvPr>
        </p:nvSpPr>
        <p:spPr>
          <a:xfrm>
            <a:off x="1902418" y="1709025"/>
            <a:ext cx="27552344" cy="1768595"/>
          </a:xfrm>
        </p:spPr>
        <p:txBody>
          <a:bodyPr/>
          <a:lstStyle/>
          <a:p>
            <a:pPr algn="ctr"/>
            <a:r>
              <a:rPr lang="en-US" dirty="0">
                <a:solidFill>
                  <a:schemeClr val="tx1"/>
                </a:solidFill>
              </a:rPr>
              <a:t>Environmental Findings: Flood Plain</a:t>
            </a:r>
          </a:p>
        </p:txBody>
      </p:sp>
      <p:sp>
        <p:nvSpPr>
          <p:cNvPr id="11" name="Content Placeholder 10">
            <a:extLst>
              <a:ext uri="{FF2B5EF4-FFF2-40B4-BE49-F238E27FC236}">
                <a16:creationId xmlns:a16="http://schemas.microsoft.com/office/drawing/2014/main" id="{2259E39E-2001-107B-874A-8839013B0A25}"/>
              </a:ext>
            </a:extLst>
          </p:cNvPr>
          <p:cNvSpPr>
            <a:spLocks noGrp="1"/>
          </p:cNvSpPr>
          <p:nvPr>
            <p:ph sz="half" idx="1"/>
          </p:nvPr>
        </p:nvSpPr>
        <p:spPr>
          <a:xfrm>
            <a:off x="3463635" y="3477620"/>
            <a:ext cx="25991126" cy="7248693"/>
          </a:xfrm>
        </p:spPr>
        <p:txBody>
          <a:bodyPr/>
          <a:lstStyle/>
          <a:p>
            <a:r>
              <a:rPr lang="en-US" dirty="0">
                <a:solidFill>
                  <a:schemeClr val="tx1"/>
                </a:solidFill>
              </a:rPr>
              <a:t>A hydraulic study would be conducted to measure the resulting increases in floodplain and floodway elevations. It is expected that the proposed project would require a Conditional Letter of Map Revision (CLOMR)</a:t>
            </a:r>
          </a:p>
          <a:p>
            <a:r>
              <a:rPr lang="en-US" dirty="0">
                <a:solidFill>
                  <a:schemeClr val="tx1"/>
                </a:solidFill>
              </a:rPr>
              <a:t>CLOMR is required for floodplain elevation increases that exceed 0.04 foot and width increases that exceed one foot.</a:t>
            </a:r>
          </a:p>
        </p:txBody>
      </p:sp>
      <p:pic>
        <p:nvPicPr>
          <p:cNvPr id="3" name="Picture 2" descr="A map of a river&#10;&#10;AI-generated content may be incorrect.">
            <a:extLst>
              <a:ext uri="{FF2B5EF4-FFF2-40B4-BE49-F238E27FC236}">
                <a16:creationId xmlns:a16="http://schemas.microsoft.com/office/drawing/2014/main" id="{A41F78A7-D1D9-AB4B-6A06-95B0A8432E76}"/>
              </a:ext>
            </a:extLst>
          </p:cNvPr>
          <p:cNvPicPr>
            <a:picLocks noChangeAspect="1"/>
          </p:cNvPicPr>
          <p:nvPr/>
        </p:nvPicPr>
        <p:blipFill>
          <a:blip r:embed="rId2">
            <a:extLst>
              <a:ext uri="{28A0092B-C50C-407E-A947-70E740481C1C}">
                <a14:useLocalDpi xmlns:a14="http://schemas.microsoft.com/office/drawing/2010/main" val="0"/>
              </a:ext>
            </a:extLst>
          </a:blip>
          <a:srcRect l="2873" t="1851" r="1598" b="12604"/>
          <a:stretch>
            <a:fillRect/>
          </a:stretch>
        </p:blipFill>
        <p:spPr>
          <a:xfrm>
            <a:off x="6909252" y="7730211"/>
            <a:ext cx="19689427" cy="13624560"/>
          </a:xfrm>
          <a:prstGeom prst="rect">
            <a:avLst/>
          </a:prstGeom>
        </p:spPr>
      </p:pic>
    </p:spTree>
    <p:extLst>
      <p:ext uri="{BB962C8B-B14F-4D97-AF65-F5344CB8AC3E}">
        <p14:creationId xmlns:p14="http://schemas.microsoft.com/office/powerpoint/2010/main" val="576105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8A43E-1FD9-1B6E-2377-A01B60DFA2E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BA6DFF3-9621-8A2F-28B0-2C352AB8D3AB}"/>
              </a:ext>
            </a:extLst>
          </p:cNvPr>
          <p:cNvSpPr>
            <a:spLocks noGrp="1"/>
          </p:cNvSpPr>
          <p:nvPr>
            <p:ph type="ctrTitle"/>
          </p:nvPr>
        </p:nvSpPr>
        <p:spPr>
          <a:xfrm>
            <a:off x="5663068" y="1917469"/>
            <a:ext cx="21592264" cy="1768595"/>
          </a:xfrm>
        </p:spPr>
        <p:txBody>
          <a:bodyPr/>
          <a:lstStyle/>
          <a:p>
            <a:pPr algn="ctr"/>
            <a:r>
              <a:rPr lang="en-US" dirty="0">
                <a:solidFill>
                  <a:schemeClr val="tx1"/>
                </a:solidFill>
              </a:rPr>
              <a:t>Environmental Findings: Air Quality and Noise</a:t>
            </a:r>
          </a:p>
        </p:txBody>
      </p:sp>
      <p:sp>
        <p:nvSpPr>
          <p:cNvPr id="11" name="Content Placeholder 10">
            <a:extLst>
              <a:ext uri="{FF2B5EF4-FFF2-40B4-BE49-F238E27FC236}">
                <a16:creationId xmlns:a16="http://schemas.microsoft.com/office/drawing/2014/main" id="{35E8A4F9-7584-9D5D-6596-14B2B6B10543}"/>
              </a:ext>
            </a:extLst>
          </p:cNvPr>
          <p:cNvSpPr>
            <a:spLocks noGrp="1"/>
          </p:cNvSpPr>
          <p:nvPr>
            <p:ph sz="half" idx="1"/>
          </p:nvPr>
        </p:nvSpPr>
        <p:spPr>
          <a:xfrm>
            <a:off x="19747417" y="6065438"/>
            <a:ext cx="9160480" cy="7248693"/>
          </a:xfrm>
        </p:spPr>
        <p:txBody>
          <a:bodyPr/>
          <a:lstStyle/>
          <a:p>
            <a:r>
              <a:rPr lang="en-US" dirty="0">
                <a:solidFill>
                  <a:schemeClr val="tx1"/>
                </a:solidFill>
              </a:rPr>
              <a:t>The proposed project would not exceed state and federal air quality standards, and it is consistent with the State Implementation Plan for the attainment of clean air quality in the state</a:t>
            </a:r>
          </a:p>
        </p:txBody>
      </p:sp>
      <p:sp>
        <p:nvSpPr>
          <p:cNvPr id="2" name="Content Placeholder 10">
            <a:extLst>
              <a:ext uri="{FF2B5EF4-FFF2-40B4-BE49-F238E27FC236}">
                <a16:creationId xmlns:a16="http://schemas.microsoft.com/office/drawing/2014/main" id="{DD1A645C-1664-92E6-0236-2AE40FC1E511}"/>
              </a:ext>
            </a:extLst>
          </p:cNvPr>
          <p:cNvSpPr txBox="1">
            <a:spLocks/>
          </p:cNvSpPr>
          <p:nvPr/>
        </p:nvSpPr>
        <p:spPr>
          <a:xfrm>
            <a:off x="4246463" y="6065439"/>
            <a:ext cx="11254645" cy="7248693"/>
          </a:xfrm>
          <a:prstGeom prst="rect">
            <a:avLst/>
          </a:prstGeom>
        </p:spPr>
        <p:txBody>
          <a:bodyPr/>
          <a:lstStyle>
            <a:lvl1pPr marL="925830" indent="-925830" algn="l" defTabSz="2468880" rtl="0" eaLnBrk="1" latinLnBrk="0" hangingPunct="1">
              <a:lnSpc>
                <a:spcPct val="90000"/>
              </a:lnSpc>
              <a:spcBef>
                <a:spcPts val="2700"/>
              </a:spcBef>
              <a:buFont typeface="Arial" panose="020B0604020202020204" pitchFamily="34" charset="0"/>
              <a:buChar char="•"/>
              <a:defRPr sz="5400" b="0" kern="1200" baseline="0">
                <a:solidFill>
                  <a:srgbClr val="6D6E71"/>
                </a:solidFill>
                <a:latin typeface="HelveticaNeueLT Com 55 Roman" panose="020B0604020202020204" pitchFamily="34" charset="0"/>
                <a:ea typeface="+mn-ea"/>
                <a:cs typeface="+mn-cs"/>
              </a:defRPr>
            </a:lvl1pPr>
            <a:lvl2pPr marL="1234440" indent="0" algn="l" defTabSz="2468880" rtl="0" eaLnBrk="1" latinLnBrk="0" hangingPunct="1">
              <a:lnSpc>
                <a:spcPct val="90000"/>
              </a:lnSpc>
              <a:spcBef>
                <a:spcPts val="1350"/>
              </a:spcBef>
              <a:buFont typeface="Arial" panose="020B0604020202020204" pitchFamily="34" charset="0"/>
              <a:buNone/>
              <a:defRPr sz="5940" kern="1200">
                <a:solidFill>
                  <a:srgbClr val="6D6E71"/>
                </a:solidFill>
                <a:latin typeface="HelveticaNeueLT Com 55 Roman" panose="020B0604020202020204" pitchFamily="34" charset="0"/>
                <a:ea typeface="+mn-ea"/>
                <a:cs typeface="+mn-cs"/>
              </a:defRPr>
            </a:lvl2pPr>
            <a:lvl3pPr marL="2468880" indent="0" algn="l" defTabSz="2468880" rtl="0" eaLnBrk="1" latinLnBrk="0" hangingPunct="1">
              <a:lnSpc>
                <a:spcPct val="90000"/>
              </a:lnSpc>
              <a:spcBef>
                <a:spcPts val="1350"/>
              </a:spcBef>
              <a:buFont typeface="Arial" panose="020B0604020202020204" pitchFamily="34" charset="0"/>
              <a:buNone/>
              <a:defRPr sz="4860" kern="1200">
                <a:solidFill>
                  <a:srgbClr val="6D6E71"/>
                </a:solidFill>
                <a:latin typeface="+mn-lt"/>
                <a:ea typeface="+mn-ea"/>
                <a:cs typeface="+mn-cs"/>
              </a:defRPr>
            </a:lvl3pPr>
            <a:lvl4pPr marL="3703320" indent="0" algn="l" defTabSz="2468880" rtl="0" eaLnBrk="1" latinLnBrk="0" hangingPunct="1">
              <a:lnSpc>
                <a:spcPct val="90000"/>
              </a:lnSpc>
              <a:spcBef>
                <a:spcPts val="1350"/>
              </a:spcBef>
              <a:buFont typeface="Arial" panose="020B0604020202020204" pitchFamily="34" charset="0"/>
              <a:buNone/>
              <a:defRPr sz="4860" kern="1200">
                <a:solidFill>
                  <a:srgbClr val="6D6E71"/>
                </a:solidFill>
                <a:latin typeface="+mn-lt"/>
                <a:ea typeface="+mn-ea"/>
                <a:cs typeface="+mn-cs"/>
              </a:defRPr>
            </a:lvl4pPr>
            <a:lvl5pPr marL="4937760" indent="0" algn="l" defTabSz="2468880" rtl="0" eaLnBrk="1" latinLnBrk="0" hangingPunct="1">
              <a:lnSpc>
                <a:spcPct val="90000"/>
              </a:lnSpc>
              <a:spcBef>
                <a:spcPts val="1350"/>
              </a:spcBef>
              <a:buFont typeface="Arial" panose="020B0604020202020204" pitchFamily="34" charset="0"/>
              <a:buNone/>
              <a:defRPr sz="4860" kern="1200">
                <a:solidFill>
                  <a:srgbClr val="6D6E7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a:lstStyle>
          <a:p>
            <a:r>
              <a:rPr lang="en-US" dirty="0">
                <a:solidFill>
                  <a:schemeClr val="tx1"/>
                </a:solidFill>
              </a:rPr>
              <a:t>The construction of this project would result in a seven decibel increase in traffic generated noise by the design year (2050)</a:t>
            </a:r>
          </a:p>
          <a:p>
            <a:r>
              <a:rPr lang="en-US" dirty="0">
                <a:solidFill>
                  <a:schemeClr val="tx1"/>
                </a:solidFill>
              </a:rPr>
              <a:t>No residence would approach or exceed the noise abatement criteria</a:t>
            </a:r>
          </a:p>
          <a:p>
            <a:r>
              <a:rPr lang="en-US" dirty="0">
                <a:solidFill>
                  <a:schemeClr val="tx1"/>
                </a:solidFill>
              </a:rPr>
              <a:t>No impacts were identified for this project; therefore, abatement measures were not considered.</a:t>
            </a:r>
          </a:p>
        </p:txBody>
      </p:sp>
      <p:sp>
        <p:nvSpPr>
          <p:cNvPr id="3" name="TextBox 2">
            <a:extLst>
              <a:ext uri="{FF2B5EF4-FFF2-40B4-BE49-F238E27FC236}">
                <a16:creationId xmlns:a16="http://schemas.microsoft.com/office/drawing/2014/main" id="{2D8917A4-4AB9-E22E-BA05-A99232A0A9C8}"/>
              </a:ext>
            </a:extLst>
          </p:cNvPr>
          <p:cNvSpPr txBox="1"/>
          <p:nvPr/>
        </p:nvSpPr>
        <p:spPr>
          <a:xfrm>
            <a:off x="8492772" y="4865109"/>
            <a:ext cx="2762026" cy="1200329"/>
          </a:xfrm>
          <a:prstGeom prst="rect">
            <a:avLst/>
          </a:prstGeom>
          <a:noFill/>
        </p:spPr>
        <p:txBody>
          <a:bodyPr wrap="square" rtlCol="0">
            <a:spAutoFit/>
          </a:bodyPr>
          <a:lstStyle/>
          <a:p>
            <a:r>
              <a:rPr lang="en-US" sz="7200" b="1" dirty="0"/>
              <a:t>Noise</a:t>
            </a:r>
          </a:p>
        </p:txBody>
      </p:sp>
      <p:sp>
        <p:nvSpPr>
          <p:cNvPr id="4" name="TextBox 3">
            <a:extLst>
              <a:ext uri="{FF2B5EF4-FFF2-40B4-BE49-F238E27FC236}">
                <a16:creationId xmlns:a16="http://schemas.microsoft.com/office/drawing/2014/main" id="{49DDAB95-BFBE-91AE-7F9C-E5A25291ADCB}"/>
              </a:ext>
            </a:extLst>
          </p:cNvPr>
          <p:cNvSpPr txBox="1"/>
          <p:nvPr/>
        </p:nvSpPr>
        <p:spPr>
          <a:xfrm>
            <a:off x="23981156" y="4865109"/>
            <a:ext cx="1431767" cy="1200329"/>
          </a:xfrm>
          <a:prstGeom prst="rect">
            <a:avLst/>
          </a:prstGeom>
          <a:noFill/>
        </p:spPr>
        <p:txBody>
          <a:bodyPr wrap="square" rtlCol="0">
            <a:spAutoFit/>
          </a:bodyPr>
          <a:lstStyle/>
          <a:p>
            <a:r>
              <a:rPr lang="en-US" sz="7200" b="1" dirty="0"/>
              <a:t>Air</a:t>
            </a:r>
          </a:p>
        </p:txBody>
      </p:sp>
      <p:pic>
        <p:nvPicPr>
          <p:cNvPr id="7" name="Picture 6">
            <a:extLst>
              <a:ext uri="{FF2B5EF4-FFF2-40B4-BE49-F238E27FC236}">
                <a16:creationId xmlns:a16="http://schemas.microsoft.com/office/drawing/2014/main" id="{D96566DB-FAF0-47A7-5249-CF58636894E4}"/>
              </a:ext>
            </a:extLst>
          </p:cNvPr>
          <p:cNvPicPr>
            <a:picLocks noChangeAspect="1"/>
          </p:cNvPicPr>
          <p:nvPr/>
        </p:nvPicPr>
        <p:blipFill>
          <a:blip r:embed="rId2"/>
          <a:stretch>
            <a:fillRect/>
          </a:stretch>
        </p:blipFill>
        <p:spPr>
          <a:xfrm>
            <a:off x="2881744" y="14924877"/>
            <a:ext cx="15239999" cy="3631755"/>
          </a:xfrm>
          <a:prstGeom prst="rect">
            <a:avLst/>
          </a:prstGeom>
        </p:spPr>
      </p:pic>
      <p:pic>
        <p:nvPicPr>
          <p:cNvPr id="12" name="Picture 11">
            <a:extLst>
              <a:ext uri="{FF2B5EF4-FFF2-40B4-BE49-F238E27FC236}">
                <a16:creationId xmlns:a16="http://schemas.microsoft.com/office/drawing/2014/main" id="{6FC11D77-2376-FB22-3780-272625453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12766" y="14924877"/>
            <a:ext cx="3429781" cy="3429781"/>
          </a:xfrm>
          <a:prstGeom prst="rect">
            <a:avLst/>
          </a:prstGeom>
        </p:spPr>
      </p:pic>
    </p:spTree>
    <p:extLst>
      <p:ext uri="{BB962C8B-B14F-4D97-AF65-F5344CB8AC3E}">
        <p14:creationId xmlns:p14="http://schemas.microsoft.com/office/powerpoint/2010/main" val="3297129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477AF-4A00-CFA8-FE52-1E40A42CAD9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338A8BF-2C2F-D8A9-3F97-C4E13A07302C}"/>
              </a:ext>
            </a:extLst>
          </p:cNvPr>
          <p:cNvSpPr>
            <a:spLocks noGrp="1"/>
          </p:cNvSpPr>
          <p:nvPr>
            <p:ph type="ctrTitle"/>
          </p:nvPr>
        </p:nvSpPr>
        <p:spPr>
          <a:xfrm>
            <a:off x="6378704" y="2105891"/>
            <a:ext cx="20160989" cy="1768595"/>
          </a:xfrm>
        </p:spPr>
        <p:txBody>
          <a:bodyPr/>
          <a:lstStyle/>
          <a:p>
            <a:pPr algn="ctr"/>
            <a:r>
              <a:rPr lang="en-US" dirty="0">
                <a:solidFill>
                  <a:schemeClr val="tx1"/>
                </a:solidFill>
              </a:rPr>
              <a:t>Environmental Findings: Cultural Resources</a:t>
            </a:r>
          </a:p>
        </p:txBody>
      </p:sp>
      <p:sp>
        <p:nvSpPr>
          <p:cNvPr id="11" name="Content Placeholder 10">
            <a:extLst>
              <a:ext uri="{FF2B5EF4-FFF2-40B4-BE49-F238E27FC236}">
                <a16:creationId xmlns:a16="http://schemas.microsoft.com/office/drawing/2014/main" id="{5619D7B7-F454-488D-F60E-4BC6A73C8947}"/>
              </a:ext>
            </a:extLst>
          </p:cNvPr>
          <p:cNvSpPr>
            <a:spLocks noGrp="1"/>
          </p:cNvSpPr>
          <p:nvPr>
            <p:ph sz="half" idx="1"/>
          </p:nvPr>
        </p:nvSpPr>
        <p:spPr>
          <a:xfrm>
            <a:off x="3982064" y="4435605"/>
            <a:ext cx="24954271" cy="7248693"/>
          </a:xfrm>
        </p:spPr>
        <p:txBody>
          <a:bodyPr/>
          <a:lstStyle/>
          <a:p>
            <a:r>
              <a:rPr lang="en-US" dirty="0">
                <a:solidFill>
                  <a:schemeClr val="tx1"/>
                </a:solidFill>
              </a:rPr>
              <a:t>No existing or eligible resources were found to be located within the project’s APE.</a:t>
            </a:r>
          </a:p>
          <a:p>
            <a:r>
              <a:rPr lang="en-US" dirty="0">
                <a:solidFill>
                  <a:schemeClr val="tx1"/>
                </a:solidFill>
              </a:rPr>
              <a:t>Three archaeological sites of unknown eligibility were found within the project’s APE, but these resources were located beyond the project’s proposed construction limits</a:t>
            </a:r>
          </a:p>
          <a:p>
            <a:r>
              <a:rPr lang="en-US" dirty="0">
                <a:solidFill>
                  <a:schemeClr val="tx1"/>
                </a:solidFill>
              </a:rPr>
              <a:t>These archaeological sites will be protected with orange barrier fencing</a:t>
            </a:r>
          </a:p>
        </p:txBody>
      </p:sp>
      <p:pic>
        <p:nvPicPr>
          <p:cNvPr id="3" name="Picture 2">
            <a:extLst>
              <a:ext uri="{FF2B5EF4-FFF2-40B4-BE49-F238E27FC236}">
                <a16:creationId xmlns:a16="http://schemas.microsoft.com/office/drawing/2014/main" id="{A001C44C-D2E4-4E21-69A2-C599D31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4307" y="11684298"/>
            <a:ext cx="3429781" cy="3429781"/>
          </a:xfrm>
          <a:prstGeom prst="rect">
            <a:avLst/>
          </a:prstGeom>
        </p:spPr>
      </p:pic>
    </p:spTree>
    <p:extLst>
      <p:ext uri="{BB962C8B-B14F-4D97-AF65-F5344CB8AC3E}">
        <p14:creationId xmlns:p14="http://schemas.microsoft.com/office/powerpoint/2010/main" val="923850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BC07F-5E0D-00F8-5F37-E6B7BF4BF6A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E918CD7-4A7E-7CD4-F2D6-9908D628EC32}"/>
              </a:ext>
            </a:extLst>
          </p:cNvPr>
          <p:cNvSpPr>
            <a:spLocks noGrp="1"/>
          </p:cNvSpPr>
          <p:nvPr>
            <p:ph type="ctrTitle"/>
          </p:nvPr>
        </p:nvSpPr>
        <p:spPr>
          <a:xfrm>
            <a:off x="6390430" y="1911927"/>
            <a:ext cx="20137537" cy="1768595"/>
          </a:xfrm>
        </p:spPr>
        <p:txBody>
          <a:bodyPr/>
          <a:lstStyle/>
          <a:p>
            <a:pPr algn="ctr"/>
            <a:r>
              <a:rPr lang="en-US" dirty="0">
                <a:solidFill>
                  <a:schemeClr val="tx1"/>
                </a:solidFill>
              </a:rPr>
              <a:t>Environmental Findings: Plants and Wildlife</a:t>
            </a:r>
          </a:p>
        </p:txBody>
      </p:sp>
      <p:graphicFrame>
        <p:nvGraphicFramePr>
          <p:cNvPr id="5" name="Content Placeholder 4">
            <a:extLst>
              <a:ext uri="{FF2B5EF4-FFF2-40B4-BE49-F238E27FC236}">
                <a16:creationId xmlns:a16="http://schemas.microsoft.com/office/drawing/2014/main" id="{78DEC113-7DA6-3B0D-CDE3-8FB25194ACEB}"/>
              </a:ext>
            </a:extLst>
          </p:cNvPr>
          <p:cNvGraphicFramePr>
            <a:graphicFrameLocks noGrp="1"/>
          </p:cNvGraphicFramePr>
          <p:nvPr>
            <p:ph sz="half" idx="1"/>
            <p:extLst>
              <p:ext uri="{D42A27DB-BD31-4B8C-83A1-F6EECF244321}">
                <p14:modId xmlns:p14="http://schemas.microsoft.com/office/powerpoint/2010/main" val="1209022648"/>
              </p:ext>
            </p:extLst>
          </p:nvPr>
        </p:nvGraphicFramePr>
        <p:xfrm>
          <a:off x="5146960" y="6353593"/>
          <a:ext cx="22624473" cy="11533182"/>
        </p:xfrm>
        <a:graphic>
          <a:graphicData uri="http://schemas.openxmlformats.org/drawingml/2006/table">
            <a:tbl>
              <a:tblPr firstRow="1" bandRow="1">
                <a:tableStyleId>{93296810-A885-4BE3-A3E7-6D5BEEA58F35}</a:tableStyleId>
              </a:tblPr>
              <a:tblGrid>
                <a:gridCol w="11312239">
                  <a:extLst>
                    <a:ext uri="{9D8B030D-6E8A-4147-A177-3AD203B41FA5}">
                      <a16:colId xmlns:a16="http://schemas.microsoft.com/office/drawing/2014/main" val="2336555093"/>
                    </a:ext>
                  </a:extLst>
                </a:gridCol>
                <a:gridCol w="11312234">
                  <a:extLst>
                    <a:ext uri="{9D8B030D-6E8A-4147-A177-3AD203B41FA5}">
                      <a16:colId xmlns:a16="http://schemas.microsoft.com/office/drawing/2014/main" val="1094608394"/>
                    </a:ext>
                  </a:extLst>
                </a:gridCol>
              </a:tblGrid>
              <a:tr h="1247233">
                <a:tc>
                  <a:txBody>
                    <a:bodyPr/>
                    <a:lstStyle/>
                    <a:p>
                      <a:pPr algn="ctr"/>
                      <a:r>
                        <a:rPr lang="en-US" dirty="0"/>
                        <a:t>Species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Species Impact Expected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2046473"/>
                  </a:ext>
                </a:extLst>
              </a:tr>
              <a:tr h="1247233">
                <a:tc gridSpan="2">
                  <a:txBody>
                    <a:bodyPr/>
                    <a:lstStyle/>
                    <a:p>
                      <a:pPr algn="ctr"/>
                      <a:r>
                        <a:rPr lang="en-US" b="1" dirty="0"/>
                        <a:t>Federally Listed Species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79495731"/>
                  </a:ext>
                </a:extLst>
              </a:tr>
              <a:tr h="1089568">
                <a:tc>
                  <a:txBody>
                    <a:bodyPr/>
                    <a:lstStyle/>
                    <a:p>
                      <a:pPr algn="ctr"/>
                      <a:r>
                        <a:rPr lang="en-US" dirty="0"/>
                        <a:t>Tricolored Bat (</a:t>
                      </a:r>
                      <a:r>
                        <a:rPr lang="en-US" i="1" dirty="0"/>
                        <a:t>Perimyotis subflavus</a:t>
                      </a: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May Affect Likely to Adversely Affect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7234149"/>
                  </a:ext>
                </a:extLst>
              </a:tr>
              <a:tr h="1247233">
                <a:tc gridSpan="2">
                  <a:txBody>
                    <a:bodyPr/>
                    <a:lstStyle/>
                    <a:p>
                      <a:pPr algn="ctr"/>
                      <a:r>
                        <a:rPr lang="en-US" b="1" dirty="0"/>
                        <a:t>State Protected Species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35709062"/>
                  </a:ext>
                </a:extLst>
              </a:tr>
              <a:tr h="1247233">
                <a:tc>
                  <a:txBody>
                    <a:bodyPr/>
                    <a:lstStyle/>
                    <a:p>
                      <a:pPr algn="ctr"/>
                      <a:r>
                        <a:rPr lang="en-US" dirty="0"/>
                        <a:t>Highscale shiner (</a:t>
                      </a:r>
                      <a:r>
                        <a:rPr lang="en-US" i="1" dirty="0"/>
                        <a:t>Alburnops hypsilepis</a:t>
                      </a:r>
                      <a:r>
                        <a:rPr lang="en-US" dirty="0"/>
                        <a:t>)</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No Significant Adverse Effect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1815505"/>
                  </a:ext>
                </a:extLst>
              </a:tr>
              <a:tr h="1247233">
                <a:tc>
                  <a:txBody>
                    <a:bodyPr/>
                    <a:lstStyle/>
                    <a:p>
                      <a:pPr algn="ctr"/>
                      <a:r>
                        <a:rPr lang="en-US" i="1" dirty="0"/>
                        <a:t>Chattahoochee crayfish (Cambarus howardi)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No Significant Adverse Effect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0995629"/>
                  </a:ext>
                </a:extLst>
              </a:tr>
              <a:tr h="1061913">
                <a:tc>
                  <a:txBody>
                    <a:bodyPr/>
                    <a:lstStyle/>
                    <a:p>
                      <a:pPr algn="ctr"/>
                      <a:r>
                        <a:rPr lang="en-US" dirty="0"/>
                        <a:t>Pink ladyslipper (</a:t>
                      </a:r>
                      <a:r>
                        <a:rPr lang="en-US" i="1" dirty="0"/>
                        <a:t>Cypripedium acaule</a:t>
                      </a: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2468880" rtl="0" eaLnBrk="1" fontAlgn="auto" latinLnBrk="0" hangingPunct="1">
                        <a:lnSpc>
                          <a:spcPct val="100000"/>
                        </a:lnSpc>
                        <a:spcBef>
                          <a:spcPts val="0"/>
                        </a:spcBef>
                        <a:spcAft>
                          <a:spcPts val="0"/>
                        </a:spcAft>
                        <a:buClrTx/>
                        <a:buSzTx/>
                        <a:buFontTx/>
                        <a:buNone/>
                        <a:tabLst/>
                        <a:defRPr/>
                      </a:pPr>
                      <a:r>
                        <a:rPr lang="en-US" dirty="0"/>
                        <a:t>No Significant Adverse Effect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373075"/>
                  </a:ext>
                </a:extLst>
              </a:tr>
              <a:tr h="1247233">
                <a:tc>
                  <a:txBody>
                    <a:bodyPr/>
                    <a:lstStyle/>
                    <a:p>
                      <a:pPr algn="ctr"/>
                      <a:r>
                        <a:rPr lang="en-US" dirty="0"/>
                        <a:t>Bay star-vine (</a:t>
                      </a:r>
                      <a:r>
                        <a:rPr lang="en-US" i="1" dirty="0"/>
                        <a:t>Schisandra glabra</a:t>
                      </a: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2468880" rtl="0" eaLnBrk="1" fontAlgn="auto" latinLnBrk="0" hangingPunct="1">
                        <a:lnSpc>
                          <a:spcPct val="100000"/>
                        </a:lnSpc>
                        <a:spcBef>
                          <a:spcPts val="0"/>
                        </a:spcBef>
                        <a:spcAft>
                          <a:spcPts val="0"/>
                        </a:spcAft>
                        <a:buClrTx/>
                        <a:buSzTx/>
                        <a:buFontTx/>
                        <a:buNone/>
                        <a:tabLst/>
                        <a:defRPr/>
                      </a:pPr>
                      <a:r>
                        <a:rPr lang="en-US" dirty="0"/>
                        <a:t>No Significant Adverse Effect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0542160"/>
                  </a:ext>
                </a:extLst>
              </a:tr>
              <a:tr h="1247233">
                <a:tc>
                  <a:txBody>
                    <a:bodyPr/>
                    <a:lstStyle/>
                    <a:p>
                      <a:pPr algn="ctr"/>
                      <a:r>
                        <a:rPr lang="en-US" dirty="0"/>
                        <a:t>Georgia aster (</a:t>
                      </a:r>
                      <a:r>
                        <a:rPr lang="en-US" i="1" dirty="0"/>
                        <a:t>Symphyotrichum georgianum</a:t>
                      </a: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2468880" rtl="0" eaLnBrk="1" fontAlgn="auto" latinLnBrk="0" hangingPunct="1">
                        <a:lnSpc>
                          <a:spcPct val="100000"/>
                        </a:lnSpc>
                        <a:spcBef>
                          <a:spcPts val="0"/>
                        </a:spcBef>
                        <a:spcAft>
                          <a:spcPts val="0"/>
                        </a:spcAft>
                        <a:buClrTx/>
                        <a:buSzTx/>
                        <a:buFontTx/>
                        <a:buNone/>
                        <a:tabLst/>
                        <a:defRPr/>
                      </a:pPr>
                      <a:r>
                        <a:rPr lang="en-US" dirty="0"/>
                        <a:t>No Significant Adverse Effect</a:t>
                      </a:r>
                    </a:p>
                    <a:p>
                      <a:pPr marL="0" marR="0" lvl="0" indent="0" algn="ctr" defTabSz="246888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7821769"/>
                  </a:ext>
                </a:extLst>
              </a:tr>
            </a:tbl>
          </a:graphicData>
        </a:graphic>
      </p:graphicFrame>
      <p:sp>
        <p:nvSpPr>
          <p:cNvPr id="7" name="TextBox 6">
            <a:extLst>
              <a:ext uri="{FF2B5EF4-FFF2-40B4-BE49-F238E27FC236}">
                <a16:creationId xmlns:a16="http://schemas.microsoft.com/office/drawing/2014/main" id="{62B0D53D-2BE8-76ED-89A8-D6BFD8B8E907}"/>
              </a:ext>
            </a:extLst>
          </p:cNvPr>
          <p:cNvSpPr txBox="1"/>
          <p:nvPr/>
        </p:nvSpPr>
        <p:spPr>
          <a:xfrm>
            <a:off x="5687288" y="4572000"/>
            <a:ext cx="21543818" cy="890115"/>
          </a:xfrm>
          <a:prstGeom prst="rect">
            <a:avLst/>
          </a:prstGeom>
          <a:noFill/>
        </p:spPr>
        <p:txBody>
          <a:bodyPr wrap="square" rtlCol="0">
            <a:spAutoFit/>
          </a:bodyPr>
          <a:lstStyle/>
          <a:p>
            <a:r>
              <a:rPr lang="en-US" dirty="0"/>
              <a:t>The following federal and states protected species are expected to be impacted:</a:t>
            </a:r>
          </a:p>
        </p:txBody>
      </p:sp>
    </p:spTree>
    <p:extLst>
      <p:ext uri="{BB962C8B-B14F-4D97-AF65-F5344CB8AC3E}">
        <p14:creationId xmlns:p14="http://schemas.microsoft.com/office/powerpoint/2010/main" val="1533400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B0EE1-0CE9-646F-FAF0-5C1A83668B9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39D05B1-6060-2756-01C2-8301B45CA22F}"/>
              </a:ext>
            </a:extLst>
          </p:cNvPr>
          <p:cNvSpPr>
            <a:spLocks noGrp="1"/>
          </p:cNvSpPr>
          <p:nvPr>
            <p:ph type="ctrTitle"/>
          </p:nvPr>
        </p:nvSpPr>
        <p:spPr>
          <a:xfrm>
            <a:off x="6238031" y="1995055"/>
            <a:ext cx="20442337" cy="1768595"/>
          </a:xfrm>
        </p:spPr>
        <p:txBody>
          <a:bodyPr/>
          <a:lstStyle/>
          <a:p>
            <a:pPr algn="ctr"/>
            <a:r>
              <a:rPr lang="en-US" dirty="0">
                <a:solidFill>
                  <a:schemeClr val="tx1"/>
                </a:solidFill>
              </a:rPr>
              <a:t>Environmental Findings: Hazardous Sites</a:t>
            </a:r>
          </a:p>
        </p:txBody>
      </p:sp>
      <p:sp>
        <p:nvSpPr>
          <p:cNvPr id="11" name="Content Placeholder 10">
            <a:extLst>
              <a:ext uri="{FF2B5EF4-FFF2-40B4-BE49-F238E27FC236}">
                <a16:creationId xmlns:a16="http://schemas.microsoft.com/office/drawing/2014/main" id="{9CB28895-EF02-C21B-598C-03942F6BA5EA}"/>
              </a:ext>
            </a:extLst>
          </p:cNvPr>
          <p:cNvSpPr>
            <a:spLocks noGrp="1"/>
          </p:cNvSpPr>
          <p:nvPr>
            <p:ph sz="half" idx="1"/>
          </p:nvPr>
        </p:nvSpPr>
        <p:spPr>
          <a:xfrm>
            <a:off x="3918459" y="5386651"/>
            <a:ext cx="25081480" cy="7248693"/>
          </a:xfrm>
        </p:spPr>
        <p:txBody>
          <a:bodyPr/>
          <a:lstStyle/>
          <a:p>
            <a:r>
              <a:rPr lang="en-US" dirty="0">
                <a:solidFill>
                  <a:schemeClr val="tx1"/>
                </a:solidFill>
              </a:rPr>
              <a:t>The proposed project has been surveyed for potential sites where contaminated soil and/or water from leaking underground storage tanks may exist. </a:t>
            </a:r>
          </a:p>
          <a:p>
            <a:r>
              <a:rPr lang="en-US" dirty="0">
                <a:solidFill>
                  <a:schemeClr val="tx1"/>
                </a:solidFill>
              </a:rPr>
              <a:t>One potential site was identified and investigated. No indication of release or contamination above regulatory thresholds was determined.</a:t>
            </a:r>
          </a:p>
        </p:txBody>
      </p:sp>
      <p:pic>
        <p:nvPicPr>
          <p:cNvPr id="3" name="Picture 2">
            <a:extLst>
              <a:ext uri="{FF2B5EF4-FFF2-40B4-BE49-F238E27FC236}">
                <a16:creationId xmlns:a16="http://schemas.microsoft.com/office/drawing/2014/main" id="{9C520EDE-C8DB-ADC7-3567-259214C65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4308" y="12543454"/>
            <a:ext cx="3429781" cy="3429781"/>
          </a:xfrm>
          <a:prstGeom prst="rect">
            <a:avLst/>
          </a:prstGeom>
        </p:spPr>
      </p:pic>
    </p:spTree>
    <p:extLst>
      <p:ext uri="{BB962C8B-B14F-4D97-AF65-F5344CB8AC3E}">
        <p14:creationId xmlns:p14="http://schemas.microsoft.com/office/powerpoint/2010/main" val="1145411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8B54D-C033-EF46-0C7D-B409CA23034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7883F60-289F-6BA2-A671-97966C5F2429}"/>
              </a:ext>
            </a:extLst>
          </p:cNvPr>
          <p:cNvSpPr>
            <a:spLocks noGrp="1"/>
          </p:cNvSpPr>
          <p:nvPr>
            <p:ph type="ctrTitle"/>
          </p:nvPr>
        </p:nvSpPr>
        <p:spPr>
          <a:xfrm>
            <a:off x="6238031" y="1995055"/>
            <a:ext cx="20442337" cy="1768595"/>
          </a:xfrm>
        </p:spPr>
        <p:txBody>
          <a:bodyPr/>
          <a:lstStyle/>
          <a:p>
            <a:pPr algn="ctr"/>
            <a:r>
              <a:rPr lang="en-US" dirty="0">
                <a:solidFill>
                  <a:schemeClr val="tx1"/>
                </a:solidFill>
              </a:rPr>
              <a:t>Right-of-way Acquisition</a:t>
            </a:r>
          </a:p>
        </p:txBody>
      </p:sp>
      <p:sp>
        <p:nvSpPr>
          <p:cNvPr id="11" name="Content Placeholder 10">
            <a:extLst>
              <a:ext uri="{FF2B5EF4-FFF2-40B4-BE49-F238E27FC236}">
                <a16:creationId xmlns:a16="http://schemas.microsoft.com/office/drawing/2014/main" id="{7C100921-B19D-1E79-FE85-3FF0B38A88A4}"/>
              </a:ext>
            </a:extLst>
          </p:cNvPr>
          <p:cNvSpPr>
            <a:spLocks noGrp="1"/>
          </p:cNvSpPr>
          <p:nvPr>
            <p:ph sz="half" idx="1"/>
          </p:nvPr>
        </p:nvSpPr>
        <p:spPr>
          <a:xfrm>
            <a:off x="3918459" y="5386651"/>
            <a:ext cx="25081480" cy="7248693"/>
          </a:xfrm>
        </p:spPr>
        <p:txBody>
          <a:bodyPr/>
          <a:lstStyle/>
          <a:p>
            <a:r>
              <a:rPr lang="en-US" b="1" dirty="0">
                <a:solidFill>
                  <a:schemeClr val="tx1"/>
                </a:solidFill>
              </a:rPr>
              <a:t>No residences or businesses will be required to relocate</a:t>
            </a:r>
          </a:p>
          <a:p>
            <a:r>
              <a:rPr lang="en-US" dirty="0">
                <a:solidFill>
                  <a:schemeClr val="tx1"/>
                </a:solidFill>
              </a:rPr>
              <a:t>The Georgia Department of Transportation (GDOT) has the responsibility, once a project is approved, of appraising, purchasing required property</a:t>
            </a:r>
          </a:p>
          <a:p>
            <a:r>
              <a:rPr lang="en-US" dirty="0">
                <a:solidFill>
                  <a:schemeClr val="tx1"/>
                </a:solidFill>
              </a:rPr>
              <a:t>When purchasing property, the Georgia DOT desires to pay full market value for the necessary property. This value will be established by using qualified real estate appraisers who will prepare, for Georgia DOT’s use, written appraisals using actual sales data in the surrounding community</a:t>
            </a:r>
          </a:p>
          <a:p>
            <a:r>
              <a:rPr lang="en-US" dirty="0">
                <a:solidFill>
                  <a:schemeClr val="tx1"/>
                </a:solidFill>
              </a:rPr>
              <a:t>In this situation, when there are no relocations and only a part of the property is needed, Georgia DOT will purchase that part plus pay for loss of value, if any, to the remaining property.</a:t>
            </a:r>
          </a:p>
          <a:p>
            <a:pPr marL="2091690" lvl="1" indent="-85725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87415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377CB-2BD0-FC11-BF2A-6781F0FE4BB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2345BC0-6619-7D56-9D74-D9C59945E27C}"/>
              </a:ext>
            </a:extLst>
          </p:cNvPr>
          <p:cNvSpPr>
            <a:spLocks noGrp="1"/>
          </p:cNvSpPr>
          <p:nvPr>
            <p:ph type="ctrTitle"/>
          </p:nvPr>
        </p:nvSpPr>
        <p:spPr>
          <a:xfrm>
            <a:off x="10419464" y="1871980"/>
            <a:ext cx="12079465" cy="1768595"/>
          </a:xfrm>
        </p:spPr>
        <p:txBody>
          <a:bodyPr/>
          <a:lstStyle/>
          <a:p>
            <a:pPr algn="ctr"/>
            <a:r>
              <a:rPr lang="en-US" dirty="0">
                <a:solidFill>
                  <a:schemeClr val="tx1"/>
                </a:solidFill>
              </a:rPr>
              <a:t>Right-of-way Acquisition</a:t>
            </a:r>
          </a:p>
        </p:txBody>
      </p:sp>
      <p:sp>
        <p:nvSpPr>
          <p:cNvPr id="11" name="Content Placeholder 10">
            <a:extLst>
              <a:ext uri="{FF2B5EF4-FFF2-40B4-BE49-F238E27FC236}">
                <a16:creationId xmlns:a16="http://schemas.microsoft.com/office/drawing/2014/main" id="{3EBD88F1-BDAA-43F5-0E67-2E4EC71EF1A6}"/>
              </a:ext>
            </a:extLst>
          </p:cNvPr>
          <p:cNvSpPr>
            <a:spLocks noGrp="1"/>
          </p:cNvSpPr>
          <p:nvPr>
            <p:ph sz="half" idx="1"/>
          </p:nvPr>
        </p:nvSpPr>
        <p:spPr>
          <a:xfrm>
            <a:off x="3918456" y="4060102"/>
            <a:ext cx="25081480" cy="7248693"/>
          </a:xfrm>
        </p:spPr>
        <p:txBody>
          <a:bodyPr/>
          <a:lstStyle/>
          <a:p>
            <a:r>
              <a:rPr lang="en-US" dirty="0">
                <a:solidFill>
                  <a:schemeClr val="tx1"/>
                </a:solidFill>
              </a:rPr>
              <a:t>When the Georgia DOT purchases property, they will make additional payments to property owners for the cost of transferring ownership to the Georgia DOT. These costs generally include transfer taxes, deed-recording fees, mortgage pre-payment penalties and the pro-rata share of city or county taxes.</a:t>
            </a:r>
          </a:p>
          <a:p>
            <a:r>
              <a:rPr lang="en-US" dirty="0">
                <a:solidFill>
                  <a:schemeClr val="tx1"/>
                </a:solidFill>
              </a:rPr>
              <a:t> The information pamphlet “</a:t>
            </a:r>
            <a:r>
              <a:rPr lang="en-US" i="1" dirty="0">
                <a:solidFill>
                  <a:schemeClr val="tx1"/>
                </a:solidFill>
              </a:rPr>
              <a:t>What Happens When Your Property is Needed for a Transportation Facility</a:t>
            </a:r>
            <a:r>
              <a:rPr lang="en-US" dirty="0">
                <a:solidFill>
                  <a:schemeClr val="tx1"/>
                </a:solidFill>
              </a:rPr>
              <a:t>” is available. This booklet outlines the services offered and any payments for which you may be eligible, such as moving expenses and replacement housing benefits for owners and tenants. The brochure also outlines the eligibility requirements for receiving these payments.</a:t>
            </a:r>
          </a:p>
          <a:p>
            <a:r>
              <a:rPr lang="en-US" dirty="0">
                <a:solidFill>
                  <a:schemeClr val="tx1"/>
                </a:solidFill>
              </a:rPr>
              <a:t>More information about the Georgia DOT Right-of-Way process can be found at: https://www.dot.ga.gov/GDOT/pages/Rightofway.aspx</a:t>
            </a:r>
          </a:p>
          <a:p>
            <a:pPr marL="2091690" lvl="1" indent="-857250">
              <a:buFont typeface="Arial" panose="020B0604020202020204" pitchFamily="34" charset="0"/>
              <a:buChar char="•"/>
            </a:pPr>
            <a:endParaRPr lang="en-US" dirty="0">
              <a:solidFill>
                <a:schemeClr val="tx1"/>
              </a:solidFill>
            </a:endParaRPr>
          </a:p>
        </p:txBody>
      </p:sp>
      <p:sp>
        <p:nvSpPr>
          <p:cNvPr id="2" name="TextBox 1">
            <a:extLst>
              <a:ext uri="{FF2B5EF4-FFF2-40B4-BE49-F238E27FC236}">
                <a16:creationId xmlns:a16="http://schemas.microsoft.com/office/drawing/2014/main" id="{DE6F2B18-BD31-8264-6579-5D61E55740D6}"/>
              </a:ext>
            </a:extLst>
          </p:cNvPr>
          <p:cNvSpPr txBox="1"/>
          <p:nvPr/>
        </p:nvSpPr>
        <p:spPr>
          <a:xfrm>
            <a:off x="5014450" y="20837604"/>
            <a:ext cx="22889497" cy="1107996"/>
          </a:xfrm>
          <a:prstGeom prst="rect">
            <a:avLst/>
          </a:prstGeom>
          <a:noFill/>
        </p:spPr>
        <p:txBody>
          <a:bodyPr wrap="square" rtlCol="0">
            <a:spAutoFit/>
          </a:bodyPr>
          <a:lstStyle/>
          <a:p>
            <a:r>
              <a:rPr lang="en-US" sz="6600" b="1" dirty="0"/>
              <a:t>Please note: No relocations are required for the proposed project</a:t>
            </a:r>
          </a:p>
        </p:txBody>
      </p:sp>
      <p:pic>
        <p:nvPicPr>
          <p:cNvPr id="4" name="Picture 3">
            <a:extLst>
              <a:ext uri="{FF2B5EF4-FFF2-40B4-BE49-F238E27FC236}">
                <a16:creationId xmlns:a16="http://schemas.microsoft.com/office/drawing/2014/main" id="{2BD70ED5-DB68-3F4C-ED61-B236D8E68DE2}"/>
              </a:ext>
            </a:extLst>
          </p:cNvPr>
          <p:cNvPicPr>
            <a:picLocks noChangeAspect="1"/>
          </p:cNvPicPr>
          <p:nvPr/>
        </p:nvPicPr>
        <p:blipFill>
          <a:blip r:embed="rId2"/>
          <a:stretch>
            <a:fillRect/>
          </a:stretch>
        </p:blipFill>
        <p:spPr>
          <a:xfrm>
            <a:off x="13723379" y="13978336"/>
            <a:ext cx="5471634" cy="663759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73429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CE965-A612-42CE-8D01-3C1C66956FA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97A1FEE-A420-9931-3304-94F37FA75BC4}"/>
              </a:ext>
            </a:extLst>
          </p:cNvPr>
          <p:cNvSpPr>
            <a:spLocks noGrp="1"/>
          </p:cNvSpPr>
          <p:nvPr>
            <p:ph type="ctrTitle"/>
          </p:nvPr>
        </p:nvSpPr>
        <p:spPr>
          <a:xfrm>
            <a:off x="10419464" y="1871980"/>
            <a:ext cx="12079465" cy="1768595"/>
          </a:xfrm>
        </p:spPr>
        <p:txBody>
          <a:bodyPr/>
          <a:lstStyle/>
          <a:p>
            <a:pPr algn="ctr"/>
            <a:r>
              <a:rPr lang="en-US" dirty="0">
                <a:solidFill>
                  <a:schemeClr val="tx1"/>
                </a:solidFill>
              </a:rPr>
              <a:t>How To Comment</a:t>
            </a:r>
          </a:p>
        </p:txBody>
      </p:sp>
      <p:sp>
        <p:nvSpPr>
          <p:cNvPr id="11" name="Content Placeholder 10">
            <a:extLst>
              <a:ext uri="{FF2B5EF4-FFF2-40B4-BE49-F238E27FC236}">
                <a16:creationId xmlns:a16="http://schemas.microsoft.com/office/drawing/2014/main" id="{339D9CC5-A249-2273-7C35-607D429258FC}"/>
              </a:ext>
            </a:extLst>
          </p:cNvPr>
          <p:cNvSpPr>
            <a:spLocks noGrp="1"/>
          </p:cNvSpPr>
          <p:nvPr>
            <p:ph sz="half" idx="1"/>
          </p:nvPr>
        </p:nvSpPr>
        <p:spPr>
          <a:xfrm>
            <a:off x="3918456" y="4060102"/>
            <a:ext cx="25081480" cy="12288262"/>
          </a:xfrm>
        </p:spPr>
        <p:txBody>
          <a:bodyPr/>
          <a:lstStyle/>
          <a:p>
            <a:pPr marL="2091690" lvl="1" indent="-857250">
              <a:buFont typeface="Arial" panose="020B0604020202020204" pitchFamily="34" charset="0"/>
              <a:buChar char="•"/>
            </a:pPr>
            <a:r>
              <a:rPr lang="en-US" dirty="0">
                <a:solidFill>
                  <a:schemeClr val="tx1"/>
                </a:solidFill>
              </a:rPr>
              <a:t>A court reporter is available to record any verbal comments.</a:t>
            </a:r>
            <a:br>
              <a:rPr lang="en-US" dirty="0">
                <a:solidFill>
                  <a:schemeClr val="tx1"/>
                </a:solidFill>
              </a:rPr>
            </a:br>
            <a:endParaRPr lang="en-US" dirty="0">
              <a:solidFill>
                <a:schemeClr val="tx1"/>
              </a:solidFill>
            </a:endParaRPr>
          </a:p>
          <a:p>
            <a:pPr marL="2091690" lvl="1" indent="-857250">
              <a:buFont typeface="Arial" panose="020B0604020202020204" pitchFamily="34" charset="0"/>
              <a:buChar char="•"/>
            </a:pPr>
            <a:r>
              <a:rPr lang="en-US" dirty="0">
                <a:solidFill>
                  <a:schemeClr val="tx1"/>
                </a:solidFill>
              </a:rPr>
              <a:t>Comment cards can be dropped in the comment boxes at the center tables.</a:t>
            </a:r>
          </a:p>
          <a:p>
            <a:pPr lvl="1"/>
            <a:endParaRPr lang="en-US" dirty="0">
              <a:solidFill>
                <a:schemeClr val="tx1"/>
              </a:solidFill>
            </a:endParaRPr>
          </a:p>
          <a:p>
            <a:pPr marL="2091690" lvl="1" indent="-857250">
              <a:buFont typeface="Arial" panose="020B0604020202020204" pitchFamily="34" charset="0"/>
              <a:buChar char="•"/>
            </a:pPr>
            <a:r>
              <a:rPr lang="en-US" dirty="0">
                <a:solidFill>
                  <a:schemeClr val="tx1"/>
                </a:solidFill>
              </a:rPr>
              <a:t>Online comments may be submitted to: </a:t>
            </a:r>
            <a:br>
              <a:rPr lang="en-US" dirty="0">
                <a:solidFill>
                  <a:schemeClr val="tx1"/>
                </a:solidFill>
              </a:rPr>
            </a:br>
            <a:r>
              <a:rPr lang="en-US" dirty="0">
                <a:solidFill>
                  <a:schemeClr val="tx1"/>
                </a:solidFill>
                <a:hlinkClick r:id="rId2"/>
              </a:rPr>
              <a:t>https://www.douglascountyga.gov/894/0019889-Lee-Road-Extension-from-SR-92-to</a:t>
            </a:r>
            <a:endParaRPr lang="en-US" dirty="0">
              <a:solidFill>
                <a:schemeClr val="tx1"/>
              </a:solidFill>
            </a:endParaRPr>
          </a:p>
          <a:p>
            <a:pPr lvl="1"/>
            <a:endParaRPr lang="en-US" dirty="0">
              <a:solidFill>
                <a:schemeClr val="tx1"/>
              </a:solidFill>
            </a:endParaRPr>
          </a:p>
          <a:p>
            <a:pPr marL="2091690" lvl="1" indent="-857250">
              <a:buFont typeface="Arial" panose="020B0604020202020204" pitchFamily="34" charset="0"/>
              <a:buChar char="•"/>
            </a:pPr>
            <a:r>
              <a:rPr lang="en-US" dirty="0">
                <a:solidFill>
                  <a:schemeClr val="tx1"/>
                </a:solidFill>
              </a:rPr>
              <a:t>Written comments can also be submitted to: </a:t>
            </a:r>
            <a:br>
              <a:rPr lang="en-US" dirty="0">
                <a:solidFill>
                  <a:schemeClr val="tx1"/>
                </a:solidFill>
              </a:rPr>
            </a:br>
            <a:r>
              <a:rPr lang="en-US" i="1" dirty="0">
                <a:solidFill>
                  <a:schemeClr val="tx1"/>
                </a:solidFill>
              </a:rPr>
              <a:t>Suleman Rana, Douglas County DOT, 4655 Timber Ridge Drive, Douglasville, Georgia 30135</a:t>
            </a:r>
          </a:p>
        </p:txBody>
      </p:sp>
      <p:pic>
        <p:nvPicPr>
          <p:cNvPr id="5" name="Picture 4">
            <a:extLst>
              <a:ext uri="{FF2B5EF4-FFF2-40B4-BE49-F238E27FC236}">
                <a16:creationId xmlns:a16="http://schemas.microsoft.com/office/drawing/2014/main" id="{77A16DA3-EC4F-71DB-412C-1D7AE4D3C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8367" y="15046649"/>
            <a:ext cx="3429781" cy="3442484"/>
          </a:xfrm>
          <a:prstGeom prst="rect">
            <a:avLst/>
          </a:prstGeom>
        </p:spPr>
      </p:pic>
      <p:pic>
        <p:nvPicPr>
          <p:cNvPr id="8" name="Picture 7">
            <a:extLst>
              <a:ext uri="{FF2B5EF4-FFF2-40B4-BE49-F238E27FC236}">
                <a16:creationId xmlns:a16="http://schemas.microsoft.com/office/drawing/2014/main" id="{A7F4E55E-34D5-E3EF-9B16-64A6F65BB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50254" y="15046649"/>
            <a:ext cx="3429781" cy="3429781"/>
          </a:xfrm>
          <a:prstGeom prst="rect">
            <a:avLst/>
          </a:prstGeom>
        </p:spPr>
      </p:pic>
    </p:spTree>
    <p:extLst>
      <p:ext uri="{BB962C8B-B14F-4D97-AF65-F5344CB8AC3E}">
        <p14:creationId xmlns:p14="http://schemas.microsoft.com/office/powerpoint/2010/main" val="4010705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city&#10;&#10;AI-generated content may be incorrect.">
            <a:extLst>
              <a:ext uri="{FF2B5EF4-FFF2-40B4-BE49-F238E27FC236}">
                <a16:creationId xmlns:a16="http://schemas.microsoft.com/office/drawing/2014/main" id="{093B1DFD-1FFD-4A28-8403-FFAD90F399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1622" y="1615440"/>
            <a:ext cx="25915155" cy="20025360"/>
          </a:xfrm>
          <a:prstGeom prst="rect">
            <a:avLst/>
          </a:prstGeom>
        </p:spPr>
      </p:pic>
    </p:spTree>
    <p:extLst>
      <p:ext uri="{BB962C8B-B14F-4D97-AF65-F5344CB8AC3E}">
        <p14:creationId xmlns:p14="http://schemas.microsoft.com/office/powerpoint/2010/main" val="1916051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DEF6B-5BDD-BE1B-432B-1AF2FDC8442E}"/>
            </a:ext>
          </a:extLst>
        </p:cNvPr>
        <p:cNvGrpSpPr/>
        <p:nvPr/>
      </p:nvGrpSpPr>
      <p:grpSpPr>
        <a:xfrm>
          <a:off x="0" y="0"/>
          <a:ext cx="0" cy="0"/>
          <a:chOff x="0" y="0"/>
          <a:chExt cx="0" cy="0"/>
        </a:xfrm>
      </p:grpSpPr>
      <p:sp>
        <p:nvSpPr>
          <p:cNvPr id="25" name="TextBox 24">
            <a:extLst>
              <a:ext uri="{FF2B5EF4-FFF2-40B4-BE49-F238E27FC236}">
                <a16:creationId xmlns:a16="http://schemas.microsoft.com/office/drawing/2014/main" id="{D1572869-5112-448C-F2B6-37FFA08F62BD}"/>
              </a:ext>
            </a:extLst>
          </p:cNvPr>
          <p:cNvSpPr txBox="1"/>
          <p:nvPr/>
        </p:nvSpPr>
        <p:spPr>
          <a:xfrm>
            <a:off x="3098389" y="10972802"/>
            <a:ext cx="12751995" cy="4054956"/>
          </a:xfrm>
          <a:prstGeom prst="rect">
            <a:avLst/>
          </a:prstGeom>
          <a:noFill/>
        </p:spPr>
        <p:txBody>
          <a:bodyPr wrap="square" lIns="91440" tIns="45720" rIns="91440" bIns="45720" rtlCol="0" anchor="t">
            <a:spAutoFit/>
          </a:bodyPr>
          <a:lstStyle/>
          <a:p>
            <a:pPr marL="685800" indent="-685800">
              <a:buFont typeface="Arial" panose="020B0604020202020204" pitchFamily="34" charset="0"/>
              <a:buChar char="•"/>
            </a:pPr>
            <a:r>
              <a:rPr lang="en-US" sz="5150" dirty="0">
                <a:ea typeface="+mn-lt"/>
                <a:cs typeface="+mn-lt"/>
              </a:rPr>
              <a:t>Improve connectivity and access for commuters traveling within the central part of Douglas County</a:t>
            </a:r>
          </a:p>
          <a:p>
            <a:pPr marL="685800" indent="-685800">
              <a:buFont typeface="Arial" panose="020B0604020202020204" pitchFamily="34" charset="0"/>
              <a:buChar char="•"/>
            </a:pPr>
            <a:endParaRPr lang="en-US" sz="5150" dirty="0">
              <a:ea typeface="+mn-lt"/>
              <a:cs typeface="+mn-lt"/>
            </a:endParaRPr>
          </a:p>
          <a:p>
            <a:endParaRPr lang="en-US" sz="5150" dirty="0"/>
          </a:p>
        </p:txBody>
      </p:sp>
      <p:sp>
        <p:nvSpPr>
          <p:cNvPr id="26" name="TextBox 25">
            <a:extLst>
              <a:ext uri="{FF2B5EF4-FFF2-40B4-BE49-F238E27FC236}">
                <a16:creationId xmlns:a16="http://schemas.microsoft.com/office/drawing/2014/main" id="{9B1AA161-809B-AD0E-B9AA-66EE778EFCD5}"/>
              </a:ext>
            </a:extLst>
          </p:cNvPr>
          <p:cNvSpPr txBox="1"/>
          <p:nvPr/>
        </p:nvSpPr>
        <p:spPr>
          <a:xfrm>
            <a:off x="819782" y="1703024"/>
            <a:ext cx="31287443" cy="1600438"/>
          </a:xfrm>
          <a:prstGeom prst="rect">
            <a:avLst/>
          </a:prstGeom>
          <a:noFill/>
        </p:spPr>
        <p:txBody>
          <a:bodyPr wrap="square" rtlCol="0">
            <a:spAutoFit/>
          </a:bodyPr>
          <a:lstStyle/>
          <a:p>
            <a:pPr algn="ctr"/>
            <a:r>
              <a:rPr lang="en-US" sz="9600" dirty="0">
                <a:latin typeface="ITC Avant Garde Std Md" panose="020B0602020202020204" pitchFamily="34" charset="0"/>
              </a:rPr>
              <a:t>Project Need &amp; Purpose</a:t>
            </a:r>
          </a:p>
        </p:txBody>
      </p:sp>
      <p:sp>
        <p:nvSpPr>
          <p:cNvPr id="4" name="TextBox 3">
            <a:extLst>
              <a:ext uri="{FF2B5EF4-FFF2-40B4-BE49-F238E27FC236}">
                <a16:creationId xmlns:a16="http://schemas.microsoft.com/office/drawing/2014/main" id="{85210452-4769-9FB1-F91A-488D5D2701AB}"/>
              </a:ext>
            </a:extLst>
          </p:cNvPr>
          <p:cNvSpPr txBox="1"/>
          <p:nvPr/>
        </p:nvSpPr>
        <p:spPr>
          <a:xfrm>
            <a:off x="819782" y="1674393"/>
            <a:ext cx="31287443" cy="1600438"/>
          </a:xfrm>
          <a:prstGeom prst="rect">
            <a:avLst/>
          </a:prstGeom>
          <a:noFill/>
        </p:spPr>
        <p:txBody>
          <a:bodyPr wrap="square" rtlCol="0">
            <a:spAutoFit/>
          </a:bodyPr>
          <a:lstStyle/>
          <a:p>
            <a:pPr algn="ctr"/>
            <a:r>
              <a:rPr lang="en-US" sz="9600" dirty="0">
                <a:latin typeface="ITC Avant Garde Std Md" panose="020B0602020202020204" pitchFamily="34" charset="0"/>
              </a:rPr>
              <a:t>Project Need &amp; Purpose</a:t>
            </a:r>
          </a:p>
        </p:txBody>
      </p:sp>
      <p:sp>
        <p:nvSpPr>
          <p:cNvPr id="6" name="TextBox 5">
            <a:extLst>
              <a:ext uri="{FF2B5EF4-FFF2-40B4-BE49-F238E27FC236}">
                <a16:creationId xmlns:a16="http://schemas.microsoft.com/office/drawing/2014/main" id="{17A34027-4528-A08A-2C6E-318C0F3E02FE}"/>
              </a:ext>
            </a:extLst>
          </p:cNvPr>
          <p:cNvSpPr txBox="1"/>
          <p:nvPr/>
        </p:nvSpPr>
        <p:spPr>
          <a:xfrm>
            <a:off x="17345107" y="10972801"/>
            <a:ext cx="12751995" cy="4847481"/>
          </a:xfrm>
          <a:prstGeom prst="rect">
            <a:avLst/>
          </a:prstGeom>
          <a:noFill/>
        </p:spPr>
        <p:txBody>
          <a:bodyPr wrap="square" lIns="91440" tIns="45720" rIns="91440" bIns="45720" rtlCol="0" anchor="t">
            <a:spAutoFit/>
          </a:bodyPr>
          <a:lstStyle/>
          <a:p>
            <a:pPr marL="685800" indent="-685800">
              <a:buFont typeface="Arial" panose="020B0604020202020204" pitchFamily="34" charset="0"/>
              <a:buChar char="•"/>
            </a:pPr>
            <a:r>
              <a:rPr lang="en-US" sz="5150" dirty="0">
                <a:ea typeface="+mn-lt"/>
                <a:cs typeface="+mn-lt"/>
              </a:rPr>
              <a:t>To improve connectivity by extending Lee Road to Bomar Road on a new location roadway, providing an important county-wide east-west connector</a:t>
            </a:r>
          </a:p>
          <a:p>
            <a:pPr marL="685800" indent="-685800">
              <a:buFont typeface="Arial" panose="020B0604020202020204" pitchFamily="34" charset="0"/>
              <a:buChar char="•"/>
            </a:pPr>
            <a:endParaRPr lang="en-US" sz="5150" dirty="0">
              <a:ea typeface="+mn-lt"/>
              <a:cs typeface="+mn-lt"/>
            </a:endParaRPr>
          </a:p>
          <a:p>
            <a:endParaRPr lang="en-US" sz="5150" dirty="0"/>
          </a:p>
        </p:txBody>
      </p:sp>
      <p:sp>
        <p:nvSpPr>
          <p:cNvPr id="7" name="TextBox 6">
            <a:extLst>
              <a:ext uri="{FF2B5EF4-FFF2-40B4-BE49-F238E27FC236}">
                <a16:creationId xmlns:a16="http://schemas.microsoft.com/office/drawing/2014/main" id="{F26791A4-936C-D32E-3B24-1F4A6C1152D2}"/>
              </a:ext>
            </a:extLst>
          </p:cNvPr>
          <p:cNvSpPr txBox="1"/>
          <p:nvPr/>
        </p:nvSpPr>
        <p:spPr>
          <a:xfrm>
            <a:off x="8091055" y="10082686"/>
            <a:ext cx="2050472" cy="890115"/>
          </a:xfrm>
          <a:prstGeom prst="rect">
            <a:avLst/>
          </a:prstGeom>
          <a:noFill/>
        </p:spPr>
        <p:txBody>
          <a:bodyPr wrap="square" rtlCol="0">
            <a:spAutoFit/>
          </a:bodyPr>
          <a:lstStyle/>
          <a:p>
            <a:r>
              <a:rPr lang="en-US" b="1" dirty="0"/>
              <a:t>Need:</a:t>
            </a:r>
          </a:p>
        </p:txBody>
      </p:sp>
      <p:sp>
        <p:nvSpPr>
          <p:cNvPr id="8" name="TextBox 7">
            <a:extLst>
              <a:ext uri="{FF2B5EF4-FFF2-40B4-BE49-F238E27FC236}">
                <a16:creationId xmlns:a16="http://schemas.microsoft.com/office/drawing/2014/main" id="{443DC605-11AA-16A0-130F-22C356CFD691}"/>
              </a:ext>
            </a:extLst>
          </p:cNvPr>
          <p:cNvSpPr txBox="1"/>
          <p:nvPr/>
        </p:nvSpPr>
        <p:spPr>
          <a:xfrm>
            <a:off x="22172514" y="10082685"/>
            <a:ext cx="3168673" cy="890115"/>
          </a:xfrm>
          <a:prstGeom prst="rect">
            <a:avLst/>
          </a:prstGeom>
          <a:noFill/>
        </p:spPr>
        <p:txBody>
          <a:bodyPr wrap="square" rtlCol="0">
            <a:spAutoFit/>
          </a:bodyPr>
          <a:lstStyle/>
          <a:p>
            <a:r>
              <a:rPr lang="en-US" b="1" dirty="0"/>
              <a:t>Purpose:</a:t>
            </a:r>
          </a:p>
        </p:txBody>
      </p:sp>
      <p:sp>
        <p:nvSpPr>
          <p:cNvPr id="2" name="Rectangle 1">
            <a:extLst>
              <a:ext uri="{FF2B5EF4-FFF2-40B4-BE49-F238E27FC236}">
                <a16:creationId xmlns:a16="http://schemas.microsoft.com/office/drawing/2014/main" id="{D7692186-DA13-3D57-8164-162346D48D24}"/>
              </a:ext>
            </a:extLst>
          </p:cNvPr>
          <p:cNvSpPr/>
          <p:nvPr/>
        </p:nvSpPr>
        <p:spPr>
          <a:xfrm>
            <a:off x="16402584" y="3922155"/>
            <a:ext cx="4361361" cy="1323439"/>
          </a:xfrm>
          <a:prstGeom prst="rect">
            <a:avLst/>
          </a:prstGeom>
          <a:solidFill>
            <a:srgbClr val="F0B31D"/>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HelveticaNeueLT Std Cn"/>
              </a:rPr>
              <a:t>Safety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prstClr val="black"/>
              </a:solidFill>
              <a:effectLst/>
              <a:uLnTx/>
              <a:uFillTx/>
              <a:latin typeface="HelveticaNeueLT Std Cn"/>
            </a:endParaRPr>
          </a:p>
        </p:txBody>
      </p:sp>
      <p:pic>
        <p:nvPicPr>
          <p:cNvPr id="5" name="Picture 4">
            <a:extLst>
              <a:ext uri="{FF2B5EF4-FFF2-40B4-BE49-F238E27FC236}">
                <a16:creationId xmlns:a16="http://schemas.microsoft.com/office/drawing/2014/main" id="{E0F81F77-8A62-7C78-C0D6-9BCAC46F7D69}"/>
              </a:ext>
            </a:extLst>
          </p:cNvPr>
          <p:cNvPicPr>
            <a:picLocks noChangeAspect="1"/>
          </p:cNvPicPr>
          <p:nvPr/>
        </p:nvPicPr>
        <p:blipFill rotWithShape="1">
          <a:blip r:embed="rId3"/>
          <a:srcRect l="52683" t="48529" r="40174" b="31161"/>
          <a:stretch/>
        </p:blipFill>
        <p:spPr>
          <a:xfrm>
            <a:off x="16917385" y="5619286"/>
            <a:ext cx="3331757" cy="3165168"/>
          </a:xfrm>
          <a:prstGeom prst="rect">
            <a:avLst/>
          </a:prstGeom>
        </p:spPr>
      </p:pic>
      <p:sp>
        <p:nvSpPr>
          <p:cNvPr id="11" name="Rectangle 10">
            <a:extLst>
              <a:ext uri="{FF2B5EF4-FFF2-40B4-BE49-F238E27FC236}">
                <a16:creationId xmlns:a16="http://schemas.microsoft.com/office/drawing/2014/main" id="{A5F62252-99AF-8DFB-FD05-C9365C4E510A}"/>
              </a:ext>
            </a:extLst>
          </p:cNvPr>
          <p:cNvSpPr/>
          <p:nvPr/>
        </p:nvSpPr>
        <p:spPr>
          <a:xfrm>
            <a:off x="21452349" y="3922154"/>
            <a:ext cx="3888838" cy="1323439"/>
          </a:xfrm>
          <a:prstGeom prst="rect">
            <a:avLst/>
          </a:prstGeom>
          <a:solidFill>
            <a:srgbClr val="4D4D4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HelveticaNeueLT Std Cn"/>
              </a:rPr>
              <a:t>Operations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prstClr val="white"/>
              </a:solidFill>
              <a:effectLst/>
              <a:uLnTx/>
              <a:uFillTx/>
              <a:latin typeface="HelveticaNeueLT Std Cn"/>
            </a:endParaRPr>
          </a:p>
        </p:txBody>
      </p:sp>
      <p:sp>
        <p:nvSpPr>
          <p:cNvPr id="12" name="Rectangle 11">
            <a:extLst>
              <a:ext uri="{FF2B5EF4-FFF2-40B4-BE49-F238E27FC236}">
                <a16:creationId xmlns:a16="http://schemas.microsoft.com/office/drawing/2014/main" id="{E675DEA4-36D0-1E55-0DE7-A67311E6724A}"/>
              </a:ext>
            </a:extLst>
          </p:cNvPr>
          <p:cNvSpPr/>
          <p:nvPr/>
        </p:nvSpPr>
        <p:spPr>
          <a:xfrm>
            <a:off x="11825342" y="3930775"/>
            <a:ext cx="3888838" cy="1323439"/>
          </a:xfrm>
          <a:prstGeom prst="rect">
            <a:avLst/>
          </a:prstGeom>
          <a:solidFill>
            <a:srgbClr val="CA006C"/>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HelveticaNeueLT Std Cn"/>
              </a:rPr>
              <a:t>Connectivity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prstClr val="white"/>
              </a:solidFill>
              <a:effectLst/>
              <a:uLnTx/>
              <a:uFillTx/>
              <a:latin typeface="HelveticaNeueLT Std Cn"/>
            </a:endParaRPr>
          </a:p>
        </p:txBody>
      </p:sp>
      <p:pic>
        <p:nvPicPr>
          <p:cNvPr id="13" name="Picture 12">
            <a:extLst>
              <a:ext uri="{FF2B5EF4-FFF2-40B4-BE49-F238E27FC236}">
                <a16:creationId xmlns:a16="http://schemas.microsoft.com/office/drawing/2014/main" id="{8CE2B664-85B0-7109-DCEF-CCD620139E98}"/>
              </a:ext>
            </a:extLst>
          </p:cNvPr>
          <p:cNvPicPr>
            <a:picLocks noChangeAspect="1"/>
          </p:cNvPicPr>
          <p:nvPr/>
        </p:nvPicPr>
        <p:blipFill rotWithShape="1">
          <a:blip r:embed="rId3"/>
          <a:srcRect l="79231" t="21406" r="13483" b="58410"/>
          <a:stretch/>
        </p:blipFill>
        <p:spPr>
          <a:xfrm>
            <a:off x="12089356" y="5673513"/>
            <a:ext cx="3360810" cy="3110941"/>
          </a:xfrm>
          <a:prstGeom prst="rect">
            <a:avLst/>
          </a:prstGeom>
        </p:spPr>
      </p:pic>
      <p:pic>
        <p:nvPicPr>
          <p:cNvPr id="15" name="Picture 14">
            <a:extLst>
              <a:ext uri="{FF2B5EF4-FFF2-40B4-BE49-F238E27FC236}">
                <a16:creationId xmlns:a16="http://schemas.microsoft.com/office/drawing/2014/main" id="{E9ACA590-F5F8-FAC4-3325-AD6970CDE5EA}"/>
              </a:ext>
            </a:extLst>
          </p:cNvPr>
          <p:cNvPicPr>
            <a:picLocks noChangeAspect="1"/>
          </p:cNvPicPr>
          <p:nvPr/>
        </p:nvPicPr>
        <p:blipFill rotWithShape="1">
          <a:blip r:embed="rId3"/>
          <a:srcRect l="61890" t="47633" r="31235" b="30454"/>
          <a:stretch/>
        </p:blipFill>
        <p:spPr>
          <a:xfrm>
            <a:off x="7890049" y="5584726"/>
            <a:ext cx="3222106" cy="3431336"/>
          </a:xfrm>
          <a:prstGeom prst="rect">
            <a:avLst/>
          </a:prstGeom>
        </p:spPr>
      </p:pic>
      <p:sp>
        <p:nvSpPr>
          <p:cNvPr id="16" name="Rectangle 15">
            <a:extLst>
              <a:ext uri="{FF2B5EF4-FFF2-40B4-BE49-F238E27FC236}">
                <a16:creationId xmlns:a16="http://schemas.microsoft.com/office/drawing/2014/main" id="{C30E70ED-37DA-01BB-87AA-35ED5BC7A2BB}"/>
              </a:ext>
            </a:extLst>
          </p:cNvPr>
          <p:cNvSpPr/>
          <p:nvPr/>
        </p:nvSpPr>
        <p:spPr>
          <a:xfrm>
            <a:off x="7890049" y="3930775"/>
            <a:ext cx="3181199" cy="1323439"/>
          </a:xfrm>
          <a:prstGeom prst="rect">
            <a:avLst/>
          </a:prstGeom>
          <a:solidFill>
            <a:srgbClr val="045594"/>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HelveticaNeueLT Std Cn"/>
              </a:rPr>
              <a:t>Mobility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prstClr val="white"/>
              </a:solidFill>
              <a:effectLst/>
              <a:uLnTx/>
              <a:uFillTx/>
              <a:latin typeface="HelveticaNeueLT Std Cn"/>
            </a:endParaRPr>
          </a:p>
        </p:txBody>
      </p:sp>
      <p:pic>
        <p:nvPicPr>
          <p:cNvPr id="17" name="Picture 16">
            <a:extLst>
              <a:ext uri="{FF2B5EF4-FFF2-40B4-BE49-F238E27FC236}">
                <a16:creationId xmlns:a16="http://schemas.microsoft.com/office/drawing/2014/main" id="{6EF5593A-11F0-67D6-15FA-22E4AD5351FC}"/>
              </a:ext>
            </a:extLst>
          </p:cNvPr>
          <p:cNvPicPr>
            <a:picLocks noChangeAspect="1"/>
          </p:cNvPicPr>
          <p:nvPr/>
        </p:nvPicPr>
        <p:blipFill rotWithShape="1">
          <a:blip r:embed="rId4"/>
          <a:srcRect l="60338" t="33418" r="26419" b="27553"/>
          <a:stretch/>
        </p:blipFill>
        <p:spPr>
          <a:xfrm>
            <a:off x="21859678" y="5740307"/>
            <a:ext cx="3168673" cy="3120173"/>
          </a:xfrm>
          <a:prstGeom prst="rect">
            <a:avLst/>
          </a:prstGeom>
        </p:spPr>
      </p:pic>
    </p:spTree>
    <p:extLst>
      <p:ext uri="{BB962C8B-B14F-4D97-AF65-F5344CB8AC3E}">
        <p14:creationId xmlns:p14="http://schemas.microsoft.com/office/powerpoint/2010/main" val="29558754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82074-F631-17B5-D531-C3CB7A9D8AC9}"/>
            </a:ext>
          </a:extLst>
        </p:cNvPr>
        <p:cNvGrpSpPr/>
        <p:nvPr/>
      </p:nvGrpSpPr>
      <p:grpSpPr>
        <a:xfrm>
          <a:off x="0" y="0"/>
          <a:ext cx="0" cy="0"/>
          <a:chOff x="0" y="0"/>
          <a:chExt cx="0" cy="0"/>
        </a:xfrm>
      </p:grpSpPr>
      <p:sp>
        <p:nvSpPr>
          <p:cNvPr id="25" name="TextBox 24">
            <a:extLst>
              <a:ext uri="{FF2B5EF4-FFF2-40B4-BE49-F238E27FC236}">
                <a16:creationId xmlns:a16="http://schemas.microsoft.com/office/drawing/2014/main" id="{37CDDFC2-B462-A262-D450-AA01CF901360}"/>
              </a:ext>
            </a:extLst>
          </p:cNvPr>
          <p:cNvSpPr txBox="1"/>
          <p:nvPr/>
        </p:nvSpPr>
        <p:spPr>
          <a:xfrm>
            <a:off x="7890049" y="10818744"/>
            <a:ext cx="17451138" cy="6432530"/>
          </a:xfrm>
          <a:prstGeom prst="rect">
            <a:avLst/>
          </a:prstGeom>
          <a:noFill/>
        </p:spPr>
        <p:txBody>
          <a:bodyPr wrap="square" lIns="91440" tIns="45720" rIns="91440" bIns="45720" rtlCol="0" anchor="t">
            <a:spAutoFit/>
          </a:bodyPr>
          <a:lstStyle/>
          <a:p>
            <a:pPr marL="685800" indent="-685800">
              <a:buFont typeface="Arial" panose="020B0604020202020204" pitchFamily="34" charset="0"/>
              <a:buChar char="•"/>
            </a:pPr>
            <a:r>
              <a:rPr lang="en-US" sz="5150" dirty="0">
                <a:ea typeface="+mn-lt"/>
                <a:cs typeface="+mn-lt"/>
              </a:rPr>
              <a:t>Congestion relief to SR 92 by diverting traffic flow to Lee Road and Bomar Road utilizing the new location</a:t>
            </a:r>
          </a:p>
          <a:p>
            <a:pPr marL="685800" indent="-685800">
              <a:buFont typeface="Arial" panose="020B0604020202020204" pitchFamily="34" charset="0"/>
              <a:buChar char="•"/>
            </a:pPr>
            <a:r>
              <a:rPr lang="en-US" sz="5150" dirty="0">
                <a:ea typeface="+mn-lt"/>
                <a:cs typeface="+mn-lt"/>
              </a:rPr>
              <a:t>Operational and safety improvements along Bomar Road north of Pope Road and the Bomar at Pope Road intersection</a:t>
            </a:r>
          </a:p>
          <a:p>
            <a:pPr marL="685800" indent="-685800">
              <a:buFont typeface="Arial" panose="020B0604020202020204" pitchFamily="34" charset="0"/>
              <a:buChar char="•"/>
            </a:pPr>
            <a:r>
              <a:rPr lang="en-US" sz="5150" dirty="0">
                <a:ea typeface="+mn-lt"/>
                <a:cs typeface="+mn-lt"/>
              </a:rPr>
              <a:t>Provide needed pedestrian infrastructure</a:t>
            </a:r>
          </a:p>
          <a:p>
            <a:pPr marL="685800" indent="-685800">
              <a:buFont typeface="Arial" panose="020B0604020202020204" pitchFamily="34" charset="0"/>
              <a:buChar char="•"/>
            </a:pPr>
            <a:endParaRPr lang="en-US" sz="5150" dirty="0">
              <a:ea typeface="+mn-lt"/>
              <a:cs typeface="+mn-lt"/>
            </a:endParaRPr>
          </a:p>
          <a:p>
            <a:endParaRPr lang="en-US" sz="5150" dirty="0"/>
          </a:p>
        </p:txBody>
      </p:sp>
      <p:sp>
        <p:nvSpPr>
          <p:cNvPr id="26" name="TextBox 25">
            <a:extLst>
              <a:ext uri="{FF2B5EF4-FFF2-40B4-BE49-F238E27FC236}">
                <a16:creationId xmlns:a16="http://schemas.microsoft.com/office/drawing/2014/main" id="{386C474A-726E-3276-422B-63D850003E4B}"/>
              </a:ext>
            </a:extLst>
          </p:cNvPr>
          <p:cNvSpPr txBox="1"/>
          <p:nvPr/>
        </p:nvSpPr>
        <p:spPr>
          <a:xfrm>
            <a:off x="819782" y="1703024"/>
            <a:ext cx="31287443" cy="1600438"/>
          </a:xfrm>
          <a:prstGeom prst="rect">
            <a:avLst/>
          </a:prstGeom>
          <a:noFill/>
        </p:spPr>
        <p:txBody>
          <a:bodyPr wrap="square" rtlCol="0">
            <a:spAutoFit/>
          </a:bodyPr>
          <a:lstStyle/>
          <a:p>
            <a:pPr algn="ctr"/>
            <a:r>
              <a:rPr lang="en-US" sz="9600" dirty="0">
                <a:latin typeface="ITC Avant Garde Std Md" panose="020B0602020202020204" pitchFamily="34" charset="0"/>
              </a:rPr>
              <a:t>Secondary Benefits</a:t>
            </a:r>
          </a:p>
        </p:txBody>
      </p:sp>
      <p:sp>
        <p:nvSpPr>
          <p:cNvPr id="13" name="Rectangle 12">
            <a:extLst>
              <a:ext uri="{FF2B5EF4-FFF2-40B4-BE49-F238E27FC236}">
                <a16:creationId xmlns:a16="http://schemas.microsoft.com/office/drawing/2014/main" id="{6F2BD5CD-7A83-D859-062C-4F28F7CB1860}"/>
              </a:ext>
            </a:extLst>
          </p:cNvPr>
          <p:cNvSpPr/>
          <p:nvPr/>
        </p:nvSpPr>
        <p:spPr>
          <a:xfrm>
            <a:off x="14305236" y="4032606"/>
            <a:ext cx="4361361" cy="1323439"/>
          </a:xfrm>
          <a:prstGeom prst="rect">
            <a:avLst/>
          </a:prstGeom>
          <a:solidFill>
            <a:srgbClr val="F0B31D"/>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HelveticaNeueLT Std Cn"/>
              </a:rPr>
              <a:t>Safety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prstClr val="black"/>
              </a:solidFill>
              <a:effectLst/>
              <a:uLnTx/>
              <a:uFillTx/>
              <a:latin typeface="HelveticaNeueLT Std Cn"/>
            </a:endParaRPr>
          </a:p>
        </p:txBody>
      </p:sp>
      <p:pic>
        <p:nvPicPr>
          <p:cNvPr id="15" name="Picture 14">
            <a:extLst>
              <a:ext uri="{FF2B5EF4-FFF2-40B4-BE49-F238E27FC236}">
                <a16:creationId xmlns:a16="http://schemas.microsoft.com/office/drawing/2014/main" id="{DF542333-92CC-5587-6C97-1A4845FFB0DE}"/>
              </a:ext>
            </a:extLst>
          </p:cNvPr>
          <p:cNvPicPr>
            <a:picLocks noChangeAspect="1"/>
          </p:cNvPicPr>
          <p:nvPr/>
        </p:nvPicPr>
        <p:blipFill rotWithShape="1">
          <a:blip r:embed="rId3"/>
          <a:srcRect l="52683" t="48529" r="40174" b="31161"/>
          <a:stretch/>
        </p:blipFill>
        <p:spPr>
          <a:xfrm>
            <a:off x="14820037" y="5729737"/>
            <a:ext cx="3331757" cy="3165168"/>
          </a:xfrm>
          <a:prstGeom prst="rect">
            <a:avLst/>
          </a:prstGeom>
        </p:spPr>
      </p:pic>
      <p:sp>
        <p:nvSpPr>
          <p:cNvPr id="16" name="Rectangle 15">
            <a:extLst>
              <a:ext uri="{FF2B5EF4-FFF2-40B4-BE49-F238E27FC236}">
                <a16:creationId xmlns:a16="http://schemas.microsoft.com/office/drawing/2014/main" id="{7A419A57-F9FC-0A79-3943-D0EB70443F3E}"/>
              </a:ext>
            </a:extLst>
          </p:cNvPr>
          <p:cNvSpPr/>
          <p:nvPr/>
        </p:nvSpPr>
        <p:spPr>
          <a:xfrm>
            <a:off x="21452349" y="3922154"/>
            <a:ext cx="3888838" cy="1323439"/>
          </a:xfrm>
          <a:prstGeom prst="rect">
            <a:avLst/>
          </a:prstGeom>
          <a:solidFill>
            <a:srgbClr val="4D4D4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HelveticaNeueLT Std Cn"/>
              </a:rPr>
              <a:t>Operations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prstClr val="white"/>
              </a:solidFill>
              <a:effectLst/>
              <a:uLnTx/>
              <a:uFillTx/>
              <a:latin typeface="HelveticaNeueLT Std Cn"/>
            </a:endParaRPr>
          </a:p>
        </p:txBody>
      </p:sp>
      <p:pic>
        <p:nvPicPr>
          <p:cNvPr id="20" name="Picture 19">
            <a:extLst>
              <a:ext uri="{FF2B5EF4-FFF2-40B4-BE49-F238E27FC236}">
                <a16:creationId xmlns:a16="http://schemas.microsoft.com/office/drawing/2014/main" id="{5F37F14C-BAE9-64FE-3C6A-7C65CFBCED85}"/>
              </a:ext>
            </a:extLst>
          </p:cNvPr>
          <p:cNvPicPr>
            <a:picLocks noChangeAspect="1"/>
          </p:cNvPicPr>
          <p:nvPr/>
        </p:nvPicPr>
        <p:blipFill rotWithShape="1">
          <a:blip r:embed="rId3"/>
          <a:srcRect l="61890" t="47633" r="31235" b="30454"/>
          <a:stretch/>
        </p:blipFill>
        <p:spPr>
          <a:xfrm>
            <a:off x="7890049" y="5584726"/>
            <a:ext cx="3222106" cy="3431336"/>
          </a:xfrm>
          <a:prstGeom prst="rect">
            <a:avLst/>
          </a:prstGeom>
        </p:spPr>
      </p:pic>
      <p:sp>
        <p:nvSpPr>
          <p:cNvPr id="21" name="Rectangle 20">
            <a:extLst>
              <a:ext uri="{FF2B5EF4-FFF2-40B4-BE49-F238E27FC236}">
                <a16:creationId xmlns:a16="http://schemas.microsoft.com/office/drawing/2014/main" id="{04B8B21A-9668-83D4-8714-2A11B9FABEE7}"/>
              </a:ext>
            </a:extLst>
          </p:cNvPr>
          <p:cNvSpPr/>
          <p:nvPr/>
        </p:nvSpPr>
        <p:spPr>
          <a:xfrm>
            <a:off x="7890049" y="3930775"/>
            <a:ext cx="3181199" cy="1323439"/>
          </a:xfrm>
          <a:prstGeom prst="rect">
            <a:avLst/>
          </a:prstGeom>
          <a:solidFill>
            <a:srgbClr val="045594"/>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HelveticaNeueLT Std Cn"/>
              </a:rPr>
              <a:t>Mobility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prstClr val="white"/>
              </a:solidFill>
              <a:effectLst/>
              <a:uLnTx/>
              <a:uFillTx/>
              <a:latin typeface="HelveticaNeueLT Std Cn"/>
            </a:endParaRPr>
          </a:p>
        </p:txBody>
      </p:sp>
      <p:pic>
        <p:nvPicPr>
          <p:cNvPr id="22" name="Picture 21">
            <a:extLst>
              <a:ext uri="{FF2B5EF4-FFF2-40B4-BE49-F238E27FC236}">
                <a16:creationId xmlns:a16="http://schemas.microsoft.com/office/drawing/2014/main" id="{4A64DAC4-F26A-FAFE-760D-FAE15637EBBA}"/>
              </a:ext>
            </a:extLst>
          </p:cNvPr>
          <p:cNvPicPr>
            <a:picLocks noChangeAspect="1"/>
          </p:cNvPicPr>
          <p:nvPr/>
        </p:nvPicPr>
        <p:blipFill rotWithShape="1">
          <a:blip r:embed="rId4"/>
          <a:srcRect l="60338" t="33418" r="26419" b="27553"/>
          <a:stretch/>
        </p:blipFill>
        <p:spPr>
          <a:xfrm>
            <a:off x="21859678" y="5729737"/>
            <a:ext cx="3168673" cy="3120173"/>
          </a:xfrm>
          <a:prstGeom prst="rect">
            <a:avLst/>
          </a:prstGeom>
        </p:spPr>
      </p:pic>
      <p:sp>
        <p:nvSpPr>
          <p:cNvPr id="42" name="Oval 41">
            <a:extLst>
              <a:ext uri="{FF2B5EF4-FFF2-40B4-BE49-F238E27FC236}">
                <a16:creationId xmlns:a16="http://schemas.microsoft.com/office/drawing/2014/main" id="{0E7657FB-94AB-A418-F9B2-5EBFBB309AAC}"/>
              </a:ext>
            </a:extLst>
          </p:cNvPr>
          <p:cNvSpPr/>
          <p:nvPr/>
        </p:nvSpPr>
        <p:spPr>
          <a:xfrm>
            <a:off x="6417104" y="13875348"/>
            <a:ext cx="1056696" cy="1029126"/>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NeueLT Std Cn"/>
              <a:ea typeface="+mn-ea"/>
              <a:cs typeface="+mn-cs"/>
            </a:endParaRPr>
          </a:p>
        </p:txBody>
      </p:sp>
      <p:sp>
        <p:nvSpPr>
          <p:cNvPr id="43" name="Oval 42">
            <a:extLst>
              <a:ext uri="{FF2B5EF4-FFF2-40B4-BE49-F238E27FC236}">
                <a16:creationId xmlns:a16="http://schemas.microsoft.com/office/drawing/2014/main" id="{4AC904D9-1A3E-04D9-E6DF-96C6F9186D39}"/>
              </a:ext>
            </a:extLst>
          </p:cNvPr>
          <p:cNvSpPr/>
          <p:nvPr/>
        </p:nvSpPr>
        <p:spPr>
          <a:xfrm>
            <a:off x="6417104" y="10818744"/>
            <a:ext cx="1056696" cy="1029126"/>
          </a:xfrm>
          <a:prstGeom prst="ellipse">
            <a:avLst/>
          </a:prstGeom>
          <a:solidFill>
            <a:srgbClr val="045594"/>
          </a:solidFill>
          <a:ln w="12700" cap="flat" cmpd="sng" algn="ctr">
            <a:solidFill>
              <a:srgbClr val="04559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NeueLT Std Cn"/>
              <a:ea typeface="+mn-ea"/>
              <a:cs typeface="+mn-cs"/>
            </a:endParaRPr>
          </a:p>
        </p:txBody>
      </p:sp>
      <p:sp>
        <p:nvSpPr>
          <p:cNvPr id="44" name="Oval 43">
            <a:extLst>
              <a:ext uri="{FF2B5EF4-FFF2-40B4-BE49-F238E27FC236}">
                <a16:creationId xmlns:a16="http://schemas.microsoft.com/office/drawing/2014/main" id="{3DB2D30A-06C0-111E-A968-C2D18462E14C}"/>
              </a:ext>
            </a:extLst>
          </p:cNvPr>
          <p:cNvSpPr/>
          <p:nvPr/>
        </p:nvSpPr>
        <p:spPr>
          <a:xfrm>
            <a:off x="6417104" y="12331659"/>
            <a:ext cx="1056696" cy="1029126"/>
          </a:xfrm>
          <a:prstGeom prst="ellipse">
            <a:avLst/>
          </a:prstGeom>
          <a:solidFill>
            <a:srgbClr val="4D4D4F"/>
          </a:solidFill>
          <a:ln w="12700" cap="flat" cmpd="sng" algn="ctr">
            <a:solidFill>
              <a:srgbClr val="04559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NeueLT Std Cn"/>
              <a:ea typeface="+mn-ea"/>
              <a:cs typeface="+mn-cs"/>
            </a:endParaRPr>
          </a:p>
        </p:txBody>
      </p:sp>
      <p:sp>
        <p:nvSpPr>
          <p:cNvPr id="48" name="Oval 47">
            <a:extLst>
              <a:ext uri="{FF2B5EF4-FFF2-40B4-BE49-F238E27FC236}">
                <a16:creationId xmlns:a16="http://schemas.microsoft.com/office/drawing/2014/main" id="{E78C86ED-98B3-1A24-D577-84019B044050}"/>
              </a:ext>
            </a:extLst>
          </p:cNvPr>
          <p:cNvSpPr/>
          <p:nvPr/>
        </p:nvSpPr>
        <p:spPr>
          <a:xfrm>
            <a:off x="6417104" y="10818744"/>
            <a:ext cx="1056696" cy="1029126"/>
          </a:xfrm>
          <a:prstGeom prst="ellipse">
            <a:avLst/>
          </a:prstGeom>
          <a:solidFill>
            <a:srgbClr val="045594"/>
          </a:solidFill>
          <a:ln w="12700" cap="flat" cmpd="sng" algn="ctr">
            <a:solidFill>
              <a:srgbClr val="04559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NeueLT Std Cn"/>
              <a:ea typeface="+mn-ea"/>
              <a:cs typeface="+mn-cs"/>
            </a:endParaRPr>
          </a:p>
        </p:txBody>
      </p:sp>
    </p:spTree>
    <p:extLst>
      <p:ext uri="{BB962C8B-B14F-4D97-AF65-F5344CB8AC3E}">
        <p14:creationId xmlns:p14="http://schemas.microsoft.com/office/powerpoint/2010/main" val="28688183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553452" y="4599121"/>
            <a:ext cx="11400005" cy="15150301"/>
          </a:xfrm>
          <a:prstGeom prst="rect">
            <a:avLst/>
          </a:prstGeom>
          <a:noFill/>
        </p:spPr>
        <p:txBody>
          <a:bodyPr wrap="square" lIns="91440" tIns="45720" rIns="91440" bIns="45720" rtlCol="0" anchor="t">
            <a:spAutoFit/>
          </a:bodyPr>
          <a:lstStyle/>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150" b="0" i="0" u="none" strike="noStrike" kern="1200" cap="none" spc="0" normalizeH="0" baseline="0" noProof="0" dirty="0">
              <a:ln>
                <a:noFill/>
              </a:ln>
              <a:solidFill>
                <a:prstClr val="black"/>
              </a:solidFill>
              <a:effectLst/>
              <a:uLnTx/>
              <a:uFillTx/>
              <a:latin typeface="HelveticaNeueLT Std Cn"/>
              <a:ea typeface="+mn-ea"/>
              <a:cs typeface="+mn-cs"/>
            </a:endParaRPr>
          </a:p>
          <a:p>
            <a:pPr marL="0" marR="0" lvl="0" indent="0" algn="l" defTabSz="2633472" rtl="0" eaLnBrk="1" fontAlgn="auto" latinLnBrk="0" hangingPunct="1">
              <a:lnSpc>
                <a:spcPct val="100000"/>
              </a:lnSpc>
              <a:spcBef>
                <a:spcPts val="0"/>
              </a:spcBef>
              <a:spcAft>
                <a:spcPts val="0"/>
              </a:spcAft>
              <a:buClrTx/>
              <a:buSzTx/>
              <a:buFontTx/>
              <a:buNone/>
              <a:tabLst/>
              <a:defRPr/>
            </a:pPr>
            <a:endParaRPr kumimoji="0" lang="en-US" sz="5150" b="0" i="0" u="none" strike="noStrike" kern="1200" cap="none" spc="0" normalizeH="0" baseline="0" noProof="0" dirty="0">
              <a:ln>
                <a:noFill/>
              </a:ln>
              <a:solidFill>
                <a:prstClr val="black"/>
              </a:solidFill>
              <a:effectLst/>
              <a:uLnTx/>
              <a:uFillTx/>
              <a:latin typeface="HelveticaNeueLT Std Cn"/>
              <a:ea typeface="+mn-ea"/>
              <a:cs typeface="+mn-cs"/>
            </a:endParaRPr>
          </a:p>
          <a:p>
            <a:pPr marL="0" marR="0" lvl="0" indent="0" algn="l" defTabSz="2633472" rtl="0" eaLnBrk="1" fontAlgn="auto" latinLnBrk="0" hangingPunct="1">
              <a:lnSpc>
                <a:spcPct val="100000"/>
              </a:lnSpc>
              <a:spcBef>
                <a:spcPts val="0"/>
              </a:spcBef>
              <a:spcAft>
                <a:spcPts val="0"/>
              </a:spcAft>
              <a:buClrTx/>
              <a:buSzTx/>
              <a:buFontTx/>
              <a:buNone/>
              <a:tabLst/>
              <a:defRPr/>
            </a:pPr>
            <a:endParaRPr kumimoji="0" lang="en-US" sz="5150" b="0" i="0" u="none" strike="noStrike" kern="1200" cap="none" spc="0" normalizeH="0" baseline="0" noProof="0" dirty="0">
              <a:ln>
                <a:noFill/>
              </a:ln>
              <a:solidFill>
                <a:prstClr val="black"/>
              </a:solidFill>
              <a:effectLst/>
              <a:uLnTx/>
              <a:uFillTx/>
              <a:latin typeface="HelveticaNeueLT Std Cn"/>
              <a:ea typeface="+mn-ea"/>
              <a:cs typeface="+mn-cs"/>
            </a:endParaRP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150" b="0" i="0" u="none" strike="noStrike" kern="1200" cap="none" spc="0" normalizeH="0" baseline="0" noProof="0" dirty="0">
                <a:ln>
                  <a:noFill/>
                </a:ln>
                <a:solidFill>
                  <a:prstClr val="black"/>
                </a:solidFill>
                <a:effectLst/>
                <a:uLnTx/>
                <a:uFillTx/>
                <a:latin typeface="HelveticaNeueLT Std Cn"/>
                <a:ea typeface="+mn-ea"/>
                <a:cs typeface="+mn-cs"/>
              </a:rPr>
              <a:t>Four 12-foot-wide travel lanes (two in each direction) </a:t>
            </a: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150" b="0" i="0" u="none" strike="noStrike" kern="1200" cap="none" spc="0" normalizeH="0" baseline="0" noProof="0" dirty="0">
                <a:ln>
                  <a:noFill/>
                </a:ln>
                <a:solidFill>
                  <a:prstClr val="black"/>
                </a:solidFill>
                <a:effectLst/>
                <a:uLnTx/>
                <a:uFillTx/>
                <a:latin typeface="HelveticaNeueLT Std Cn"/>
                <a:ea typeface="+mn-ea"/>
                <a:cs typeface="+mn-cs"/>
              </a:rPr>
              <a:t>20-foot-wide raised median</a:t>
            </a: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150" b="0" i="0" u="none" strike="noStrike" kern="1200" cap="none" spc="0" normalizeH="0" baseline="0" noProof="0" dirty="0">
                <a:ln>
                  <a:noFill/>
                </a:ln>
                <a:solidFill>
                  <a:prstClr val="black"/>
                </a:solidFill>
                <a:effectLst/>
                <a:uLnTx/>
                <a:uFillTx/>
                <a:latin typeface="HelveticaNeueLT Std Cn"/>
                <a:ea typeface="+mn-ea"/>
                <a:cs typeface="+mn-cs"/>
              </a:rPr>
              <a:t>Bomar Road at Pope Road intersection reconstructed as a roundabout</a:t>
            </a: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150" b="0" i="0" u="none" strike="noStrike" kern="1200" cap="none" spc="0" normalizeH="0" baseline="0" noProof="0" dirty="0">
                <a:ln>
                  <a:noFill/>
                </a:ln>
                <a:solidFill>
                  <a:prstClr val="black"/>
                </a:solidFill>
                <a:effectLst/>
                <a:uLnTx/>
                <a:uFillTx/>
                <a:latin typeface="HelveticaNeueLT Std Cn"/>
                <a:ea typeface="+mn-ea"/>
                <a:cs typeface="+mn-cs"/>
              </a:rPr>
              <a:t>5-foot-wide sidewalks along western side</a:t>
            </a: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150" dirty="0">
                <a:solidFill>
                  <a:prstClr val="black"/>
                </a:solidFill>
                <a:latin typeface="HelveticaNeueLT Std Cn"/>
              </a:rPr>
              <a:t>10-foot-wide shared-use path on the eastern side</a:t>
            </a:r>
            <a:endParaRPr kumimoji="0" lang="en-US" sz="5150" b="0" i="0" u="none" strike="noStrike" kern="1200" cap="none" spc="0" normalizeH="0" baseline="0" noProof="0" dirty="0">
              <a:ln>
                <a:noFill/>
              </a:ln>
              <a:solidFill>
                <a:prstClr val="black"/>
              </a:solidFill>
              <a:effectLst/>
              <a:uLnTx/>
              <a:uFillTx/>
              <a:latin typeface="HelveticaNeueLT Std Cn"/>
              <a:ea typeface="+mn-ea"/>
              <a:cs typeface="+mn-cs"/>
            </a:endParaRP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150" b="0" i="0" u="none" strike="noStrike" kern="1200" cap="none" spc="0" normalizeH="0" baseline="0" noProof="0" dirty="0">
                <a:ln>
                  <a:noFill/>
                </a:ln>
                <a:solidFill>
                  <a:prstClr val="black"/>
                </a:solidFill>
                <a:effectLst/>
                <a:uLnTx/>
                <a:uFillTx/>
                <a:latin typeface="HelveticaNeueLT Std Cn"/>
                <a:ea typeface="+mn-ea"/>
                <a:cs typeface="+mn-cs"/>
              </a:rPr>
              <a:t>Lee Road extended to Bomar Road along a new location south of SR 92</a:t>
            </a: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150" b="0" i="0" u="none" strike="noStrike" kern="1200" cap="none" spc="0" normalizeH="0" baseline="0" noProof="0" dirty="0">
              <a:ln>
                <a:noFill/>
              </a:ln>
              <a:solidFill>
                <a:prstClr val="black"/>
              </a:solidFill>
              <a:effectLst/>
              <a:uLnTx/>
              <a:uFillTx/>
              <a:latin typeface="HelveticaNeueLT Std Cn"/>
              <a:ea typeface="+mn-ea"/>
              <a:cs typeface="+mn-cs"/>
            </a:endParaRPr>
          </a:p>
          <a:p>
            <a:pPr marL="0" marR="0" lvl="0" indent="0" algn="l" defTabSz="2633472" rtl="0" eaLnBrk="1" fontAlgn="auto" latinLnBrk="0" hangingPunct="1">
              <a:lnSpc>
                <a:spcPct val="100000"/>
              </a:lnSpc>
              <a:spcBef>
                <a:spcPts val="0"/>
              </a:spcBef>
              <a:spcAft>
                <a:spcPts val="0"/>
              </a:spcAft>
              <a:buClrTx/>
              <a:buSzTx/>
              <a:buFontTx/>
              <a:buNone/>
              <a:tabLst/>
              <a:defRPr/>
            </a:pPr>
            <a:endParaRPr kumimoji="0" lang="en-US" sz="5150" b="0" i="0" u="none" strike="noStrike" kern="1200" cap="none" spc="0" normalizeH="0" baseline="0" noProof="0" dirty="0">
              <a:ln>
                <a:noFill/>
              </a:ln>
              <a:solidFill>
                <a:prstClr val="black"/>
              </a:solidFill>
              <a:effectLst/>
              <a:uLnTx/>
              <a:uFillTx/>
              <a:latin typeface="HelveticaNeueLT Std Cn"/>
              <a:ea typeface="+mn-ea"/>
              <a:cs typeface="+mn-cs"/>
            </a:endParaRP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150" b="0" i="0" u="none" strike="noStrike" kern="1200" cap="none" spc="0" normalizeH="0" baseline="0" noProof="0" dirty="0">
              <a:ln>
                <a:noFill/>
              </a:ln>
              <a:solidFill>
                <a:prstClr val="black"/>
              </a:solidFill>
              <a:effectLst/>
              <a:uLnTx/>
              <a:uFillTx/>
              <a:latin typeface="HelveticaNeueLT Std Cn"/>
              <a:ea typeface="+mn-ea"/>
              <a:cs typeface="+mn-cs"/>
            </a:endParaRP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150" b="0" i="0" u="none" strike="noStrike" kern="1200" cap="none" spc="0" normalizeH="0" baseline="0" noProof="0" dirty="0">
              <a:ln>
                <a:noFill/>
              </a:ln>
              <a:solidFill>
                <a:prstClr val="black"/>
              </a:solidFill>
              <a:effectLst/>
              <a:uLnTx/>
              <a:uFillTx/>
              <a:latin typeface="HelveticaNeueLT Std Cn"/>
              <a:ea typeface="+mn-ea"/>
              <a:cs typeface="+mn-cs"/>
            </a:endParaRPr>
          </a:p>
        </p:txBody>
      </p:sp>
      <p:sp>
        <p:nvSpPr>
          <p:cNvPr id="23" name="TextBox 22"/>
          <p:cNvSpPr txBox="1"/>
          <p:nvPr/>
        </p:nvSpPr>
        <p:spPr>
          <a:xfrm>
            <a:off x="4347712" y="1830910"/>
            <a:ext cx="9672104" cy="1569660"/>
          </a:xfrm>
          <a:prstGeom prst="rect">
            <a:avLst/>
          </a:prstGeom>
          <a:noFill/>
        </p:spPr>
        <p:txBody>
          <a:bodyPr wrap="square" lIns="91440" tIns="45720" rIns="91440" bIns="45720" rtlCol="0" anchor="t">
            <a:spAutoFit/>
          </a:bodyPr>
          <a:lstStyle/>
          <a:p>
            <a:pPr marL="0" marR="0" lvl="0" indent="0" algn="ctr" defTabSz="2633472"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ITC Avant Garde Std Md"/>
                <a:ea typeface="+mn-ea"/>
                <a:cs typeface="+mn-cs"/>
              </a:rPr>
              <a:t>Existing Conditions</a:t>
            </a:r>
            <a:endParaRPr kumimoji="0" lang="en-US" sz="9600" b="0" i="0" u="none" strike="noStrike" kern="1200" cap="none" spc="0" normalizeH="0" baseline="0" noProof="0" dirty="0">
              <a:ln>
                <a:noFill/>
              </a:ln>
              <a:solidFill>
                <a:prstClr val="black"/>
              </a:solidFill>
              <a:effectLst/>
              <a:uLnTx/>
              <a:uFillTx/>
              <a:latin typeface="ITC Avant Garde Std Md" panose="020B0602020202020204" pitchFamily="34" charset="0"/>
              <a:ea typeface="+mn-ea"/>
              <a:cs typeface="+mn-cs"/>
            </a:endParaRPr>
          </a:p>
        </p:txBody>
      </p:sp>
      <p:pic>
        <p:nvPicPr>
          <p:cNvPr id="7" name="Picture 6"/>
          <p:cNvPicPr>
            <a:picLocks noChangeAspect="1"/>
          </p:cNvPicPr>
          <p:nvPr/>
        </p:nvPicPr>
        <p:blipFill rotWithShape="1">
          <a:blip r:embed="rId3">
            <a:biLevel thresh="75000"/>
          </a:blip>
          <a:srcRect l="64464" t="31026" r="21965" b="29157"/>
          <a:stretch/>
        </p:blipFill>
        <p:spPr>
          <a:xfrm>
            <a:off x="16892468" y="6693907"/>
            <a:ext cx="3255285" cy="3193030"/>
          </a:xfrm>
          <a:prstGeom prst="rect">
            <a:avLst/>
          </a:prstGeom>
          <a:solidFill>
            <a:schemeClr val="tx1"/>
          </a:solidFill>
        </p:spPr>
      </p:pic>
      <p:cxnSp>
        <p:nvCxnSpPr>
          <p:cNvPr id="3" name="Straight Arrow Connector 2">
            <a:extLst>
              <a:ext uri="{FF2B5EF4-FFF2-40B4-BE49-F238E27FC236}">
                <a16:creationId xmlns:a16="http://schemas.microsoft.com/office/drawing/2014/main" id="{56E34BFB-5B9D-4107-9828-06A5C516EE37}"/>
              </a:ext>
            </a:extLst>
          </p:cNvPr>
          <p:cNvCxnSpPr/>
          <p:nvPr/>
        </p:nvCxnSpPr>
        <p:spPr>
          <a:xfrm flipH="1">
            <a:off x="16431631" y="4599121"/>
            <a:ext cx="27569" cy="14556877"/>
          </a:xfrm>
          <a:prstGeom prst="straightConnector1">
            <a:avLst/>
          </a:prstGeom>
          <a:ln w="50800"/>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2DEA9801-61C7-4B7B-A5BB-34FACFEBB3BC}"/>
              </a:ext>
            </a:extLst>
          </p:cNvPr>
          <p:cNvSpPr txBox="1"/>
          <p:nvPr/>
        </p:nvSpPr>
        <p:spPr>
          <a:xfrm>
            <a:off x="4653496" y="4599121"/>
            <a:ext cx="11400005" cy="13565252"/>
          </a:xfrm>
          <a:prstGeom prst="rect">
            <a:avLst/>
          </a:prstGeom>
          <a:noFill/>
        </p:spPr>
        <p:txBody>
          <a:bodyPr wrap="square" lIns="91440" tIns="45720" rIns="91440" bIns="45720" rtlCol="0" anchor="t">
            <a:spAutoFit/>
          </a:bodyPr>
          <a:lstStyle/>
          <a:p>
            <a:pPr marL="0" marR="0" lvl="0" indent="0" algn="l" defTabSz="2633472" rtl="0" eaLnBrk="1" fontAlgn="auto" latinLnBrk="0" hangingPunct="1">
              <a:lnSpc>
                <a:spcPct val="100000"/>
              </a:lnSpc>
              <a:spcBef>
                <a:spcPts val="0"/>
              </a:spcBef>
              <a:spcAft>
                <a:spcPts val="0"/>
              </a:spcAft>
              <a:buClrTx/>
              <a:buSzTx/>
              <a:buFontTx/>
              <a:buNone/>
              <a:tabLst/>
              <a:defRPr/>
            </a:pPr>
            <a:endParaRPr kumimoji="0" lang="en-US" sz="5150" b="0" i="0" u="none" strike="noStrike" kern="1200" cap="none" spc="0" normalizeH="0" baseline="0" noProof="0" dirty="0">
              <a:ln>
                <a:noFill/>
              </a:ln>
              <a:solidFill>
                <a:prstClr val="black"/>
              </a:solidFill>
              <a:effectLst/>
              <a:highlight>
                <a:srgbClr val="FFFF00"/>
              </a:highlight>
              <a:uLnTx/>
              <a:uFillTx/>
              <a:latin typeface="HelveticaNeueLT Std Cn"/>
              <a:ea typeface="+mn-ea"/>
              <a:cs typeface="+mn-cs"/>
            </a:endParaRPr>
          </a:p>
          <a:p>
            <a:pPr marL="0" marR="0" lvl="0" indent="0" algn="l" defTabSz="2633472" rtl="0" eaLnBrk="1" fontAlgn="auto" latinLnBrk="0" hangingPunct="1">
              <a:lnSpc>
                <a:spcPct val="100000"/>
              </a:lnSpc>
              <a:spcBef>
                <a:spcPts val="0"/>
              </a:spcBef>
              <a:spcAft>
                <a:spcPts val="0"/>
              </a:spcAft>
              <a:buClrTx/>
              <a:buSzTx/>
              <a:buFontTx/>
              <a:buNone/>
              <a:tabLst/>
              <a:defRPr/>
            </a:pPr>
            <a:endParaRPr kumimoji="0" lang="en-US" sz="5150" b="0" i="0" u="none" strike="noStrike" kern="1200" cap="none" spc="0" normalizeH="0" baseline="0" noProof="0" dirty="0">
              <a:ln>
                <a:noFill/>
              </a:ln>
              <a:solidFill>
                <a:prstClr val="black"/>
              </a:solidFill>
              <a:effectLst/>
              <a:highlight>
                <a:srgbClr val="FFFF00"/>
              </a:highlight>
              <a:uLnTx/>
              <a:uFillTx/>
              <a:latin typeface="HelveticaNeueLT Std Cn"/>
              <a:ea typeface="+mn-ea"/>
              <a:cs typeface="+mn-cs"/>
            </a:endParaRPr>
          </a:p>
          <a:p>
            <a:pPr marL="0" marR="0" lvl="0" indent="0" algn="l" defTabSz="2633472" rtl="0" eaLnBrk="1" fontAlgn="auto" latinLnBrk="0" hangingPunct="1">
              <a:lnSpc>
                <a:spcPct val="100000"/>
              </a:lnSpc>
              <a:spcBef>
                <a:spcPts val="0"/>
              </a:spcBef>
              <a:spcAft>
                <a:spcPts val="0"/>
              </a:spcAft>
              <a:buClrTx/>
              <a:buSzTx/>
              <a:buFontTx/>
              <a:buNone/>
              <a:tabLst/>
              <a:defRPr/>
            </a:pPr>
            <a:endParaRPr kumimoji="0" lang="en-US" sz="5150" b="0" i="0" u="none" strike="noStrike" kern="1200" cap="none" spc="0" normalizeH="0" baseline="0" noProof="0" dirty="0">
              <a:ln>
                <a:noFill/>
              </a:ln>
              <a:solidFill>
                <a:prstClr val="black"/>
              </a:solidFill>
              <a:effectLst/>
              <a:uLnTx/>
              <a:uFillTx/>
              <a:latin typeface="HelveticaNeueLT Std Cn"/>
              <a:ea typeface="+mn-ea"/>
              <a:cs typeface="+mn-cs"/>
            </a:endParaRP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150" b="0" i="0" u="none" strike="noStrike" kern="1200" cap="none" spc="0" normalizeH="0" baseline="0" noProof="0" dirty="0">
                <a:ln>
                  <a:noFill/>
                </a:ln>
                <a:solidFill>
                  <a:prstClr val="black"/>
                </a:solidFill>
                <a:effectLst/>
                <a:uLnTx/>
                <a:uFillTx/>
                <a:latin typeface="HelveticaNeueLT Std Cn"/>
                <a:ea typeface="+mn-ea"/>
                <a:cs typeface="+mn-cs"/>
              </a:rPr>
              <a:t>Two rural 11-foot-wide lanes with narrow rural shoulders</a:t>
            </a: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150" b="0" i="0" u="none" strike="noStrike" kern="1200" cap="none" spc="0" normalizeH="0" baseline="0" noProof="0" dirty="0">
                <a:ln>
                  <a:noFill/>
                </a:ln>
                <a:solidFill>
                  <a:prstClr val="black"/>
                </a:solidFill>
                <a:effectLst/>
                <a:uLnTx/>
                <a:uFillTx/>
                <a:latin typeface="HelveticaNeueLT Std Cn"/>
                <a:ea typeface="+mn-ea"/>
                <a:cs typeface="+mn-cs"/>
              </a:rPr>
              <a:t>No sidewalks</a:t>
            </a: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150" b="0" i="0" u="none" strike="noStrike" kern="1200" cap="none" spc="0" normalizeH="0" baseline="0" noProof="0" dirty="0">
                <a:ln>
                  <a:noFill/>
                </a:ln>
                <a:solidFill>
                  <a:prstClr val="black"/>
                </a:solidFill>
                <a:effectLst/>
                <a:uLnTx/>
                <a:uFillTx/>
                <a:latin typeface="HelveticaNeueLT Std Cn"/>
                <a:ea typeface="+mn-ea"/>
                <a:cs typeface="+mn-cs"/>
              </a:rPr>
              <a:t>Bomar Road at Pope Road intersection is controlled by all-way-stop</a:t>
            </a: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150" b="0" i="0" u="none" strike="noStrike" kern="1200" cap="none" spc="0" normalizeH="0" baseline="0" noProof="0" dirty="0">
                <a:ln>
                  <a:noFill/>
                </a:ln>
                <a:solidFill>
                  <a:prstClr val="black"/>
                </a:solidFill>
                <a:effectLst/>
                <a:uLnTx/>
                <a:uFillTx/>
                <a:latin typeface="HelveticaNeueLT Std Cn"/>
                <a:ea typeface="+mn-ea"/>
                <a:cs typeface="+mn-cs"/>
              </a:rPr>
              <a:t>The existing portion of Lee Road stops north of SR 92</a:t>
            </a: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150" b="0" i="0" u="none" strike="noStrike" kern="1200" cap="none" spc="0" normalizeH="0" baseline="0" noProof="0" dirty="0">
              <a:ln>
                <a:noFill/>
              </a:ln>
              <a:solidFill>
                <a:prstClr val="black"/>
              </a:solidFill>
              <a:effectLst/>
              <a:highlight>
                <a:srgbClr val="FFFF00"/>
              </a:highlight>
              <a:uLnTx/>
              <a:uFillTx/>
              <a:latin typeface="HelveticaNeueLT Std Cn"/>
              <a:ea typeface="+mn-ea"/>
              <a:cs typeface="+mn-cs"/>
            </a:endParaRP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150" b="0" i="0" u="none" strike="noStrike" kern="1200" cap="none" spc="0" normalizeH="0" baseline="0" noProof="0" dirty="0">
              <a:ln>
                <a:noFill/>
              </a:ln>
              <a:solidFill>
                <a:prstClr val="black"/>
              </a:solidFill>
              <a:effectLst/>
              <a:highlight>
                <a:srgbClr val="FFFF00"/>
              </a:highlight>
              <a:uLnTx/>
              <a:uFillTx/>
              <a:latin typeface="HelveticaNeueLT Std Cn"/>
              <a:ea typeface="+mn-ea"/>
              <a:cs typeface="+mn-cs"/>
            </a:endParaRP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150" b="0" i="0" u="none" strike="noStrike" kern="1200" cap="none" spc="0" normalizeH="0" baseline="0" noProof="0" dirty="0">
              <a:ln>
                <a:noFill/>
              </a:ln>
              <a:solidFill>
                <a:prstClr val="black"/>
              </a:solidFill>
              <a:effectLst/>
              <a:highlight>
                <a:srgbClr val="FFFF00"/>
              </a:highlight>
              <a:uLnTx/>
              <a:uFillTx/>
              <a:latin typeface="HelveticaNeueLT Std Cn"/>
              <a:ea typeface="+mn-ea"/>
              <a:cs typeface="+mn-cs"/>
            </a:endParaRP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150" b="0" i="0" u="none" strike="noStrike" kern="1200" cap="none" spc="0" normalizeH="0" baseline="0" noProof="0" dirty="0">
              <a:ln>
                <a:noFill/>
              </a:ln>
              <a:solidFill>
                <a:prstClr val="black"/>
              </a:solidFill>
              <a:effectLst/>
              <a:uLnTx/>
              <a:uFillTx/>
              <a:latin typeface="HelveticaNeueLT Std Cn"/>
              <a:ea typeface="+mn-ea"/>
              <a:cs typeface="+mn-cs"/>
            </a:endParaRP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150" b="0" i="0" u="none" strike="noStrike" kern="1200" cap="none" spc="0" normalizeH="0" baseline="0" noProof="0" dirty="0">
              <a:ln>
                <a:noFill/>
              </a:ln>
              <a:solidFill>
                <a:prstClr val="black"/>
              </a:solidFill>
              <a:effectLst/>
              <a:uLnTx/>
              <a:uFillTx/>
              <a:latin typeface="HelveticaNeueLT Std Cn"/>
              <a:ea typeface="+mn-ea"/>
              <a:cs typeface="+mn-cs"/>
            </a:endParaRPr>
          </a:p>
          <a:p>
            <a:pPr marL="685800" marR="0" lvl="0" indent="-6858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150" b="0" i="0" u="none" strike="noStrike" kern="1200" cap="none" spc="0" normalizeH="0" baseline="0" noProof="0" dirty="0">
              <a:ln>
                <a:noFill/>
              </a:ln>
              <a:solidFill>
                <a:prstClr val="black"/>
              </a:solidFill>
              <a:effectLst/>
              <a:uLnTx/>
              <a:uFillTx/>
              <a:latin typeface="HelveticaNeueLT Std Cn"/>
              <a:ea typeface="+mn-ea"/>
              <a:cs typeface="+mn-cs"/>
            </a:endParaRPr>
          </a:p>
        </p:txBody>
      </p:sp>
      <p:cxnSp>
        <p:nvCxnSpPr>
          <p:cNvPr id="5" name="Straight Connector 4">
            <a:extLst>
              <a:ext uri="{FF2B5EF4-FFF2-40B4-BE49-F238E27FC236}">
                <a16:creationId xmlns:a16="http://schemas.microsoft.com/office/drawing/2014/main" id="{8464D0F8-6DAC-E4F2-439F-E018824ADE70}"/>
              </a:ext>
            </a:extLst>
          </p:cNvPr>
          <p:cNvCxnSpPr>
            <a:cxnSpLocks/>
          </p:cNvCxnSpPr>
          <p:nvPr/>
        </p:nvCxnSpPr>
        <p:spPr>
          <a:xfrm>
            <a:off x="16459200" y="2017226"/>
            <a:ext cx="0" cy="1569660"/>
          </a:xfrm>
          <a:prstGeom prst="line">
            <a:avLst/>
          </a:prstGeom>
          <a:ln w="50800" cmpd="sng">
            <a:solidFill>
              <a:schemeClr val="tx1"/>
            </a:solidFill>
            <a:headEnd w="lg" len="lg"/>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4ED3A87F-B633-6F37-491C-6C312CD1EC27}"/>
              </a:ext>
            </a:extLst>
          </p:cNvPr>
          <p:cNvSpPr txBox="1"/>
          <p:nvPr/>
        </p:nvSpPr>
        <p:spPr>
          <a:xfrm>
            <a:off x="18520110" y="1830910"/>
            <a:ext cx="11182250" cy="1569660"/>
          </a:xfrm>
          <a:prstGeom prst="rect">
            <a:avLst/>
          </a:prstGeom>
          <a:noFill/>
        </p:spPr>
        <p:txBody>
          <a:bodyPr wrap="square" lIns="91440" tIns="45720" rIns="91440" bIns="45720" rtlCol="0" anchor="t">
            <a:spAutoFit/>
          </a:bodyPr>
          <a:lstStyle/>
          <a:p>
            <a:pPr marL="0" marR="0" lvl="0" indent="0" algn="ctr" defTabSz="2633472"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ITC Avant Garde Std Md"/>
                <a:ea typeface="+mn-ea"/>
                <a:cs typeface="+mn-cs"/>
              </a:rPr>
              <a:t>Proposed Conditions</a:t>
            </a:r>
            <a:endParaRPr kumimoji="0" lang="en-US" sz="9600" b="0" i="0" u="none" strike="noStrike" kern="1200" cap="none" spc="0" normalizeH="0" baseline="0" noProof="0" dirty="0">
              <a:ln>
                <a:noFill/>
              </a:ln>
              <a:solidFill>
                <a:prstClr val="black"/>
              </a:solidFill>
              <a:effectLst/>
              <a:uLnTx/>
              <a:uFillTx/>
              <a:latin typeface="ITC Avant Garde Std Md" panose="020B0602020202020204" pitchFamily="34" charset="0"/>
              <a:ea typeface="+mn-ea"/>
              <a:cs typeface="+mn-cs"/>
            </a:endParaRPr>
          </a:p>
        </p:txBody>
      </p:sp>
      <p:pic>
        <p:nvPicPr>
          <p:cNvPr id="9" name="Picture 8">
            <a:extLst>
              <a:ext uri="{FF2B5EF4-FFF2-40B4-BE49-F238E27FC236}">
                <a16:creationId xmlns:a16="http://schemas.microsoft.com/office/drawing/2014/main" id="{56E58691-A9CA-846C-49C5-BD60CCCAC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1435" y="9980043"/>
            <a:ext cx="3429781" cy="3429781"/>
          </a:xfrm>
          <a:prstGeom prst="rect">
            <a:avLst/>
          </a:prstGeom>
        </p:spPr>
      </p:pic>
      <p:pic>
        <p:nvPicPr>
          <p:cNvPr id="11" name="Picture 10">
            <a:extLst>
              <a:ext uri="{FF2B5EF4-FFF2-40B4-BE49-F238E27FC236}">
                <a16:creationId xmlns:a16="http://schemas.microsoft.com/office/drawing/2014/main" id="{21097022-BADF-A6C8-D3A3-8C20EDC581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39" y="8172046"/>
            <a:ext cx="3429781" cy="3429781"/>
          </a:xfrm>
          <a:prstGeom prst="rect">
            <a:avLst/>
          </a:prstGeom>
        </p:spPr>
      </p:pic>
      <p:pic>
        <p:nvPicPr>
          <p:cNvPr id="14" name="Picture 13">
            <a:extLst>
              <a:ext uri="{FF2B5EF4-FFF2-40B4-BE49-F238E27FC236}">
                <a16:creationId xmlns:a16="http://schemas.microsoft.com/office/drawing/2014/main" id="{E67C409E-8BE9-FEF1-698A-993DEBC61F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17972" y="13690204"/>
            <a:ext cx="3429781" cy="3429781"/>
          </a:xfrm>
          <a:prstGeom prst="rect">
            <a:avLst/>
          </a:prstGeom>
        </p:spPr>
      </p:pic>
    </p:spTree>
    <p:extLst>
      <p:ext uri="{BB962C8B-B14F-4D97-AF65-F5344CB8AC3E}">
        <p14:creationId xmlns:p14="http://schemas.microsoft.com/office/powerpoint/2010/main" val="4210542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A0A4D18-558F-FEE5-5C33-32810AC980A7}"/>
              </a:ext>
            </a:extLst>
          </p:cNvPr>
          <p:cNvSpPr>
            <a:spLocks noGrp="1"/>
          </p:cNvSpPr>
          <p:nvPr>
            <p:ph type="subTitle" idx="1"/>
          </p:nvPr>
        </p:nvSpPr>
        <p:spPr>
          <a:xfrm>
            <a:off x="8984411" y="1608837"/>
            <a:ext cx="14311745" cy="985056"/>
          </a:xfrm>
        </p:spPr>
        <p:txBody>
          <a:bodyPr/>
          <a:lstStyle/>
          <a:p>
            <a:r>
              <a:rPr lang="en-US" dirty="0">
                <a:solidFill>
                  <a:schemeClr val="tx1"/>
                </a:solidFill>
              </a:rPr>
              <a:t>Proposed Improvements: Typical Sections</a:t>
            </a:r>
          </a:p>
        </p:txBody>
      </p:sp>
      <p:pic>
        <p:nvPicPr>
          <p:cNvPr id="10" name="Picture 9">
            <a:extLst>
              <a:ext uri="{FF2B5EF4-FFF2-40B4-BE49-F238E27FC236}">
                <a16:creationId xmlns:a16="http://schemas.microsoft.com/office/drawing/2014/main" id="{7ACB674F-22C0-84CC-701F-71AB5E5AC6F3}"/>
              </a:ext>
            </a:extLst>
          </p:cNvPr>
          <p:cNvPicPr>
            <a:picLocks noChangeAspect="1"/>
          </p:cNvPicPr>
          <p:nvPr/>
        </p:nvPicPr>
        <p:blipFill>
          <a:blip r:embed="rId2" cstate="print">
            <a:extLst>
              <a:ext uri="{28A0092B-C50C-407E-A947-70E740481C1C}">
                <a14:useLocalDpi xmlns:a14="http://schemas.microsoft.com/office/drawing/2010/main" val="0"/>
              </a:ext>
            </a:extLst>
          </a:blip>
          <a:srcRect l="13745" t="14805" r="50697" b="62273"/>
          <a:stretch/>
        </p:blipFill>
        <p:spPr>
          <a:xfrm>
            <a:off x="6008884" y="2347708"/>
            <a:ext cx="20376402" cy="10149840"/>
          </a:xfrm>
          <a:prstGeom prst="rect">
            <a:avLst/>
          </a:prstGeom>
          <a:ln w="12700">
            <a:noFill/>
          </a:ln>
        </p:spPr>
      </p:pic>
      <p:pic>
        <p:nvPicPr>
          <p:cNvPr id="2" name="Picture 1">
            <a:extLst>
              <a:ext uri="{FF2B5EF4-FFF2-40B4-BE49-F238E27FC236}">
                <a16:creationId xmlns:a16="http://schemas.microsoft.com/office/drawing/2014/main" id="{386D2B18-21E2-1B6C-EE8C-2AC05B13D1D5}"/>
              </a:ext>
            </a:extLst>
          </p:cNvPr>
          <p:cNvPicPr>
            <a:picLocks noChangeAspect="1"/>
          </p:cNvPicPr>
          <p:nvPr/>
        </p:nvPicPr>
        <p:blipFill>
          <a:blip r:embed="rId2" cstate="print">
            <a:extLst>
              <a:ext uri="{28A0092B-C50C-407E-A947-70E740481C1C}">
                <a14:useLocalDpi xmlns:a14="http://schemas.microsoft.com/office/drawing/2010/main" val="0"/>
              </a:ext>
            </a:extLst>
          </a:blip>
          <a:srcRect l="49364" t="15001" r="4014" b="62657"/>
          <a:stretch/>
        </p:blipFill>
        <p:spPr>
          <a:xfrm>
            <a:off x="4033627" y="12687144"/>
            <a:ext cx="24447491" cy="9052560"/>
          </a:xfrm>
          <a:prstGeom prst="rect">
            <a:avLst/>
          </a:prstGeom>
        </p:spPr>
      </p:pic>
    </p:spTree>
    <p:extLst>
      <p:ext uri="{BB962C8B-B14F-4D97-AF65-F5344CB8AC3E}">
        <p14:creationId xmlns:p14="http://schemas.microsoft.com/office/powerpoint/2010/main" val="3714337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79B5A-1488-9E14-1746-A1D91AD7794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39D972F-471A-D048-DF23-B13FB86F8FA9}"/>
              </a:ext>
            </a:extLst>
          </p:cNvPr>
          <p:cNvSpPr>
            <a:spLocks noGrp="1"/>
          </p:cNvSpPr>
          <p:nvPr>
            <p:ph type="subTitle" idx="1"/>
          </p:nvPr>
        </p:nvSpPr>
        <p:spPr>
          <a:xfrm>
            <a:off x="9303323" y="1468159"/>
            <a:ext cx="14311745" cy="985056"/>
          </a:xfrm>
        </p:spPr>
        <p:txBody>
          <a:bodyPr/>
          <a:lstStyle/>
          <a:p>
            <a:r>
              <a:rPr lang="en-US" dirty="0">
                <a:solidFill>
                  <a:schemeClr val="tx1"/>
                </a:solidFill>
              </a:rPr>
              <a:t>Proposed Improvements: Typical Sections</a:t>
            </a:r>
          </a:p>
        </p:txBody>
      </p:sp>
      <p:pic>
        <p:nvPicPr>
          <p:cNvPr id="10" name="Picture 9">
            <a:extLst>
              <a:ext uri="{FF2B5EF4-FFF2-40B4-BE49-F238E27FC236}">
                <a16:creationId xmlns:a16="http://schemas.microsoft.com/office/drawing/2014/main" id="{DFEB2308-6807-76CA-9F8C-37C6C33721A7}"/>
              </a:ext>
            </a:extLst>
          </p:cNvPr>
          <p:cNvPicPr>
            <a:picLocks noChangeAspect="1"/>
          </p:cNvPicPr>
          <p:nvPr/>
        </p:nvPicPr>
        <p:blipFill>
          <a:blip r:embed="rId2" cstate="print">
            <a:extLst>
              <a:ext uri="{28A0092B-C50C-407E-A947-70E740481C1C}">
                <a14:useLocalDpi xmlns:a14="http://schemas.microsoft.com/office/drawing/2010/main" val="0"/>
              </a:ext>
            </a:extLst>
          </a:blip>
          <a:srcRect l="13837" t="48132" r="49440" b="30386"/>
          <a:stretch/>
        </p:blipFill>
        <p:spPr>
          <a:xfrm>
            <a:off x="5333138" y="2453215"/>
            <a:ext cx="21442941" cy="9692640"/>
          </a:xfrm>
          <a:prstGeom prst="rect">
            <a:avLst/>
          </a:prstGeom>
        </p:spPr>
      </p:pic>
      <p:pic>
        <p:nvPicPr>
          <p:cNvPr id="2" name="Picture 1">
            <a:extLst>
              <a:ext uri="{FF2B5EF4-FFF2-40B4-BE49-F238E27FC236}">
                <a16:creationId xmlns:a16="http://schemas.microsoft.com/office/drawing/2014/main" id="{6DAB34C3-D749-B908-A7EC-9205AB8741F6}"/>
              </a:ext>
            </a:extLst>
          </p:cNvPr>
          <p:cNvPicPr>
            <a:picLocks noChangeAspect="1"/>
          </p:cNvPicPr>
          <p:nvPr/>
        </p:nvPicPr>
        <p:blipFill>
          <a:blip r:embed="rId2" cstate="print">
            <a:extLst>
              <a:ext uri="{28A0092B-C50C-407E-A947-70E740481C1C}">
                <a14:useLocalDpi xmlns:a14="http://schemas.microsoft.com/office/drawing/2010/main" val="0"/>
              </a:ext>
            </a:extLst>
          </a:blip>
          <a:srcRect l="53928" t="49369" r="2913" b="29149"/>
          <a:stretch/>
        </p:blipFill>
        <p:spPr>
          <a:xfrm>
            <a:off x="3977640" y="12344400"/>
            <a:ext cx="24963119" cy="9601200"/>
          </a:xfrm>
          <a:prstGeom prst="rect">
            <a:avLst/>
          </a:prstGeom>
        </p:spPr>
      </p:pic>
    </p:spTree>
    <p:extLst>
      <p:ext uri="{BB962C8B-B14F-4D97-AF65-F5344CB8AC3E}">
        <p14:creationId xmlns:p14="http://schemas.microsoft.com/office/powerpoint/2010/main" val="3596069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5FC33-9356-60DB-5DB4-259DCEA57A4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99D1299-1405-3426-3634-4DFE34AC47E6}"/>
              </a:ext>
            </a:extLst>
          </p:cNvPr>
          <p:cNvSpPr>
            <a:spLocks noGrp="1"/>
          </p:cNvSpPr>
          <p:nvPr>
            <p:ph type="ctrTitle"/>
          </p:nvPr>
        </p:nvSpPr>
        <p:spPr>
          <a:xfrm>
            <a:off x="4988067" y="1063666"/>
            <a:ext cx="22942265" cy="3337293"/>
          </a:xfrm>
        </p:spPr>
        <p:txBody>
          <a:bodyPr/>
          <a:lstStyle/>
          <a:p>
            <a:pPr algn="ctr"/>
            <a:r>
              <a:rPr lang="en-US" dirty="0">
                <a:solidFill>
                  <a:schemeClr val="tx1"/>
                </a:solidFill>
              </a:rPr>
              <a:t>What Happens If the Project is Not Implemented?</a:t>
            </a:r>
          </a:p>
        </p:txBody>
      </p:sp>
      <p:sp>
        <p:nvSpPr>
          <p:cNvPr id="11" name="Content Placeholder 10">
            <a:extLst>
              <a:ext uri="{FF2B5EF4-FFF2-40B4-BE49-F238E27FC236}">
                <a16:creationId xmlns:a16="http://schemas.microsoft.com/office/drawing/2014/main" id="{73907A5B-6777-4E8D-B8D6-7F235D6CCA25}"/>
              </a:ext>
            </a:extLst>
          </p:cNvPr>
          <p:cNvSpPr>
            <a:spLocks noGrp="1"/>
          </p:cNvSpPr>
          <p:nvPr>
            <p:ph sz="half" idx="1"/>
          </p:nvPr>
        </p:nvSpPr>
        <p:spPr>
          <a:xfrm>
            <a:off x="2683027" y="4887889"/>
            <a:ext cx="27552344" cy="5078150"/>
          </a:xfrm>
        </p:spPr>
        <p:txBody>
          <a:bodyPr/>
          <a:lstStyle/>
          <a:p>
            <a:r>
              <a:rPr lang="en-US" dirty="0">
                <a:solidFill>
                  <a:schemeClr val="tx1"/>
                </a:solidFill>
              </a:rPr>
              <a:t>Residential growth and future development are expected to cause an increase in the volume of traffic along SR 92 and surrounding roadways and increased congestion regardless of implementation of the proposed project.</a:t>
            </a:r>
          </a:p>
          <a:p>
            <a:r>
              <a:rPr lang="en-US" dirty="0">
                <a:solidFill>
                  <a:schemeClr val="tx1"/>
                </a:solidFill>
              </a:rPr>
              <a:t>Communities would not benefit from increased connectivity to I-20, decreased traffic congestion and travel times, and </a:t>
            </a:r>
          </a:p>
          <a:p>
            <a:r>
              <a:rPr lang="en-US" dirty="0">
                <a:solidFill>
                  <a:schemeClr val="tx1"/>
                </a:solidFill>
              </a:rPr>
              <a:t>The corridor would continue to lack opportunities for pedestrian access. </a:t>
            </a:r>
          </a:p>
        </p:txBody>
      </p:sp>
    </p:spTree>
    <p:extLst>
      <p:ext uri="{BB962C8B-B14F-4D97-AF65-F5344CB8AC3E}">
        <p14:creationId xmlns:p14="http://schemas.microsoft.com/office/powerpoint/2010/main" val="3969415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64FA5F-A69F-30FA-8551-DA32D81411CF}"/>
              </a:ext>
            </a:extLst>
          </p:cNvPr>
          <p:cNvSpPr>
            <a:spLocks noGrp="1"/>
          </p:cNvSpPr>
          <p:nvPr>
            <p:ph type="ctrTitle"/>
          </p:nvPr>
        </p:nvSpPr>
        <p:spPr>
          <a:xfrm>
            <a:off x="1724936" y="287811"/>
            <a:ext cx="27552344" cy="3337293"/>
          </a:xfrm>
        </p:spPr>
        <p:txBody>
          <a:bodyPr/>
          <a:lstStyle/>
          <a:p>
            <a:pPr algn="ctr"/>
            <a:r>
              <a:rPr lang="en-US" dirty="0">
                <a:solidFill>
                  <a:schemeClr val="tx1"/>
                </a:solidFill>
              </a:rPr>
              <a:t>Summary of Environmental Findings</a:t>
            </a:r>
          </a:p>
        </p:txBody>
      </p:sp>
      <p:sp>
        <p:nvSpPr>
          <p:cNvPr id="11" name="Content Placeholder 10">
            <a:extLst>
              <a:ext uri="{FF2B5EF4-FFF2-40B4-BE49-F238E27FC236}">
                <a16:creationId xmlns:a16="http://schemas.microsoft.com/office/drawing/2014/main" id="{E8C709AF-780C-821F-BF27-FE6A47990EA9}"/>
              </a:ext>
            </a:extLst>
          </p:cNvPr>
          <p:cNvSpPr>
            <a:spLocks noGrp="1"/>
          </p:cNvSpPr>
          <p:nvPr>
            <p:ph sz="half" idx="1"/>
          </p:nvPr>
        </p:nvSpPr>
        <p:spPr>
          <a:xfrm>
            <a:off x="18675926" y="5525198"/>
            <a:ext cx="11254645" cy="5078150"/>
          </a:xfrm>
        </p:spPr>
        <p:txBody>
          <a:bodyPr/>
          <a:lstStyle/>
          <a:p>
            <a:r>
              <a:rPr lang="en-US" dirty="0">
                <a:solidFill>
                  <a:schemeClr val="tx1"/>
                </a:solidFill>
              </a:rPr>
              <a:t>In compliance with the 1969 National Environmental Policy Act, the Georgia Department of Transportation has conducted an assessment of the social, economic and environmental effects for the proposed 1.7-mile project beginning approximately 600 feet south of the intersection of Bomar Road at Pope Road. The following slides gives a summary of the environmental document:</a:t>
            </a:r>
          </a:p>
          <a:p>
            <a:endParaRPr lang="en-US" dirty="0"/>
          </a:p>
        </p:txBody>
      </p:sp>
      <p:pic>
        <p:nvPicPr>
          <p:cNvPr id="8" name="Picture 7" descr="A map of a city&#10;&#10;AI-generated content may be incorrect.">
            <a:extLst>
              <a:ext uri="{FF2B5EF4-FFF2-40B4-BE49-F238E27FC236}">
                <a16:creationId xmlns:a16="http://schemas.microsoft.com/office/drawing/2014/main" id="{C1750867-4997-321C-3280-9F9E7C4D1D97}"/>
              </a:ext>
            </a:extLst>
          </p:cNvPr>
          <p:cNvPicPr>
            <a:picLocks noChangeAspect="1"/>
          </p:cNvPicPr>
          <p:nvPr/>
        </p:nvPicPr>
        <p:blipFill>
          <a:blip r:embed="rId2" cstate="print">
            <a:extLst>
              <a:ext uri="{28A0092B-C50C-407E-A947-70E740481C1C}">
                <a14:useLocalDpi xmlns:a14="http://schemas.microsoft.com/office/drawing/2010/main" val="0"/>
              </a:ext>
            </a:extLst>
          </a:blip>
          <a:srcRect l="2922" t="1863" r="2209" b="12737"/>
          <a:stretch>
            <a:fillRect/>
          </a:stretch>
        </p:blipFill>
        <p:spPr>
          <a:xfrm>
            <a:off x="2987829" y="3846777"/>
            <a:ext cx="14599917" cy="17007840"/>
          </a:xfrm>
          <a:prstGeom prst="rect">
            <a:avLst/>
          </a:prstGeom>
        </p:spPr>
      </p:pic>
    </p:spTree>
    <p:extLst>
      <p:ext uri="{BB962C8B-B14F-4D97-AF65-F5344CB8AC3E}">
        <p14:creationId xmlns:p14="http://schemas.microsoft.com/office/powerpoint/2010/main" val="2990683700"/>
      </p:ext>
    </p:extLst>
  </p:cSld>
  <p:clrMapOvr>
    <a:masterClrMapping/>
  </p:clrMapOvr>
</p:sld>
</file>

<file path=ppt/theme/theme1.xml><?xml version="1.0" encoding="utf-8"?>
<a:theme xmlns:a="http://schemas.openxmlformats.org/drawingml/2006/main" name="Title Slide Option #2">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DEA003B-4192-4F40-8106-66B430A6E507}" vid="{FDC3F6CA-0EFF-42E4-A4A7-40A74BC17535}"/>
    </a:ext>
  </a:extLst>
</a:theme>
</file>

<file path=ppt/theme/theme2.xml><?xml version="1.0" encoding="utf-8"?>
<a:theme xmlns:a="http://schemas.openxmlformats.org/drawingml/2006/main" name="Three Horizontal Photos at Bottom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DEA003B-4192-4F40-8106-66B430A6E507}" vid="{0E06E0B4-E5C7-4744-A2A3-97C6A2E2ECF8}"/>
    </a:ext>
  </a:extLst>
</a:theme>
</file>

<file path=ppt/theme/theme3.xml><?xml version="1.0" encoding="utf-8"?>
<a:theme xmlns:a="http://schemas.openxmlformats.org/drawingml/2006/main" name="One Vertical Photo on Right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DEA003B-4192-4F40-8106-66B430A6E507}" vid="{C99E0076-C004-4DC1-926B-96383C80B568}"/>
    </a:ext>
  </a:extLst>
</a:theme>
</file>

<file path=ppt/theme/theme4.xml><?xml version="1.0" encoding="utf-8"?>
<a:theme xmlns:a="http://schemas.openxmlformats.org/drawingml/2006/main" name="Two Horizontal Photos on Right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DEA003B-4192-4F40-8106-66B430A6E507}" vid="{1779D0EE-A533-4CFA-B163-5EED38D122F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User xmlns="38997f5d-7597-4216-abca-8670cf1ad89f">Consultants and GDOT Staff</User>
    <Item_x0020_Type xmlns="38997f5d-7597-4216-abca-8670cf1ad89f">Template</Item_x0020_Type>
    <Status xmlns="38997f5d-7597-4216-abca-8670cf1ad89f">Up-to-date</Status>
    <Description0 xmlns="38997f5d-7597-4216-abca-8670cf1ad89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09EE4A70ED0C49BCDC241D05FCB578" ma:contentTypeVersion="17" ma:contentTypeDescription="Create a new document." ma:contentTypeScope="" ma:versionID="5f2a22be9b5541a7253c2a116be4a920">
  <xsd:schema xmlns:xsd="http://www.w3.org/2001/XMLSchema" xmlns:xs="http://www.w3.org/2001/XMLSchema" xmlns:p="http://schemas.microsoft.com/office/2006/metadata/properties" xmlns:ns2="38997f5d-7597-4216-abca-8670cf1ad89f" targetNamespace="http://schemas.microsoft.com/office/2006/metadata/properties" ma:root="true" ma:fieldsID="3c791c71d576c162ed4ff63cc8368c34" ns2:_="">
    <xsd:import namespace="38997f5d-7597-4216-abca-8670cf1ad89f"/>
    <xsd:element name="properties">
      <xsd:complexType>
        <xsd:sequence>
          <xsd:element name="documentManagement">
            <xsd:complexType>
              <xsd:all>
                <xsd:element ref="ns2:Item_x0020_Type" minOccurs="0"/>
                <xsd:element ref="ns2:User" minOccurs="0"/>
                <xsd:element ref="ns2:Description0"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997f5d-7597-4216-abca-8670cf1ad89f" elementFormDefault="qualified">
    <xsd:import namespace="http://schemas.microsoft.com/office/2006/documentManagement/types"/>
    <xsd:import namespace="http://schemas.microsoft.com/office/infopath/2007/PartnerControls"/>
    <xsd:element name="Item_x0020_Type" ma:index="4" nillable="true" ma:displayName="Item Type" ma:default="Template" ma:format="Dropdown" ma:internalName="Item_x0020_Type" ma:readOnly="false">
      <xsd:simpleType>
        <xsd:restriction base="dms:Choice">
          <xsd:enumeration value="Template"/>
          <xsd:enumeration value="Guidance"/>
          <xsd:enumeration value="Reference"/>
          <xsd:enumeration value="Folder"/>
        </xsd:restriction>
      </xsd:simpleType>
    </xsd:element>
    <xsd:element name="User" ma:index="5" nillable="true" ma:displayName="Users" ma:default="Consultants and GDOT Staff" ma:format="Dropdown" ma:internalName="User" ma:readOnly="false">
      <xsd:simpleType>
        <xsd:restriction base="dms:Choice">
          <xsd:enumeration value="Consultants and GDOT Staff"/>
          <xsd:enumeration value="GDOT Staff Only"/>
        </xsd:restriction>
      </xsd:simpleType>
    </xsd:element>
    <xsd:element name="Description0" ma:index="6" nillable="true" ma:displayName="Description" ma:internalName="Description0" ma:readOnly="false">
      <xsd:simpleType>
        <xsd:restriction base="dms:Text">
          <xsd:maxLength value="255"/>
        </xsd:restriction>
      </xsd:simpleType>
    </xsd:element>
    <xsd:element name="Status" ma:index="7" nillable="true" ma:displayName="Status" ma:default="Up-to-date" ma:format="Dropdown" ma:internalName="Status" ma:readOnly="false">
      <xsd:simpleType>
        <xsd:restriction base="dms:Choice">
          <xsd:enumeration value="Up-to-date"/>
          <xsd:enumeration value="Updates Pending"/>
          <xsd:enumeration value="Obsolet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F20692-A7F5-4011-B5C5-3F446BCA6C81}">
  <ds:schemaRefs>
    <ds:schemaRef ds:uri="http://schemas.microsoft.com/sharepoint/v3/contenttype/forms"/>
  </ds:schemaRefs>
</ds:datastoreItem>
</file>

<file path=customXml/itemProps2.xml><?xml version="1.0" encoding="utf-8"?>
<ds:datastoreItem xmlns:ds="http://schemas.openxmlformats.org/officeDocument/2006/customXml" ds:itemID="{D26F524A-7C25-427D-A659-6553FA381135}">
  <ds:schemaRefs>
    <ds:schemaRef ds:uri="http://schemas.microsoft.com/office/infopath/2007/PartnerControls"/>
    <ds:schemaRef ds:uri="http://schemas.openxmlformats.org/package/2006/metadata/core-properties"/>
    <ds:schemaRef ds:uri="http://purl.org/dc/terms/"/>
    <ds:schemaRef ds:uri="http://schemas.microsoft.com/office/2006/documentManagement/types"/>
    <ds:schemaRef ds:uri="http://purl.org/dc/elements/1.1/"/>
    <ds:schemaRef ds:uri="http://schemas.microsoft.com/office/2006/metadata/properties"/>
    <ds:schemaRef ds:uri="38997f5d-7597-4216-abca-8670cf1ad89f"/>
    <ds:schemaRef ds:uri="http://www.w3.org/XML/1998/namespace"/>
    <ds:schemaRef ds:uri="http://purl.org/dc/dcmitype/"/>
  </ds:schemaRefs>
</ds:datastoreItem>
</file>

<file path=customXml/itemProps3.xml><?xml version="1.0" encoding="utf-8"?>
<ds:datastoreItem xmlns:ds="http://schemas.openxmlformats.org/officeDocument/2006/customXml" ds:itemID="{F9443E65-30E4-4DA1-AF4A-EF78831218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997f5d-7597-4216-abca-8670cf1ad8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GDOT PowerPoint Template - Widescreen Size</Template>
  <TotalTime>22853</TotalTime>
  <Words>1229</Words>
  <Application>Microsoft Office PowerPoint</Application>
  <PresentationFormat>Custom</PresentationFormat>
  <Paragraphs>117</Paragraphs>
  <Slides>19</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Arial</vt:lpstr>
      <vt:lpstr>Calibri</vt:lpstr>
      <vt:lpstr>HelveticaNeueLT Com 55 Roman</vt:lpstr>
      <vt:lpstr>HelveticaNeueLT Std Cn</vt:lpstr>
      <vt:lpstr>HelveticaNeueLT Std Cn (Body)</vt:lpstr>
      <vt:lpstr>ITC Avant Garde Std Md</vt:lpstr>
      <vt:lpstr>Title Slide Option #2</vt:lpstr>
      <vt:lpstr>Three Horizontal Photos at Bottom Layout</vt:lpstr>
      <vt:lpstr>One Vertical Photo on Right Layout</vt:lpstr>
      <vt:lpstr>Two Horizontal Photos on Right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Happens If the Project is Not Implemented?</vt:lpstr>
      <vt:lpstr>Summary of Environmental Findings</vt:lpstr>
      <vt:lpstr>Environmental Findings: Community Impacts</vt:lpstr>
      <vt:lpstr>Environmental Findings: Natural Resources</vt:lpstr>
      <vt:lpstr>Environmental Findings: Flood Plain</vt:lpstr>
      <vt:lpstr>Environmental Findings: Air Quality and Noise</vt:lpstr>
      <vt:lpstr>Environmental Findings: Cultural Resources</vt:lpstr>
      <vt:lpstr>Environmental Findings: Plants and Wildlife</vt:lpstr>
      <vt:lpstr>Environmental Findings: Hazardous Sites</vt:lpstr>
      <vt:lpstr>Right-of-way Acquisition</vt:lpstr>
      <vt:lpstr>Right-of-way Acquisition</vt:lpstr>
      <vt:lpstr>How To Comment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Wagner, Brittany A</dc:creator>
  <cp:lastModifiedBy>McLain, Antarius</cp:lastModifiedBy>
  <cp:revision>586</cp:revision>
  <cp:lastPrinted>2019-06-17T16:02:57Z</cp:lastPrinted>
  <dcterms:created xsi:type="dcterms:W3CDTF">2019-02-15T16:20:03Z</dcterms:created>
  <dcterms:modified xsi:type="dcterms:W3CDTF">2026-01-22T15:46:28Z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0x0101000D09EE4A70ED0C49BCDC241D05FCB578</vt:lpwstr>
  </property>
</Properties>
</file>