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8" r:id="rId5"/>
    <p:sldId id="257" r:id="rId6"/>
  </p:sldIdLst>
  <p:sldSz cx="10058400" cy="5715000"/>
  <p:notesSz cx="5029200" cy="3886200"/>
  <p:defaultTextStyle>
    <a:defPPr>
      <a:defRPr lang="en-US"/>
    </a:defPPr>
    <a:lvl1pPr marL="0" algn="l" defTabSz="1617679" rtl="0" eaLnBrk="1" latinLnBrk="0" hangingPunct="1">
      <a:defRPr sz="3185" kern="1200">
        <a:solidFill>
          <a:schemeClr val="tx1"/>
        </a:solidFill>
        <a:latin typeface="+mn-lt"/>
        <a:ea typeface="+mn-ea"/>
        <a:cs typeface="+mn-cs"/>
      </a:defRPr>
    </a:lvl1pPr>
    <a:lvl2pPr marL="808839" algn="l" defTabSz="1617679" rtl="0" eaLnBrk="1" latinLnBrk="0" hangingPunct="1">
      <a:defRPr sz="3185" kern="1200">
        <a:solidFill>
          <a:schemeClr val="tx1"/>
        </a:solidFill>
        <a:latin typeface="+mn-lt"/>
        <a:ea typeface="+mn-ea"/>
        <a:cs typeface="+mn-cs"/>
      </a:defRPr>
    </a:lvl2pPr>
    <a:lvl3pPr marL="1617679" algn="l" defTabSz="1617679" rtl="0" eaLnBrk="1" latinLnBrk="0" hangingPunct="1">
      <a:defRPr sz="3185" kern="1200">
        <a:solidFill>
          <a:schemeClr val="tx1"/>
        </a:solidFill>
        <a:latin typeface="+mn-lt"/>
        <a:ea typeface="+mn-ea"/>
        <a:cs typeface="+mn-cs"/>
      </a:defRPr>
    </a:lvl3pPr>
    <a:lvl4pPr marL="2426518" algn="l" defTabSz="1617679" rtl="0" eaLnBrk="1" latinLnBrk="0" hangingPunct="1">
      <a:defRPr sz="3185" kern="1200">
        <a:solidFill>
          <a:schemeClr val="tx1"/>
        </a:solidFill>
        <a:latin typeface="+mn-lt"/>
        <a:ea typeface="+mn-ea"/>
        <a:cs typeface="+mn-cs"/>
      </a:defRPr>
    </a:lvl4pPr>
    <a:lvl5pPr marL="3235357" algn="l" defTabSz="1617679" rtl="0" eaLnBrk="1" latinLnBrk="0" hangingPunct="1">
      <a:defRPr sz="3185" kern="1200">
        <a:solidFill>
          <a:schemeClr val="tx1"/>
        </a:solidFill>
        <a:latin typeface="+mn-lt"/>
        <a:ea typeface="+mn-ea"/>
        <a:cs typeface="+mn-cs"/>
      </a:defRPr>
    </a:lvl5pPr>
    <a:lvl6pPr marL="4044197" algn="l" defTabSz="1617679" rtl="0" eaLnBrk="1" latinLnBrk="0" hangingPunct="1">
      <a:defRPr sz="3185" kern="1200">
        <a:solidFill>
          <a:schemeClr val="tx1"/>
        </a:solidFill>
        <a:latin typeface="+mn-lt"/>
        <a:ea typeface="+mn-ea"/>
        <a:cs typeface="+mn-cs"/>
      </a:defRPr>
    </a:lvl6pPr>
    <a:lvl7pPr marL="4853036" algn="l" defTabSz="1617679" rtl="0" eaLnBrk="1" latinLnBrk="0" hangingPunct="1">
      <a:defRPr sz="3185" kern="1200">
        <a:solidFill>
          <a:schemeClr val="tx1"/>
        </a:solidFill>
        <a:latin typeface="+mn-lt"/>
        <a:ea typeface="+mn-ea"/>
        <a:cs typeface="+mn-cs"/>
      </a:defRPr>
    </a:lvl7pPr>
    <a:lvl8pPr marL="5661875" algn="l" defTabSz="1617679" rtl="0" eaLnBrk="1" latinLnBrk="0" hangingPunct="1">
      <a:defRPr sz="3185" kern="1200">
        <a:solidFill>
          <a:schemeClr val="tx1"/>
        </a:solidFill>
        <a:latin typeface="+mn-lt"/>
        <a:ea typeface="+mn-ea"/>
        <a:cs typeface="+mn-cs"/>
      </a:defRPr>
    </a:lvl8pPr>
    <a:lvl9pPr marL="6470715" algn="l" defTabSz="1617679" rtl="0" eaLnBrk="1" latinLnBrk="0" hangingPunct="1">
      <a:defRPr sz="31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35" userDrawn="1">
          <p15:clr>
            <a:srgbClr val="A4A3A4"/>
          </p15:clr>
        </p15:guide>
        <p15:guide id="2" pos="43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13AA0C-5518-5170-24B6-CAABDF0CA28B}" name="Feldt, Sydney" initials="SF" userId="S::C0010363@dot.ga.gov::c9200de4-4bf2-4476-a82c-9de0a58f28ef" providerId="AD"/>
  <p188:author id="{77C39B5D-551D-5AA9-06FA-8FD77291BB3F}" name="Schramm, Lauren" initials="LS" userId="S::Lauren.Schramm@pondco.com::758483eb-1555-4a8b-82f4-3ff289246f32" providerId="AD"/>
  <p188:author id="{99CA2897-0198-DF1F-83AE-6E26E25D6310}" name="McLain, Antarius" initials="AM" userId="S::Antarius.McLain@pondco.com::d8b20bda-c268-425a-be27-4c524cc0b0b9" providerId="AD"/>
  <p188:author id="{0C3AD6C7-8B88-4BBA-CF4D-5994A7E2FCBA}" name="Roberts, Stephanie" initials="SR" userId="S::Stephanie.Roberts@pondco.com::9d04467a-dc25-45a2-9e9d-383b48bcad84" providerId="AD"/>
  <p188:author id="{2C8A17DE-2A74-8A55-D128-592584287AE3}" name="Burgess, Aaron" initials="AB" userId="S::Aaron.Burgess@pondco.com::c304016a-7884-43b2-bd8a-8ccd49845a9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869" y="82"/>
      </p:cViewPr>
      <p:guideLst>
        <p:guide orient="horz" pos="4235"/>
        <p:guide pos="43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179638" cy="1952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2847975" y="0"/>
            <a:ext cx="2179638" cy="195263"/>
          </a:xfrm>
          <a:prstGeom prst="rect">
            <a:avLst/>
          </a:prstGeom>
        </p:spPr>
        <p:txBody>
          <a:bodyPr vert="horz" lIns="91440" tIns="45720" rIns="91440" bIns="45720" rtlCol="0"/>
          <a:lstStyle>
            <a:lvl1pPr algn="r">
              <a:defRPr sz="1200"/>
            </a:lvl1pPr>
          </a:lstStyle>
          <a:p>
            <a:fld id="{54F35BF1-264E-45BC-8935-D4775F971CB0}" type="datetimeFigureOut">
              <a:rPr lang="en-US" smtClean="0"/>
              <a:t>1/23/2026</a:t>
            </a:fld>
            <a:endParaRPr lang="en-US"/>
          </a:p>
        </p:txBody>
      </p:sp>
      <p:sp>
        <p:nvSpPr>
          <p:cNvPr id="4" name="Slide Image Placeholder 3"/>
          <p:cNvSpPr>
            <a:spLocks noGrp="1" noRot="1" noChangeAspect="1"/>
          </p:cNvSpPr>
          <p:nvPr>
            <p:ph type="sldImg" idx="2"/>
          </p:nvPr>
        </p:nvSpPr>
        <p:spPr>
          <a:xfrm>
            <a:off x="1360488" y="485775"/>
            <a:ext cx="2308225" cy="13112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503238" y="1870075"/>
            <a:ext cx="4022725" cy="15303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3690938"/>
            <a:ext cx="2179638" cy="1952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2847975" y="3690938"/>
            <a:ext cx="2179638" cy="195262"/>
          </a:xfrm>
          <a:prstGeom prst="rect">
            <a:avLst/>
          </a:prstGeom>
        </p:spPr>
        <p:txBody>
          <a:bodyPr vert="horz" lIns="91440" tIns="45720" rIns="91440" bIns="45720" rtlCol="0" anchor="b"/>
          <a:lstStyle>
            <a:lvl1pPr algn="r">
              <a:defRPr sz="1200"/>
            </a:lvl1pPr>
          </a:lstStyle>
          <a:p>
            <a:fld id="{FF15C6E2-C0A5-4DD7-A221-8ADA53A739D9}" type="slidenum">
              <a:rPr lang="en-US" smtClean="0"/>
              <a:t>‹#›</a:t>
            </a:fld>
            <a:endParaRPr lang="en-US"/>
          </a:p>
        </p:txBody>
      </p:sp>
    </p:spTree>
    <p:extLst>
      <p:ext uri="{BB962C8B-B14F-4D97-AF65-F5344CB8AC3E}">
        <p14:creationId xmlns:p14="http://schemas.microsoft.com/office/powerpoint/2010/main" val="3062210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15C6E2-C0A5-4DD7-A221-8ADA53A739D9}" type="slidenum">
              <a:rPr lang="en-US" smtClean="0"/>
              <a:t>2</a:t>
            </a:fld>
            <a:endParaRPr lang="en-US"/>
          </a:p>
        </p:txBody>
      </p:sp>
    </p:spTree>
    <p:extLst>
      <p:ext uri="{BB962C8B-B14F-4D97-AF65-F5344CB8AC3E}">
        <p14:creationId xmlns:p14="http://schemas.microsoft.com/office/powerpoint/2010/main" val="1407649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1771650"/>
            <a:ext cx="8549640" cy="17697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3200402"/>
            <a:ext cx="70408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278748" y="51673"/>
            <a:ext cx="9500900" cy="260199"/>
          </a:xfrm>
        </p:spPr>
        <p:txBody>
          <a:bodyPr lIns="0" tIns="0" rIns="0" bIns="0"/>
          <a:lstStyle>
            <a:lvl1pPr>
              <a:defRPr sz="1691" b="1" i="0" u="sng">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78748" y="51673"/>
            <a:ext cx="9500900" cy="260199"/>
          </a:xfrm>
        </p:spPr>
        <p:txBody>
          <a:bodyPr lIns="0" tIns="0" rIns="0" bIns="0"/>
          <a:lstStyle>
            <a:lvl1pPr>
              <a:defRPr sz="1691" b="1" i="0" u="sng">
                <a:solidFill>
                  <a:schemeClr val="tx1"/>
                </a:solidFill>
                <a:latin typeface="Calibri"/>
                <a:cs typeface="Calibri"/>
              </a:defRPr>
            </a:lvl1pPr>
          </a:lstStyle>
          <a:p>
            <a:endParaRPr/>
          </a:p>
        </p:txBody>
      </p:sp>
      <p:sp>
        <p:nvSpPr>
          <p:cNvPr id="3" name="Holder 3"/>
          <p:cNvSpPr>
            <a:spLocks noGrp="1"/>
          </p:cNvSpPr>
          <p:nvPr>
            <p:ph sz="half" idx="2"/>
          </p:nvPr>
        </p:nvSpPr>
        <p:spPr>
          <a:xfrm>
            <a:off x="502920" y="1314452"/>
            <a:ext cx="4375404"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314452"/>
            <a:ext cx="4375404"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78748" y="51673"/>
            <a:ext cx="9500900" cy="260199"/>
          </a:xfrm>
        </p:spPr>
        <p:txBody>
          <a:bodyPr lIns="0" tIns="0" rIns="0" bIns="0"/>
          <a:lstStyle>
            <a:lvl1pPr>
              <a:defRPr sz="1691" b="1" i="0" u="sng">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2"/>
            <a:ext cx="10058400" cy="5714999"/>
          </a:xfrm>
          <a:prstGeom prst="rect">
            <a:avLst/>
          </a:prstGeom>
          <a:blipFill>
            <a:blip r:embed="rId7" cstate="print"/>
            <a:stretch>
              <a:fillRect/>
            </a:stretch>
          </a:blipFill>
        </p:spPr>
        <p:txBody>
          <a:bodyPr wrap="square" lIns="0" tIns="0" rIns="0" bIns="0" rtlCol="0"/>
          <a:lstStyle/>
          <a:p>
            <a:endParaRPr sz="4684"/>
          </a:p>
        </p:txBody>
      </p:sp>
      <p:sp>
        <p:nvSpPr>
          <p:cNvPr id="2" name="Holder 2"/>
          <p:cNvSpPr>
            <a:spLocks noGrp="1"/>
          </p:cNvSpPr>
          <p:nvPr>
            <p:ph type="title"/>
          </p:nvPr>
        </p:nvSpPr>
        <p:spPr>
          <a:xfrm>
            <a:off x="278748" y="51673"/>
            <a:ext cx="9500900" cy="176972"/>
          </a:xfrm>
          <a:prstGeom prst="rect">
            <a:avLst/>
          </a:prstGeom>
        </p:spPr>
        <p:txBody>
          <a:bodyPr wrap="square" lIns="0" tIns="0" rIns="0" bIns="0">
            <a:spAutoFit/>
          </a:bodyPr>
          <a:lstStyle>
            <a:lvl1pPr>
              <a:defRPr sz="1150" b="1" i="0" u="sng">
                <a:solidFill>
                  <a:schemeClr val="tx1"/>
                </a:solidFill>
                <a:latin typeface="Calibri"/>
                <a:cs typeface="Calibri"/>
              </a:defRPr>
            </a:lvl1pPr>
          </a:lstStyle>
          <a:p>
            <a:endParaRPr/>
          </a:p>
        </p:txBody>
      </p:sp>
      <p:sp>
        <p:nvSpPr>
          <p:cNvPr id="3" name="Holder 3"/>
          <p:cNvSpPr>
            <a:spLocks noGrp="1"/>
          </p:cNvSpPr>
          <p:nvPr>
            <p:ph type="body" idx="1"/>
          </p:nvPr>
        </p:nvSpPr>
        <p:spPr>
          <a:xfrm>
            <a:off x="502920" y="1314452"/>
            <a:ext cx="905256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419856" y="5314951"/>
            <a:ext cx="3218688" cy="490134"/>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5314951"/>
            <a:ext cx="2313432" cy="490134"/>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1/23/2026</a:t>
            </a:fld>
            <a:endParaRPr lang="en-US"/>
          </a:p>
        </p:txBody>
      </p:sp>
      <p:sp>
        <p:nvSpPr>
          <p:cNvPr id="6" name="Holder 6"/>
          <p:cNvSpPr>
            <a:spLocks noGrp="1"/>
          </p:cNvSpPr>
          <p:nvPr>
            <p:ph type="sldNum" sz="quarter" idx="7"/>
          </p:nvPr>
        </p:nvSpPr>
        <p:spPr>
          <a:xfrm>
            <a:off x="7242048" y="5314951"/>
            <a:ext cx="2313432" cy="490134"/>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672358">
        <a:defRPr>
          <a:latin typeface="+mn-lt"/>
          <a:ea typeface="+mn-ea"/>
          <a:cs typeface="+mn-cs"/>
        </a:defRPr>
      </a:lvl2pPr>
      <a:lvl3pPr marL="1344717">
        <a:defRPr>
          <a:latin typeface="+mn-lt"/>
          <a:ea typeface="+mn-ea"/>
          <a:cs typeface="+mn-cs"/>
        </a:defRPr>
      </a:lvl3pPr>
      <a:lvl4pPr marL="2017075">
        <a:defRPr>
          <a:latin typeface="+mn-lt"/>
          <a:ea typeface="+mn-ea"/>
          <a:cs typeface="+mn-cs"/>
        </a:defRPr>
      </a:lvl4pPr>
      <a:lvl5pPr marL="2689433">
        <a:defRPr>
          <a:latin typeface="+mn-lt"/>
          <a:ea typeface="+mn-ea"/>
          <a:cs typeface="+mn-cs"/>
        </a:defRPr>
      </a:lvl5pPr>
      <a:lvl6pPr marL="3361792">
        <a:defRPr>
          <a:latin typeface="+mn-lt"/>
          <a:ea typeface="+mn-ea"/>
          <a:cs typeface="+mn-cs"/>
        </a:defRPr>
      </a:lvl6pPr>
      <a:lvl7pPr marL="4034150">
        <a:defRPr>
          <a:latin typeface="+mn-lt"/>
          <a:ea typeface="+mn-ea"/>
          <a:cs typeface="+mn-cs"/>
        </a:defRPr>
      </a:lvl7pPr>
      <a:lvl8pPr marL="4706508">
        <a:defRPr>
          <a:latin typeface="+mn-lt"/>
          <a:ea typeface="+mn-ea"/>
          <a:cs typeface="+mn-cs"/>
        </a:defRPr>
      </a:lvl8pPr>
      <a:lvl9pPr marL="5378867">
        <a:defRPr>
          <a:latin typeface="+mn-lt"/>
          <a:ea typeface="+mn-ea"/>
          <a:cs typeface="+mn-cs"/>
        </a:defRPr>
      </a:lvl9pPr>
    </p:bodyStyle>
    <p:otherStyle>
      <a:lvl1pPr marL="0">
        <a:defRPr>
          <a:latin typeface="+mn-lt"/>
          <a:ea typeface="+mn-ea"/>
          <a:cs typeface="+mn-cs"/>
        </a:defRPr>
      </a:lvl1pPr>
      <a:lvl2pPr marL="672358">
        <a:defRPr>
          <a:latin typeface="+mn-lt"/>
          <a:ea typeface="+mn-ea"/>
          <a:cs typeface="+mn-cs"/>
        </a:defRPr>
      </a:lvl2pPr>
      <a:lvl3pPr marL="1344717">
        <a:defRPr>
          <a:latin typeface="+mn-lt"/>
          <a:ea typeface="+mn-ea"/>
          <a:cs typeface="+mn-cs"/>
        </a:defRPr>
      </a:lvl3pPr>
      <a:lvl4pPr marL="2017075">
        <a:defRPr>
          <a:latin typeface="+mn-lt"/>
          <a:ea typeface="+mn-ea"/>
          <a:cs typeface="+mn-cs"/>
        </a:defRPr>
      </a:lvl4pPr>
      <a:lvl5pPr marL="2689433">
        <a:defRPr>
          <a:latin typeface="+mn-lt"/>
          <a:ea typeface="+mn-ea"/>
          <a:cs typeface="+mn-cs"/>
        </a:defRPr>
      </a:lvl5pPr>
      <a:lvl6pPr marL="3361792">
        <a:defRPr>
          <a:latin typeface="+mn-lt"/>
          <a:ea typeface="+mn-ea"/>
          <a:cs typeface="+mn-cs"/>
        </a:defRPr>
      </a:lvl6pPr>
      <a:lvl7pPr marL="4034150">
        <a:defRPr>
          <a:latin typeface="+mn-lt"/>
          <a:ea typeface="+mn-ea"/>
          <a:cs typeface="+mn-cs"/>
        </a:defRPr>
      </a:lvl7pPr>
      <a:lvl8pPr marL="4706508">
        <a:defRPr>
          <a:latin typeface="+mn-lt"/>
          <a:ea typeface="+mn-ea"/>
          <a:cs typeface="+mn-cs"/>
        </a:defRPr>
      </a:lvl8pPr>
      <a:lvl9pPr marL="5378867">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2.jpg"/><Relationship Id="rId1" Type="http://schemas.openxmlformats.org/officeDocument/2006/relationships/slideLayout" Target="../slideLayouts/slideLayout5.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object 2">
            <a:extLst>
              <a:ext uri="{FF2B5EF4-FFF2-40B4-BE49-F238E27FC236}">
                <a16:creationId xmlns:a16="http://schemas.microsoft.com/office/drawing/2014/main" id="{323BB8F7-B563-4766-B079-82D84975CDB3}"/>
              </a:ext>
            </a:extLst>
          </p:cNvPr>
          <p:cNvSpPr txBox="1"/>
          <p:nvPr/>
        </p:nvSpPr>
        <p:spPr>
          <a:xfrm>
            <a:off x="533400" y="973234"/>
            <a:ext cx="2209800" cy="361830"/>
          </a:xfrm>
          <a:prstGeom prst="rect">
            <a:avLst/>
          </a:prstGeom>
        </p:spPr>
        <p:txBody>
          <a:bodyPr vert="horz" wrap="square" lIns="0" tIns="0" rIns="0" bIns="0" rtlCol="0">
            <a:spAutoFit/>
          </a:bodyPr>
          <a:lstStyle/>
          <a:p>
            <a:pPr marL="18677" marR="7471">
              <a:lnSpc>
                <a:spcPct val="105700"/>
              </a:lnSpc>
            </a:pPr>
            <a:r>
              <a:rPr lang="en-US" sz="750" dirty="0">
                <a:latin typeface="Calibri"/>
                <a:cs typeface="Calibri"/>
              </a:rPr>
              <a:t>DOUGLAS COUNTY DEPARTMENT OF TRANSPORTATION</a:t>
            </a:r>
            <a:br>
              <a:rPr lang="en-US" sz="750" spc="7" dirty="0">
                <a:latin typeface="Calibri"/>
                <a:cs typeface="Calibri"/>
              </a:rPr>
            </a:br>
            <a:r>
              <a:rPr lang="en-US" sz="750" spc="7" dirty="0">
                <a:latin typeface="Calibri"/>
                <a:cs typeface="Calibri"/>
              </a:rPr>
              <a:t>4655 TIMBER RIDGE DRIVE</a:t>
            </a:r>
          </a:p>
          <a:p>
            <a:pPr marL="18677" marR="7471">
              <a:lnSpc>
                <a:spcPct val="105700"/>
              </a:lnSpc>
            </a:pPr>
            <a:r>
              <a:rPr lang="en-US" sz="750" spc="7" dirty="0">
                <a:latin typeface="Calibri"/>
                <a:cs typeface="Calibri"/>
              </a:rPr>
              <a:t>DOUGLASVILLE</a:t>
            </a:r>
            <a:r>
              <a:rPr sz="750" spc="7" dirty="0">
                <a:latin typeface="Calibri"/>
                <a:cs typeface="Calibri"/>
              </a:rPr>
              <a:t>,</a:t>
            </a:r>
            <a:r>
              <a:rPr sz="750" spc="-59" dirty="0">
                <a:latin typeface="Calibri"/>
                <a:cs typeface="Calibri"/>
              </a:rPr>
              <a:t> </a:t>
            </a:r>
            <a:r>
              <a:rPr sz="750" spc="7" dirty="0">
                <a:latin typeface="Calibri"/>
                <a:cs typeface="Calibri"/>
              </a:rPr>
              <a:t>G</a:t>
            </a:r>
            <a:r>
              <a:rPr lang="en-US" sz="750" spc="7" dirty="0">
                <a:latin typeface="Calibri"/>
                <a:cs typeface="Calibri"/>
              </a:rPr>
              <a:t>EORGIA</a:t>
            </a:r>
            <a:r>
              <a:rPr sz="750" spc="-37" dirty="0">
                <a:latin typeface="Calibri"/>
                <a:cs typeface="Calibri"/>
              </a:rPr>
              <a:t> </a:t>
            </a:r>
            <a:r>
              <a:rPr sz="750" spc="7">
                <a:latin typeface="Calibri"/>
                <a:cs typeface="Calibri"/>
              </a:rPr>
              <a:t>30</a:t>
            </a:r>
            <a:r>
              <a:rPr lang="en-US" sz="750" spc="7">
                <a:latin typeface="Calibri"/>
                <a:cs typeface="Calibri"/>
              </a:rPr>
              <a:t>135</a:t>
            </a:r>
            <a:endParaRPr sz="750" dirty="0">
              <a:latin typeface="Calibri"/>
              <a:cs typeface="Calibri"/>
            </a:endParaRPr>
          </a:p>
        </p:txBody>
      </p:sp>
      <p:pic>
        <p:nvPicPr>
          <p:cNvPr id="20" name="Picture 19" descr="Text&#10;&#10;Description automatically generated">
            <a:extLst>
              <a:ext uri="{FF2B5EF4-FFF2-40B4-BE49-F238E27FC236}">
                <a16:creationId xmlns:a16="http://schemas.microsoft.com/office/drawing/2014/main" id="{74D2D109-FEDF-481A-A6AD-6026A2416B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4400" y="190500"/>
            <a:ext cx="1287499" cy="963649"/>
          </a:xfrm>
          <a:prstGeom prst="rect">
            <a:avLst/>
          </a:prstGeom>
        </p:spPr>
      </p:pic>
      <p:sp>
        <p:nvSpPr>
          <p:cNvPr id="21" name="object 4">
            <a:extLst>
              <a:ext uri="{FF2B5EF4-FFF2-40B4-BE49-F238E27FC236}">
                <a16:creationId xmlns:a16="http://schemas.microsoft.com/office/drawing/2014/main" id="{3E474CB7-C5DA-46CD-80E4-A9A821E14150}"/>
              </a:ext>
            </a:extLst>
          </p:cNvPr>
          <p:cNvSpPr txBox="1"/>
          <p:nvPr/>
        </p:nvSpPr>
        <p:spPr>
          <a:xfrm>
            <a:off x="3429000" y="2781300"/>
            <a:ext cx="3276600" cy="650756"/>
          </a:xfrm>
          <a:prstGeom prst="rect">
            <a:avLst/>
          </a:prstGeom>
          <a:ln w="12954">
            <a:solidFill>
              <a:srgbClr val="000000"/>
            </a:solidFill>
          </a:ln>
        </p:spPr>
        <p:txBody>
          <a:bodyPr vert="horz" wrap="square" lIns="0" tIns="0" rIns="0" bIns="0" rtlCol="0">
            <a:spAutoFit/>
          </a:bodyPr>
          <a:lstStyle/>
          <a:p>
            <a:pPr>
              <a:lnSpc>
                <a:spcPct val="100000"/>
              </a:lnSpc>
            </a:pPr>
            <a:endParaRPr sz="441" dirty="0">
              <a:latin typeface="Times New Roman"/>
              <a:cs typeface="Times New Roman"/>
            </a:endParaRPr>
          </a:p>
          <a:p>
            <a:pPr>
              <a:spcBef>
                <a:spcPts val="15"/>
              </a:spcBef>
            </a:pPr>
            <a:endParaRPr sz="588" dirty="0">
              <a:latin typeface="Times New Roman"/>
              <a:cs typeface="Times New Roman"/>
            </a:endParaRPr>
          </a:p>
          <a:p>
            <a:pPr marL="246533"/>
            <a:r>
              <a:rPr lang="en-US" sz="1600" b="1" spc="7" dirty="0">
                <a:latin typeface="Calibri"/>
                <a:cs typeface="Calibri"/>
              </a:rPr>
              <a:t>LOCAL POSTAL </a:t>
            </a:r>
          </a:p>
          <a:p>
            <a:pPr marL="246533"/>
            <a:r>
              <a:rPr lang="en-US" sz="1600" b="1" spc="7" dirty="0">
                <a:latin typeface="Calibri"/>
                <a:cs typeface="Calibri"/>
              </a:rPr>
              <a:t>CUSTOMER</a:t>
            </a:r>
            <a:endParaRPr sz="1600" b="1" dirty="0">
              <a:latin typeface="Calibri"/>
              <a:cs typeface="Calibri"/>
            </a:endParaRPr>
          </a:p>
        </p:txBody>
      </p:sp>
      <p:graphicFrame>
        <p:nvGraphicFramePr>
          <p:cNvPr id="2" name="Object 1">
            <a:extLst>
              <a:ext uri="{FF2B5EF4-FFF2-40B4-BE49-F238E27FC236}">
                <a16:creationId xmlns:a16="http://schemas.microsoft.com/office/drawing/2014/main" id="{9C2F9782-BEF9-F5AC-9650-DA9A151752E4}"/>
              </a:ext>
            </a:extLst>
          </p:cNvPr>
          <p:cNvGraphicFramePr>
            <a:graphicFrameLocks noChangeAspect="1"/>
          </p:cNvGraphicFramePr>
          <p:nvPr>
            <p:extLst>
              <p:ext uri="{D42A27DB-BD31-4B8C-83A1-F6EECF244321}">
                <p14:modId xmlns:p14="http://schemas.microsoft.com/office/powerpoint/2010/main" val="3176943832"/>
              </p:ext>
            </p:extLst>
          </p:nvPr>
        </p:nvGraphicFramePr>
        <p:xfrm>
          <a:off x="591503" y="31273"/>
          <a:ext cx="1062037" cy="941961"/>
        </p:xfrm>
        <a:graphic>
          <a:graphicData uri="http://schemas.openxmlformats.org/presentationml/2006/ole">
            <mc:AlternateContent xmlns:mc="http://schemas.openxmlformats.org/markup-compatibility/2006">
              <mc:Choice xmlns:v="urn:schemas-microsoft-com:vml" Requires="v">
                <p:oleObj name="Picture" r:id="rId3" imgW="1067810" imgH="1058447" progId="Word.Picture.8">
                  <p:embed/>
                </p:oleObj>
              </mc:Choice>
              <mc:Fallback>
                <p:oleObj name="Picture" r:id="rId3" imgW="1067810" imgH="1058447" progId="Word.Picture.8">
                  <p:embed/>
                  <p:pic>
                    <p:nvPicPr>
                      <p:cNvPr id="2" name="Object 1">
                        <a:extLst>
                          <a:ext uri="{FF2B5EF4-FFF2-40B4-BE49-F238E27FC236}">
                            <a16:creationId xmlns:a16="http://schemas.microsoft.com/office/drawing/2014/main" id="{EFD65BAF-5C7F-9B5A-1F52-A26558D831D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1503" y="31273"/>
                        <a:ext cx="1062037" cy="941961"/>
                      </a:xfrm>
                      <a:prstGeom prst="rect">
                        <a:avLst/>
                      </a:prstGeom>
                      <a:noFill/>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1001" y="162748"/>
            <a:ext cx="9296399" cy="256352"/>
          </a:xfrm>
          <a:prstGeom prst="rect">
            <a:avLst/>
          </a:prstGeom>
        </p:spPr>
        <p:txBody>
          <a:bodyPr vert="horz" wrap="square" lIns="0" tIns="0" rIns="0" bIns="0" rtlCol="0">
            <a:spAutoFit/>
          </a:bodyPr>
          <a:lstStyle/>
          <a:p>
            <a:pPr marL="18677" marR="7471">
              <a:lnSpc>
                <a:spcPct val="102200"/>
              </a:lnSpc>
            </a:pPr>
            <a:r>
              <a:rPr spc="7" dirty="0"/>
              <a:t>Collecting Feedback: </a:t>
            </a:r>
            <a:r>
              <a:rPr lang="en-US" spc="7" dirty="0"/>
              <a:t>Lee Road Extension, widening of Bomar Road and Environmental Document</a:t>
            </a:r>
            <a:endParaRPr spc="15" dirty="0"/>
          </a:p>
        </p:txBody>
      </p:sp>
      <p:sp>
        <p:nvSpPr>
          <p:cNvPr id="3" name="object 3"/>
          <p:cNvSpPr txBox="1"/>
          <p:nvPr/>
        </p:nvSpPr>
        <p:spPr>
          <a:xfrm>
            <a:off x="5621020" y="4244494"/>
            <a:ext cx="2895600" cy="180947"/>
          </a:xfrm>
          <a:prstGeom prst="rect">
            <a:avLst/>
          </a:prstGeom>
        </p:spPr>
        <p:txBody>
          <a:bodyPr vert="horz" wrap="square" lIns="0" tIns="0" rIns="0" bIns="0" rtlCol="0">
            <a:spAutoFit/>
          </a:bodyPr>
          <a:lstStyle/>
          <a:p>
            <a:pPr marL="387540" indent="-369797" algn="ctr"/>
            <a:r>
              <a:rPr sz="1176" b="1" spc="-7" dirty="0">
                <a:latin typeface="Calibri"/>
                <a:cs typeface="Calibri"/>
              </a:rPr>
              <a:t>Questions</a:t>
            </a:r>
            <a:r>
              <a:rPr lang="en-US" sz="1176" b="1" spc="-7" dirty="0">
                <a:latin typeface="Calibri"/>
                <a:cs typeface="Calibri"/>
              </a:rPr>
              <a:t>, </a:t>
            </a:r>
            <a:r>
              <a:rPr sz="1176" b="1" spc="-7" dirty="0">
                <a:latin typeface="Calibri"/>
                <a:cs typeface="Calibri"/>
              </a:rPr>
              <a:t>Concerns</a:t>
            </a:r>
            <a:r>
              <a:rPr lang="en-US" sz="1176" b="1" spc="-7" dirty="0">
                <a:latin typeface="Calibri"/>
                <a:cs typeface="Calibri"/>
              </a:rPr>
              <a:t> and ADA Requests:</a:t>
            </a:r>
            <a:endParaRPr sz="1176" dirty="0">
              <a:latin typeface="Calibri"/>
              <a:cs typeface="Calibri"/>
            </a:endParaRPr>
          </a:p>
        </p:txBody>
      </p:sp>
      <p:sp>
        <p:nvSpPr>
          <p:cNvPr id="7" name="object 7"/>
          <p:cNvSpPr txBox="1"/>
          <p:nvPr/>
        </p:nvSpPr>
        <p:spPr>
          <a:xfrm>
            <a:off x="381001" y="490640"/>
            <a:ext cx="9296399" cy="852349"/>
          </a:xfrm>
          <a:prstGeom prst="rect">
            <a:avLst/>
          </a:prstGeom>
        </p:spPr>
        <p:txBody>
          <a:bodyPr vert="horz" wrap="square" lIns="0" tIns="0" rIns="0" bIns="0" rtlCol="0">
            <a:spAutoFit/>
          </a:bodyPr>
          <a:lstStyle/>
          <a:p>
            <a:pPr marL="18677" marR="7471" indent="-934" algn="just">
              <a:lnSpc>
                <a:spcPct val="102200"/>
              </a:lnSpc>
            </a:pPr>
            <a:r>
              <a:rPr sz="1100" u="sng" spc="7" dirty="0">
                <a:latin typeface="Arial"/>
                <a:cs typeface="Arial"/>
              </a:rPr>
              <a:t>Proposed Project (PI </a:t>
            </a:r>
            <a:r>
              <a:rPr sz="1100" u="sng" spc="15" dirty="0">
                <a:latin typeface="Arial"/>
                <a:cs typeface="Arial"/>
              </a:rPr>
              <a:t># </a:t>
            </a:r>
            <a:r>
              <a:rPr sz="1100" u="sng" dirty="0">
                <a:latin typeface="Arial"/>
                <a:cs typeface="Arial"/>
              </a:rPr>
              <a:t>0</a:t>
            </a:r>
            <a:r>
              <a:rPr lang="en-US" sz="1100" u="sng" dirty="0">
                <a:latin typeface="Arial"/>
                <a:cs typeface="Arial"/>
              </a:rPr>
              <a:t>019889</a:t>
            </a:r>
            <a:r>
              <a:rPr sz="1100" u="sng" dirty="0">
                <a:latin typeface="Arial"/>
                <a:cs typeface="Arial"/>
              </a:rPr>
              <a:t>)</a:t>
            </a:r>
            <a:r>
              <a:rPr sz="1100" dirty="0">
                <a:latin typeface="Arial"/>
                <a:cs typeface="Arial"/>
              </a:rPr>
              <a:t>: </a:t>
            </a:r>
            <a:r>
              <a:rPr lang="en-US" sz="1100" spc="7" dirty="0">
                <a:latin typeface="Arial"/>
                <a:cs typeface="Arial"/>
              </a:rPr>
              <a:t>Douglas County has</a:t>
            </a:r>
            <a:r>
              <a:rPr lang="en-US" sz="1100" spc="15" dirty="0">
                <a:latin typeface="Arial"/>
                <a:cs typeface="Arial"/>
              </a:rPr>
              <a:t> </a:t>
            </a:r>
            <a:r>
              <a:rPr sz="1100" spc="7" dirty="0">
                <a:latin typeface="Arial"/>
                <a:cs typeface="Arial"/>
              </a:rPr>
              <a:t>propose</a:t>
            </a:r>
            <a:r>
              <a:rPr lang="en-US" sz="1100" spc="7" dirty="0">
                <a:latin typeface="Arial"/>
                <a:cs typeface="Arial"/>
              </a:rPr>
              <a:t>d</a:t>
            </a:r>
            <a:r>
              <a:rPr sz="1100" spc="7" dirty="0">
                <a:latin typeface="Arial"/>
                <a:cs typeface="Arial"/>
              </a:rPr>
              <a:t> </a:t>
            </a:r>
            <a:r>
              <a:rPr lang="en-US" sz="1100" spc="7" dirty="0">
                <a:latin typeface="Arial"/>
                <a:cs typeface="Arial"/>
              </a:rPr>
              <a:t>widening Bomar Road</a:t>
            </a:r>
            <a:r>
              <a:rPr sz="1100" spc="7" dirty="0">
                <a:latin typeface="Arial"/>
                <a:cs typeface="Arial"/>
              </a:rPr>
              <a:t> </a:t>
            </a:r>
            <a:r>
              <a:rPr lang="en-US" sz="1100" spc="7" dirty="0">
                <a:latin typeface="Arial"/>
                <a:cs typeface="Arial"/>
              </a:rPr>
              <a:t>from a two-lane roadway to a four-lane roadway and extending Lee Road to a new location. The proposed widening would start approximately 600 feet south of the Bomar Road at Pope Road intersection and continue north 1,550 feet. From that location, the project would continue on a new location to approximately 500 feet southwest of the State Route (SR) 92 at the Lee Road intersection. The proposed project is 1.7 miles long. The Douglas County Department of Transportation </a:t>
            </a:r>
            <a:r>
              <a:rPr sz="1100" dirty="0">
                <a:latin typeface="Arial"/>
                <a:cs typeface="Arial"/>
              </a:rPr>
              <a:t>is </a:t>
            </a:r>
            <a:r>
              <a:rPr sz="1100" spc="7" dirty="0">
                <a:latin typeface="Arial"/>
                <a:cs typeface="Arial"/>
              </a:rPr>
              <a:t>seeking feedback about the proposed</a:t>
            </a:r>
            <a:r>
              <a:rPr sz="1100" spc="-132" dirty="0">
                <a:latin typeface="Arial"/>
                <a:cs typeface="Arial"/>
              </a:rPr>
              <a:t> </a:t>
            </a:r>
            <a:r>
              <a:rPr lang="en-US" sz="1100" spc="7" dirty="0">
                <a:latin typeface="Arial"/>
                <a:cs typeface="Arial"/>
              </a:rPr>
              <a:t>project and its environmental document.</a:t>
            </a:r>
            <a:endParaRPr sz="1100" dirty="0">
              <a:latin typeface="Arial"/>
              <a:cs typeface="Arial"/>
            </a:endParaRPr>
          </a:p>
        </p:txBody>
      </p:sp>
      <p:sp>
        <p:nvSpPr>
          <p:cNvPr id="8" name="object 8"/>
          <p:cNvSpPr txBox="1"/>
          <p:nvPr/>
        </p:nvSpPr>
        <p:spPr>
          <a:xfrm>
            <a:off x="4435813" y="1324147"/>
            <a:ext cx="5257799" cy="2369880"/>
          </a:xfrm>
          <a:prstGeom prst="rect">
            <a:avLst/>
          </a:prstGeom>
        </p:spPr>
        <p:txBody>
          <a:bodyPr vert="horz" wrap="square" lIns="0" tIns="0" rIns="0" bIns="0" rtlCol="0">
            <a:spAutoFit/>
          </a:bodyPr>
          <a:lstStyle/>
          <a:p>
            <a:pPr marL="18677" algn="ctr"/>
            <a:r>
              <a:rPr lang="en-US" sz="1100" b="1" u="sng" spc="-7" dirty="0">
                <a:latin typeface="Arial"/>
                <a:cs typeface="Arial"/>
              </a:rPr>
              <a:t>On Thursday, </a:t>
            </a:r>
            <a:r>
              <a:rPr lang="en-US" sz="1100" b="1" u="sng" spc="-7" dirty="0">
                <a:highlight>
                  <a:srgbClr val="FFFF00"/>
                </a:highlight>
                <a:latin typeface="Arial"/>
                <a:cs typeface="Arial"/>
              </a:rPr>
              <a:t>March 24, 2026</a:t>
            </a:r>
            <a:r>
              <a:rPr lang="en-US" sz="1100" b="1" u="sng" spc="-7" dirty="0">
                <a:latin typeface="Arial"/>
                <a:cs typeface="Arial"/>
              </a:rPr>
              <a:t>, Douglas County will hold a Public Information Open House meeting about the Project. </a:t>
            </a:r>
          </a:p>
          <a:p>
            <a:pPr marL="18677" algn="ctr"/>
            <a:endParaRPr lang="en-US" sz="1100" b="1" u="sng" spc="-7" dirty="0">
              <a:latin typeface="Arial"/>
              <a:cs typeface="Arial"/>
            </a:endParaRPr>
          </a:p>
          <a:p>
            <a:pPr marL="18677" algn="ctr"/>
            <a:r>
              <a:rPr lang="en-US" sz="1100" b="1" u="sng" spc="-7" dirty="0">
                <a:highlight>
                  <a:srgbClr val="FFFF00"/>
                </a:highlight>
                <a:latin typeface="Arial"/>
                <a:cs typeface="Arial"/>
              </a:rPr>
              <a:t>Please join us at Deer Lick Park Activity Center Gym, 2105 Mack Road, Douglasville, GA 30135, from 5:00 – 7:00 pm.</a:t>
            </a:r>
            <a:endParaRPr lang="en-US" sz="1100" b="1" spc="-7" dirty="0">
              <a:highlight>
                <a:srgbClr val="FFFF00"/>
              </a:highlight>
              <a:latin typeface="Arial"/>
              <a:cs typeface="Arial"/>
            </a:endParaRPr>
          </a:p>
          <a:p>
            <a:pPr marL="18677" algn="ctr"/>
            <a:endParaRPr lang="en-US" sz="1100" u="sng" spc="-7" dirty="0">
              <a:latin typeface="Arial"/>
              <a:cs typeface="Arial"/>
            </a:endParaRPr>
          </a:p>
          <a:p>
            <a:pPr marL="18677" algn="ctr"/>
            <a:r>
              <a:rPr lang="en-US" sz="1100" spc="-7" dirty="0">
                <a:latin typeface="Arial"/>
                <a:cs typeface="Arial"/>
              </a:rPr>
              <a:t>This meeting is informal, and the public is welcome to drop in anytime during this timeframe.</a:t>
            </a:r>
          </a:p>
          <a:p>
            <a:pPr marL="18677" algn="ctr"/>
            <a:endParaRPr lang="en-US" sz="1100" u="sng" spc="-7" dirty="0">
              <a:latin typeface="Arial"/>
              <a:cs typeface="Arial"/>
            </a:endParaRPr>
          </a:p>
          <a:p>
            <a:pPr marL="18677" algn="ctr"/>
            <a:r>
              <a:rPr lang="en-US" sz="1100" b="1" u="sng" spc="-7" dirty="0">
                <a:latin typeface="Arial"/>
                <a:cs typeface="Arial"/>
              </a:rPr>
              <a:t>Comments will be accepted until </a:t>
            </a:r>
            <a:r>
              <a:rPr lang="en-US" sz="1100" b="1" u="sng" spc="-7" dirty="0">
                <a:highlight>
                  <a:srgbClr val="FFFF00"/>
                </a:highlight>
                <a:latin typeface="Arial"/>
                <a:cs typeface="Arial"/>
              </a:rPr>
              <a:t>April 03, 2026</a:t>
            </a:r>
            <a:r>
              <a:rPr lang="en-US" sz="1100" b="1" u="sng" spc="-7" dirty="0">
                <a:latin typeface="Arial"/>
                <a:cs typeface="Arial"/>
              </a:rPr>
              <a:t>. Online Comments may be submitted at:</a:t>
            </a:r>
            <a:r>
              <a:rPr lang="en-US" sz="1100" b="1" u="sng" spc="-7" dirty="0">
                <a:highlight>
                  <a:srgbClr val="FFFF00"/>
                </a:highlight>
                <a:latin typeface="Arial"/>
                <a:cs typeface="Arial"/>
              </a:rPr>
              <a:t> https://www.douglascountyga.gov/894/0019889-Lee-Road-Extension-from-SR-92-to .</a:t>
            </a:r>
            <a:r>
              <a:rPr lang="en-US" sz="1100" b="1" u="sng" spc="-7" dirty="0">
                <a:latin typeface="Arial"/>
                <a:cs typeface="Arial"/>
              </a:rPr>
              <a:t>Written statements can also be submitted to: Suleman Rana, 4655 Timber Ridge Drive, Douglasville, Georgia 30135</a:t>
            </a:r>
            <a:endParaRPr lang="en-US" sz="1100" b="1" spc="-7" dirty="0">
              <a:latin typeface="Arial"/>
              <a:cs typeface="Arial"/>
            </a:endParaRPr>
          </a:p>
          <a:p>
            <a:pPr marL="18677"/>
            <a:endParaRPr lang="en-US" sz="1100" u="sng" spc="-7" dirty="0">
              <a:latin typeface="Arial"/>
              <a:cs typeface="Arial"/>
            </a:endParaRPr>
          </a:p>
        </p:txBody>
      </p:sp>
      <p:sp>
        <p:nvSpPr>
          <p:cNvPr id="4" name="TextBox 3">
            <a:extLst>
              <a:ext uri="{FF2B5EF4-FFF2-40B4-BE49-F238E27FC236}">
                <a16:creationId xmlns:a16="http://schemas.microsoft.com/office/drawing/2014/main" id="{0F0E8651-3FF2-5CC5-824C-21DAE117611D}"/>
              </a:ext>
            </a:extLst>
          </p:cNvPr>
          <p:cNvSpPr txBox="1"/>
          <p:nvPr/>
        </p:nvSpPr>
        <p:spPr>
          <a:xfrm>
            <a:off x="4435813" y="3494067"/>
            <a:ext cx="5257799" cy="769441"/>
          </a:xfrm>
          <a:prstGeom prst="rect">
            <a:avLst/>
          </a:prstGeom>
          <a:noFill/>
        </p:spPr>
        <p:txBody>
          <a:bodyPr wrap="square" rtlCol="0">
            <a:spAutoFit/>
          </a:bodyPr>
          <a:lstStyle/>
          <a:p>
            <a:pPr algn="ctr"/>
            <a:r>
              <a:rPr lang="en-US" sz="1100" dirty="0">
                <a:latin typeface="Arial" panose="020B0604020202020204" pitchFamily="34" charset="0"/>
                <a:cs typeface="Arial" panose="020B0604020202020204" pitchFamily="34" charset="0"/>
              </a:rPr>
              <a:t>The meeting site is accessible to persons with disabilities. Further accommodations for people with disabilities can be requested with advance notice by contacting the Douglas County Department of Transportation in the following ways:</a:t>
            </a:r>
          </a:p>
        </p:txBody>
      </p:sp>
      <p:pic>
        <p:nvPicPr>
          <p:cNvPr id="9" name="Picture 8">
            <a:extLst>
              <a:ext uri="{FF2B5EF4-FFF2-40B4-BE49-F238E27FC236}">
                <a16:creationId xmlns:a16="http://schemas.microsoft.com/office/drawing/2014/main" id="{22F6C45A-8BFC-DA7B-F86B-5CB23ACBEF6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81001" y="1353735"/>
            <a:ext cx="3666750" cy="4050799"/>
          </a:xfrm>
          <a:prstGeom prst="rect">
            <a:avLst/>
          </a:prstGeom>
        </p:spPr>
      </p:pic>
      <p:sp>
        <p:nvSpPr>
          <p:cNvPr id="19" name="object 3">
            <a:extLst>
              <a:ext uri="{FF2B5EF4-FFF2-40B4-BE49-F238E27FC236}">
                <a16:creationId xmlns:a16="http://schemas.microsoft.com/office/drawing/2014/main" id="{227282FB-42FD-D499-E589-B9C31C440B4B}"/>
              </a:ext>
            </a:extLst>
          </p:cNvPr>
          <p:cNvSpPr txBox="1"/>
          <p:nvPr/>
        </p:nvSpPr>
        <p:spPr>
          <a:xfrm>
            <a:off x="5257800" y="4425441"/>
            <a:ext cx="3800012" cy="1213602"/>
          </a:xfrm>
          <a:prstGeom prst="rect">
            <a:avLst/>
          </a:prstGeom>
        </p:spPr>
        <p:txBody>
          <a:bodyPr vert="horz" wrap="square" lIns="0" tIns="0" rIns="0" bIns="0" rtlCol="0">
            <a:spAutoFit/>
          </a:bodyPr>
          <a:lstStyle/>
          <a:p>
            <a:pPr marL="387540" marR="574306" algn="ctr">
              <a:lnSpc>
                <a:spcPct val="131300"/>
              </a:lnSpc>
              <a:spcBef>
                <a:spcPts val="485"/>
              </a:spcBef>
            </a:pPr>
            <a:r>
              <a:rPr lang="en-US" sz="1100" spc="-7" dirty="0">
                <a:latin typeface="Arial"/>
                <a:cs typeface="Arial"/>
              </a:rPr>
              <a:t>Suleman Rana, MS, P.E, </a:t>
            </a:r>
            <a:br>
              <a:rPr lang="en-US" sz="1100" spc="-7" dirty="0">
                <a:latin typeface="Arial"/>
                <a:cs typeface="Arial"/>
              </a:rPr>
            </a:br>
            <a:r>
              <a:rPr lang="en-US" sz="1100" spc="-7" dirty="0">
                <a:latin typeface="Arial"/>
                <a:cs typeface="Arial"/>
              </a:rPr>
              <a:t>Managing Director, </a:t>
            </a:r>
            <a:br>
              <a:rPr lang="en-US" sz="1100" spc="-7" dirty="0">
                <a:latin typeface="Arial"/>
                <a:cs typeface="Arial"/>
              </a:rPr>
            </a:br>
            <a:r>
              <a:rPr lang="en-US" sz="1100" spc="-7" dirty="0">
                <a:latin typeface="Arial"/>
                <a:cs typeface="Arial"/>
              </a:rPr>
              <a:t>Douglas County Department of Transportation</a:t>
            </a:r>
          </a:p>
          <a:p>
            <a:pPr marL="387540" marR="574306" algn="ctr">
              <a:lnSpc>
                <a:spcPct val="131300"/>
              </a:lnSpc>
              <a:spcBef>
                <a:spcPts val="485"/>
              </a:spcBef>
            </a:pPr>
            <a:r>
              <a:rPr lang="en-US" sz="1100" spc="-7" dirty="0">
                <a:latin typeface="Arial"/>
                <a:cs typeface="Arial"/>
              </a:rPr>
              <a:t>(770)-920-4924</a:t>
            </a:r>
            <a:endParaRPr lang="en-US" sz="1100" dirty="0">
              <a:latin typeface="Arial"/>
              <a:cs typeface="Arial"/>
            </a:endParaRPr>
          </a:p>
          <a:p>
            <a:pPr marL="387540" marR="574306" algn="ctr">
              <a:lnSpc>
                <a:spcPct val="131300"/>
              </a:lnSpc>
              <a:spcBef>
                <a:spcPts val="485"/>
              </a:spcBef>
            </a:pPr>
            <a:r>
              <a:rPr lang="en-US" sz="1100" spc="-7" dirty="0">
                <a:latin typeface="Arial"/>
                <a:cs typeface="Arial"/>
              </a:rPr>
              <a:t>srana@douglascountyga.gov</a:t>
            </a:r>
            <a:endParaRPr lang="en-US" sz="1100" dirty="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User xmlns="38997f5d-7597-4216-abca-8670cf1ad89f">Consultants and GDOT Staff</User>
    <Item_x0020_Type xmlns="38997f5d-7597-4216-abca-8670cf1ad89f">Template</Item_x0020_Type>
    <Status xmlns="38997f5d-7597-4216-abca-8670cf1ad89f">Up-to-date</Status>
    <Description0 xmlns="38997f5d-7597-4216-abca-8670cf1ad89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D09EE4A70ED0C49BCDC241D05FCB578" ma:contentTypeVersion="17" ma:contentTypeDescription="Create a new document." ma:contentTypeScope="" ma:versionID="5f2a22be9b5541a7253c2a116be4a920">
  <xsd:schema xmlns:xsd="http://www.w3.org/2001/XMLSchema" xmlns:xs="http://www.w3.org/2001/XMLSchema" xmlns:p="http://schemas.microsoft.com/office/2006/metadata/properties" xmlns:ns2="38997f5d-7597-4216-abca-8670cf1ad89f" targetNamespace="http://schemas.microsoft.com/office/2006/metadata/properties" ma:root="true" ma:fieldsID="3c791c71d576c162ed4ff63cc8368c34" ns2:_="">
    <xsd:import namespace="38997f5d-7597-4216-abca-8670cf1ad89f"/>
    <xsd:element name="properties">
      <xsd:complexType>
        <xsd:sequence>
          <xsd:element name="documentManagement">
            <xsd:complexType>
              <xsd:all>
                <xsd:element ref="ns2:Item_x0020_Type" minOccurs="0"/>
                <xsd:element ref="ns2:User" minOccurs="0"/>
                <xsd:element ref="ns2:Description0"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997f5d-7597-4216-abca-8670cf1ad89f" elementFormDefault="qualified">
    <xsd:import namespace="http://schemas.microsoft.com/office/2006/documentManagement/types"/>
    <xsd:import namespace="http://schemas.microsoft.com/office/infopath/2007/PartnerControls"/>
    <xsd:element name="Item_x0020_Type" ma:index="4" nillable="true" ma:displayName="Item Type" ma:default="Template" ma:format="Dropdown" ma:internalName="Item_x0020_Type" ma:readOnly="false">
      <xsd:simpleType>
        <xsd:restriction base="dms:Choice">
          <xsd:enumeration value="Template"/>
          <xsd:enumeration value="Guidance"/>
          <xsd:enumeration value="Reference"/>
          <xsd:enumeration value="Folder"/>
        </xsd:restriction>
      </xsd:simpleType>
    </xsd:element>
    <xsd:element name="User" ma:index="5" nillable="true" ma:displayName="Users" ma:default="Consultants and GDOT Staff" ma:format="Dropdown" ma:internalName="User" ma:readOnly="false">
      <xsd:simpleType>
        <xsd:restriction base="dms:Choice">
          <xsd:enumeration value="Consultants and GDOT Staff"/>
          <xsd:enumeration value="GDOT Staff Only"/>
        </xsd:restriction>
      </xsd:simpleType>
    </xsd:element>
    <xsd:element name="Description0" ma:index="6" nillable="true" ma:displayName="Description" ma:internalName="Description0" ma:readOnly="false">
      <xsd:simpleType>
        <xsd:restriction base="dms:Text">
          <xsd:maxLength value="255"/>
        </xsd:restriction>
      </xsd:simpleType>
    </xsd:element>
    <xsd:element name="Status" ma:index="7" nillable="true" ma:displayName="Status" ma:default="Up-to-date" ma:format="Dropdown" ma:internalName="Status" ma:readOnly="false">
      <xsd:simpleType>
        <xsd:restriction base="dms:Choice">
          <xsd:enumeration value="Up-to-date"/>
          <xsd:enumeration value="Updates Pending"/>
          <xsd:enumeration value="Obsole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15999D-BA36-4435-B73A-3AA59AB531E8}">
  <ds:schemaRefs>
    <ds:schemaRef ds:uri="http://schemas.microsoft.com/sharepoint/v3/contenttype/forms"/>
  </ds:schemaRefs>
</ds:datastoreItem>
</file>

<file path=customXml/itemProps2.xml><?xml version="1.0" encoding="utf-8"?>
<ds:datastoreItem xmlns:ds="http://schemas.openxmlformats.org/officeDocument/2006/customXml" ds:itemID="{DA3B405B-CE3A-4F73-8368-E61E95E3B7F4}">
  <ds:schemaRefs>
    <ds:schemaRef ds:uri="http://www.w3.org/XML/1998/namespace"/>
    <ds:schemaRef ds:uri="http://schemas.microsoft.com/office/infopath/2007/PartnerControls"/>
    <ds:schemaRef ds:uri="http://schemas.microsoft.com/office/2006/metadata/properties"/>
    <ds:schemaRef ds:uri="http://schemas.openxmlformats.org/package/2006/metadata/core-properties"/>
    <ds:schemaRef ds:uri="38997f5d-7597-4216-abca-8670cf1ad89f"/>
    <ds:schemaRef ds:uri="http://schemas.microsoft.com/office/2006/documentManagement/types"/>
    <ds:schemaRef ds:uri="http://purl.org/dc/dcmitype/"/>
    <ds:schemaRef ds:uri="http://purl.org/dc/terms/"/>
    <ds:schemaRef ds:uri="http://purl.org/dc/elements/1.1/"/>
  </ds:schemaRefs>
</ds:datastoreItem>
</file>

<file path=customXml/itemProps3.xml><?xml version="1.0" encoding="utf-8"?>
<ds:datastoreItem xmlns:ds="http://schemas.openxmlformats.org/officeDocument/2006/customXml" ds:itemID="{25ABCC67-48B5-4920-8AE1-D040FE9B4D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997f5d-7597-4216-abca-8670cf1ad8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17490</TotalTime>
  <Words>330</Words>
  <Application>Microsoft Office PowerPoint</Application>
  <PresentationFormat>Custom</PresentationFormat>
  <Paragraphs>21</Paragraphs>
  <Slides>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8" baseType="lpstr">
      <vt:lpstr>Aptos</vt:lpstr>
      <vt:lpstr>Arial</vt:lpstr>
      <vt:lpstr>Calibri</vt:lpstr>
      <vt:lpstr>Times New Roman</vt:lpstr>
      <vt:lpstr>Office Theme</vt:lpstr>
      <vt:lpstr>Picture</vt:lpstr>
      <vt:lpstr>PowerPoint Presentation</vt:lpstr>
      <vt:lpstr>Collecting Feedback: Lee Road Extension, widening of Bomar Road and Environmental Document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Figueroa, Madeleine M</dc:creator>
  <cp:lastModifiedBy>McLain, Antarius</cp:lastModifiedBy>
  <cp:revision>70</cp:revision>
  <dcterms:created xsi:type="dcterms:W3CDTF">2020-08-24T11:21:42Z</dcterms:created>
  <dcterms:modified xsi:type="dcterms:W3CDTF">2026-01-23T20:35:57Z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2020-08-06T00:00:00Z</vt:filetime>
  </property>
  <property fmtid="{D5CDD505-2E9C-101B-9397-08002B2CF9AE}" pid="3" name="Creator">
    <vt:lpwstr>Acrobat PDFMaker 20 for PowerPoint</vt:lpwstr>
  </property>
  <property fmtid="{D5CDD505-2E9C-101B-9397-08002B2CF9AE}" pid="4" name="LastSaved">
    <vt:filetime>2020-08-24T00:00:00Z</vt:filetime>
  </property>
  <property fmtid="{D5CDD505-2E9C-101B-9397-08002B2CF9AE}" pid="5" name="ContentTypeId">
    <vt:lpwstr>0x0101000D09EE4A70ED0C49BCDC241D05FCB578</vt:lpwstr>
  </property>
</Properties>
</file>