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16"/>
  </p:notesMasterIdLst>
  <p:sldIdLst>
    <p:sldId id="331" r:id="rId2"/>
    <p:sldId id="335" r:id="rId3"/>
    <p:sldId id="325" r:id="rId4"/>
    <p:sldId id="339" r:id="rId5"/>
    <p:sldId id="326" r:id="rId6"/>
    <p:sldId id="327" r:id="rId7"/>
    <p:sldId id="328" r:id="rId8"/>
    <p:sldId id="329" r:id="rId9"/>
    <p:sldId id="336" r:id="rId10"/>
    <p:sldId id="337" r:id="rId11"/>
    <p:sldId id="338" r:id="rId12"/>
    <p:sldId id="332" r:id="rId13"/>
    <p:sldId id="333" r:id="rId14"/>
    <p:sldId id="334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F30E2F-A0DC-40E7-B438-07CC7EF2FF0A}" v="8" dt="2019-10-13T14:13:13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83886" autoAdjust="0"/>
  </p:normalViewPr>
  <p:slideViewPr>
    <p:cSldViewPr>
      <p:cViewPr varScale="1">
        <p:scale>
          <a:sx n="113" d="100"/>
          <a:sy n="113" d="100"/>
        </p:scale>
        <p:origin x="-23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9F12BA-9D76-49E1-90F8-6B0A414AE714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F5076BE-BDAA-4A45-BB38-356665DA7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24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6C0869-9C36-4963-8884-9B1DC680409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AA0-5D58-44A7-89E3-8B163168732D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C4E2-92D0-435E-A236-59E010D671A1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6BA8455-A8B9-4784-934A-1A86BEF3321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02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05909D-3E3F-4A2C-979F-B859E66FE1F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DFEDAA-C2B1-4D70-A1F6-B6DDCD1EAE2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4609A1-FAA8-49C2-911E-705BB8AA1A20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E84FE9-ADE8-4B98-9C30-EDB18A0235E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6E06D1-046B-493E-B1F3-88F5D288EB52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ED5B36-F1C5-4BCD-A061-0E25ABF1B57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2F30A-FA19-46E2-A8EC-1DF83DF04034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101FB2-808C-46B7-8F1A-9C7AF3CD3869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B35C0F4-E44D-41FB-A81A-CE8FCB3D0520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76400"/>
            <a:ext cx="6096000" cy="176479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First 90 Day Report</a:t>
            </a:r>
          </a:p>
        </p:txBody>
      </p:sp>
    </p:spTree>
    <p:extLst>
      <p:ext uri="{BB962C8B-B14F-4D97-AF65-F5344CB8AC3E}">
        <p14:creationId xmlns:p14="http://schemas.microsoft.com/office/powerpoint/2010/main" val="2033707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396183-C553-4393-A3DA-CBB079715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Revenue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A7E97CD3-7FA3-4D92-BC8D-78697C94B54B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56220920"/>
              </p:ext>
            </p:extLst>
          </p:nvPr>
        </p:nvGraphicFramePr>
        <p:xfrm>
          <a:off x="457200" y="1600200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730891526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397422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FTA Reimbursements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$439,511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131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Fare  Box Collection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$10,369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35385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$449,880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64441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893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C3245B-6F47-413F-A182-A89E09F14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Operating Costs/Revenue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771AACB0-FFA6-4AFE-80A4-F08A4855C68A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38119551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3232590312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39285513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Estimated Monthly Operating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$166,677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4565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Actual Monthly Operating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$157,745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11369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Monthly Under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$8,922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82619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Douglas County Total Contribution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$169,099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47926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466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Ridership has increased each month</a:t>
            </a:r>
          </a:p>
          <a:p>
            <a:r>
              <a:rPr lang="en-US" dirty="0"/>
              <a:t>System is developing regulars who use it to:</a:t>
            </a:r>
          </a:p>
          <a:p>
            <a:pPr marL="18288" indent="0">
              <a:buNone/>
            </a:pPr>
            <a:r>
              <a:rPr lang="en-US" dirty="0"/>
              <a:t>***Get to work</a:t>
            </a:r>
          </a:p>
          <a:p>
            <a:pPr marL="18288" indent="0">
              <a:buNone/>
            </a:pPr>
            <a:r>
              <a:rPr lang="en-US" dirty="0"/>
              <a:t>***Go to doctors</a:t>
            </a:r>
          </a:p>
          <a:p>
            <a:pPr marL="18288" indent="0">
              <a:buNone/>
            </a:pPr>
            <a:r>
              <a:rPr lang="en-US" dirty="0"/>
              <a:t>***Go shopping</a:t>
            </a:r>
          </a:p>
          <a:p>
            <a:pPr marL="18288" indent="0">
              <a:buNone/>
            </a:pPr>
            <a:r>
              <a:rPr lang="en-US" dirty="0"/>
              <a:t>***Get out of the house</a:t>
            </a:r>
          </a:p>
          <a:p>
            <a:pPr marL="18288" indent="0">
              <a:buNone/>
            </a:pPr>
            <a:endParaRPr lang="en-US" dirty="0"/>
          </a:p>
          <a:p>
            <a:r>
              <a:rPr lang="en-US" dirty="0"/>
              <a:t>Transfer to and from Cobb is working well</a:t>
            </a:r>
          </a:p>
          <a:p>
            <a:pPr marL="18288" indent="0">
              <a:buNone/>
            </a:pPr>
            <a:r>
              <a:rPr lang="en-US" dirty="0"/>
              <a:t>***Averaging about 5 transfers a day</a:t>
            </a:r>
          </a:p>
          <a:p>
            <a:r>
              <a:rPr lang="en-US" dirty="0"/>
              <a:t>System is operating under budget</a:t>
            </a:r>
          </a:p>
          <a:p>
            <a:r>
              <a:rPr lang="en-US" dirty="0"/>
              <a:t>Despite glitches, people who use the system like it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Going Right?</a:t>
            </a:r>
          </a:p>
        </p:txBody>
      </p:sp>
    </p:spTree>
    <p:extLst>
      <p:ext uri="{BB962C8B-B14F-4D97-AF65-F5344CB8AC3E}">
        <p14:creationId xmlns:p14="http://schemas.microsoft.com/office/powerpoint/2010/main" val="1012954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On-Time Performance Needs To Improve</a:t>
            </a:r>
          </a:p>
          <a:p>
            <a:r>
              <a:rPr lang="en-US" dirty="0"/>
              <a:t>Not Picking Up Riders At Stops</a:t>
            </a:r>
          </a:p>
          <a:p>
            <a:r>
              <a:rPr lang="en-US" dirty="0"/>
              <a:t>Inaccurate Data From Third Party Provider</a:t>
            </a:r>
          </a:p>
          <a:p>
            <a:r>
              <a:rPr lang="en-US" dirty="0"/>
              <a:t>Weak Ridership on Route 30</a:t>
            </a:r>
          </a:p>
          <a:p>
            <a:r>
              <a:rPr lang="en-US" dirty="0"/>
              <a:t>Traffic!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What Have Been The Glitches?</a:t>
            </a:r>
          </a:p>
        </p:txBody>
      </p:sp>
    </p:spTree>
    <p:extLst>
      <p:ext uri="{BB962C8B-B14F-4D97-AF65-F5344CB8AC3E}">
        <p14:creationId xmlns:p14="http://schemas.microsoft.com/office/powerpoint/2010/main" val="2593462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Extending Existing Routes</a:t>
            </a:r>
          </a:p>
          <a:p>
            <a:pPr marL="18288" indent="0">
              <a:buNone/>
            </a:pPr>
            <a:r>
              <a:rPr lang="en-US" dirty="0"/>
              <a:t>***Highway 5</a:t>
            </a:r>
          </a:p>
          <a:p>
            <a:pPr marL="18288" indent="0">
              <a:buNone/>
            </a:pPr>
            <a:r>
              <a:rPr lang="en-US" dirty="0"/>
              <a:t>***Chapel Hill Road</a:t>
            </a:r>
          </a:p>
          <a:p>
            <a:pPr marL="18288" indent="0">
              <a:buNone/>
            </a:pPr>
            <a:r>
              <a:rPr lang="en-US" dirty="0"/>
              <a:t>***Fairburn Road to Lee Road</a:t>
            </a:r>
          </a:p>
          <a:p>
            <a:r>
              <a:rPr lang="en-US" dirty="0"/>
              <a:t>Getting Route 40 off I-20</a:t>
            </a:r>
          </a:p>
          <a:p>
            <a:r>
              <a:rPr lang="en-US" dirty="0"/>
              <a:t>Combining Routes 30 and 40</a:t>
            </a:r>
          </a:p>
          <a:p>
            <a:r>
              <a:rPr lang="en-US" dirty="0"/>
              <a:t>Extending Hours</a:t>
            </a:r>
          </a:p>
          <a:p>
            <a:r>
              <a:rPr lang="en-US" dirty="0"/>
              <a:t>Special Holiday Hours</a:t>
            </a:r>
          </a:p>
          <a:p>
            <a:r>
              <a:rPr lang="en-US" dirty="0"/>
              <a:t>Reducing Headway</a:t>
            </a: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Where Do We Go From Here?</a:t>
            </a:r>
          </a:p>
        </p:txBody>
      </p:sp>
    </p:spTree>
    <p:extLst>
      <p:ext uri="{BB962C8B-B14F-4D97-AF65-F5344CB8AC3E}">
        <p14:creationId xmlns:p14="http://schemas.microsoft.com/office/powerpoint/2010/main" val="98783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Certified For Discounts</a:t>
            </a:r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107235966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Number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Senior Adults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Paratransit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Students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216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Connect Douglas Overall Fixed Route </a:t>
            </a:r>
            <a:r>
              <a:rPr lang="en-US" sz="2800" dirty="0" err="1"/>
              <a:t>Boardings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1800" i="1" dirty="0"/>
              <a:t>Through Sept. 30</a:t>
            </a:r>
            <a:endParaRPr lang="en-US" sz="2800" i="1" dirty="0"/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89465443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Days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in Service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Fixed Route </a:t>
                      </a:r>
                      <a:r>
                        <a:rPr lang="en-US" dirty="0" err="1"/>
                        <a:t>Boardings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5,452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Flex Trip </a:t>
                      </a:r>
                      <a:r>
                        <a:rPr lang="en-US" dirty="0" err="1"/>
                        <a:t>Boardings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Paratransit </a:t>
                      </a:r>
                      <a:r>
                        <a:rPr lang="en-US" dirty="0" err="1"/>
                        <a:t>Boardings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</a:t>
                      </a:r>
                      <a:r>
                        <a:rPr lang="en-US" dirty="0" err="1"/>
                        <a:t>Boardings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6,432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Average </a:t>
                      </a:r>
                      <a:r>
                        <a:rPr lang="en-US" dirty="0" err="1"/>
                        <a:t>Boardings</a:t>
                      </a:r>
                      <a:r>
                        <a:rPr lang="en-US" dirty="0"/>
                        <a:t> Per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October-To-Date: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945 (Average 105 </a:t>
                      </a:r>
                      <a:r>
                        <a:rPr lang="en-US" dirty="0" err="1"/>
                        <a:t>Boardings</a:t>
                      </a:r>
                      <a:r>
                        <a:rPr lang="en-US" dirty="0"/>
                        <a:t> Per Day)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120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Boardings</a:t>
            </a:r>
            <a:r>
              <a:rPr lang="en-US" sz="3200" dirty="0" smtClean="0"/>
              <a:t> by the Month</a:t>
            </a:r>
            <a:br>
              <a:rPr lang="en-US" sz="3200" dirty="0" smtClean="0"/>
            </a:br>
            <a:r>
              <a:rPr lang="en-US" sz="1600" i="1" dirty="0" smtClean="0"/>
              <a:t>Through Sept. 30</a:t>
            </a:r>
            <a:endParaRPr lang="en-US" sz="3200" i="1" dirty="0"/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47426136"/>
              </p:ext>
            </p:extLst>
          </p:nvPr>
        </p:nvGraphicFramePr>
        <p:xfrm>
          <a:off x="457200" y="1600200"/>
          <a:ext cx="8229600" cy="331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Month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Total </a:t>
                      </a:r>
                      <a:r>
                        <a:rPr lang="en-US" b="0" dirty="0" err="1" smtClean="0">
                          <a:solidFill>
                            <a:schemeClr val="bg1"/>
                          </a:solidFill>
                        </a:rPr>
                        <a:t>Boardings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Days in Service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Avg. </a:t>
                      </a:r>
                      <a:r>
                        <a:rPr lang="en-US" b="0" dirty="0" err="1" smtClean="0">
                          <a:solidFill>
                            <a:schemeClr val="bg1"/>
                          </a:solidFill>
                        </a:rPr>
                        <a:t>Boardings</a:t>
                      </a:r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/Day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1,195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1,755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1,905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Fixed Route Only. Does not include Flex and Paratransit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19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Connect Douglas </a:t>
            </a:r>
            <a:r>
              <a:rPr lang="en-US" sz="2800" dirty="0" err="1"/>
              <a:t>Boardings</a:t>
            </a:r>
            <a:r>
              <a:rPr lang="en-US" sz="2800" dirty="0"/>
              <a:t> by Route</a:t>
            </a:r>
            <a:br>
              <a:rPr lang="en-US" sz="2800" dirty="0"/>
            </a:br>
            <a:r>
              <a:rPr lang="en-US" sz="1600" i="1" dirty="0"/>
              <a:t>Through Sept. 30</a:t>
            </a: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94608276"/>
              </p:ext>
            </p:extLst>
          </p:nvPr>
        </p:nvGraphicFramePr>
        <p:xfrm>
          <a:off x="457200" y="1600200"/>
          <a:ext cx="8229600" cy="331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Route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Total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Boardings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Days in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Average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DailyBoardings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Route</a:t>
                      </a:r>
                      <a:r>
                        <a:rPr lang="en-US" baseline="0" dirty="0"/>
                        <a:t>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Route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1,701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Route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Route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1" dirty="0"/>
                        <a:t>Fixed Route Only. Does not Include Flex and Paratransit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495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Connect Douglas </a:t>
            </a:r>
            <a:r>
              <a:rPr lang="en-US" sz="2800" dirty="0" err="1"/>
              <a:t>Boardings</a:t>
            </a:r>
            <a:r>
              <a:rPr lang="en-US" sz="2800" dirty="0"/>
              <a:t> by Day of the Week</a:t>
            </a:r>
            <a:br>
              <a:rPr lang="en-US" sz="2800" dirty="0"/>
            </a:br>
            <a:r>
              <a:rPr lang="en-US" sz="1600" i="1" dirty="0"/>
              <a:t>Through Sept. 30</a:t>
            </a: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89817705"/>
              </p:ext>
            </p:extLst>
          </p:nvPr>
        </p:nvGraphicFramePr>
        <p:xfrm>
          <a:off x="457200" y="1600200"/>
          <a:ext cx="8229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Total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Boardings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Days in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Average </a:t>
                      </a:r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Boardings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1,042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0" dirty="0"/>
                        <a:t>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1" dirty="0"/>
                        <a:t>Fixed Route Only. Does Not Include Flex</a:t>
                      </a:r>
                      <a:r>
                        <a:rPr lang="en-US" b="1" i="1" baseline="0" dirty="0"/>
                        <a:t> or Paratransit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045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Connect Douglas Most Frequently Used Pick-Ups</a:t>
            </a:r>
            <a:br>
              <a:rPr lang="en-US" sz="2800" dirty="0"/>
            </a:br>
            <a:r>
              <a:rPr lang="en-US" sz="1800" i="1" dirty="0"/>
              <a:t>Through Sept. 30</a:t>
            </a:r>
            <a:endParaRPr lang="en-US" sz="2800" i="1" dirty="0"/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75111115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Pick-Up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Location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Number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of Pick-Ups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Thornton Road Walmart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523 (Routes 30 and 40)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Arbor Place Mall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409 (Routes 10, 20 and 40)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Douglas Blvd. Park and 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392 (Routes 20 and 40)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DC Transportation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303</a:t>
                      </a:r>
                      <a:r>
                        <a:rPr lang="en-US" baseline="0" dirty="0"/>
                        <a:t> (Routes 20 and 40)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Douglasville Walmart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295 (Routes 10 and 20)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EpiCenter</a:t>
                      </a:r>
                      <a:r>
                        <a:rPr lang="en-US" dirty="0"/>
                        <a:t>/Cobb</a:t>
                      </a:r>
                      <a:r>
                        <a:rPr lang="en-US" baseline="0" dirty="0"/>
                        <a:t>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 (Route 40)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405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Fixed Route and ADA Fare Collection</a:t>
            </a:r>
            <a:br>
              <a:rPr lang="en-US" sz="2800" dirty="0"/>
            </a:br>
            <a:r>
              <a:rPr lang="en-US" sz="1600" i="1" dirty="0"/>
              <a:t>Through Sept. 30</a:t>
            </a:r>
          </a:p>
        </p:txBody>
      </p:sp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69850771"/>
              </p:ext>
            </p:extLst>
          </p:nvPr>
        </p:nvGraphicFramePr>
        <p:xfrm>
          <a:off x="457200" y="1600200"/>
          <a:ext cx="82296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Fixed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Route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Paratransit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Total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Collected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$3,700.00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$3,700.00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$1,691.12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$321.50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$2,012.62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$3,288.28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$3,443.28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$3,274.50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$146.00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$3,420.50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1" dirty="0"/>
                        <a:t>Average</a:t>
                      </a:r>
                      <a:r>
                        <a:rPr lang="en-US" b="1" i="1" baseline="0" dirty="0"/>
                        <a:t> One-Way Fare for July – September: $1.83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June was not used in calculating the average one-way fare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627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500CD7-21A6-47BB-8AB3-D1484C4C3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Total Operating Expenses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97542BC1-48B3-456A-A82C-CCF5DE268E63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71002010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123286111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177113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Third Party Operator Payments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$549,388.06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2739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Maintenance, Routine Repairs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$1,649.94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4027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Body Work Following Accidents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$6,302.59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1075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Washing and Detailing Buses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$5,0050.00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7694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$56,588.89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5514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$618,979.48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3673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928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2056</TotalTime>
  <Words>530</Words>
  <Application>Microsoft Office PowerPoint</Application>
  <PresentationFormat>On-screen Show (4:3)</PresentationFormat>
  <Paragraphs>196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Elemental</vt:lpstr>
      <vt:lpstr>First 90 Day Report</vt:lpstr>
      <vt:lpstr>Certified For Discounts</vt:lpstr>
      <vt:lpstr>Connect Douglas Overall Fixed Route Boardings Through Sept. 30</vt:lpstr>
      <vt:lpstr>Boardings by the Month Through Sept. 30</vt:lpstr>
      <vt:lpstr>Connect Douglas Boardings by Route Through Sept. 30</vt:lpstr>
      <vt:lpstr>Connect Douglas Boardings by Day of the Week Through Sept. 30</vt:lpstr>
      <vt:lpstr>Connect Douglas Most Frequently Used Pick-Ups Through Sept. 30</vt:lpstr>
      <vt:lpstr>Fixed Route and ADA Fare Collection Through Sept. 30</vt:lpstr>
      <vt:lpstr>Total Operating Expenses</vt:lpstr>
      <vt:lpstr>Revenue</vt:lpstr>
      <vt:lpstr>Operating Costs/Revenue</vt:lpstr>
      <vt:lpstr>What Is Going Right?</vt:lpstr>
      <vt:lpstr>What Have Been The Glitches?</vt:lpstr>
      <vt:lpstr>Where Do We Go From Here?</vt:lpstr>
    </vt:vector>
  </TitlesOfParts>
  <Company>Douglas County BOC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Roberts</dc:creator>
  <cp:lastModifiedBy>Gary Watson</cp:lastModifiedBy>
  <cp:revision>159</cp:revision>
  <cp:lastPrinted>2012-05-24T17:03:36Z</cp:lastPrinted>
  <dcterms:created xsi:type="dcterms:W3CDTF">2012-05-21T13:40:41Z</dcterms:created>
  <dcterms:modified xsi:type="dcterms:W3CDTF">2019-10-14T18:06:48Z</dcterms:modified>
</cp:coreProperties>
</file>