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3" r:id="rId5"/>
  </p:sldMasterIdLst>
  <p:notesMasterIdLst>
    <p:notesMasterId r:id="rId20"/>
  </p:notesMasterIdLst>
  <p:sldIdLst>
    <p:sldId id="1510" r:id="rId6"/>
    <p:sldId id="1507" r:id="rId7"/>
    <p:sldId id="1509" r:id="rId8"/>
    <p:sldId id="1508" r:id="rId9"/>
    <p:sldId id="276" r:id="rId10"/>
    <p:sldId id="1498" r:id="rId11"/>
    <p:sldId id="1504" r:id="rId12"/>
    <p:sldId id="1499" r:id="rId13"/>
    <p:sldId id="1495" r:id="rId14"/>
    <p:sldId id="1505" r:id="rId15"/>
    <p:sldId id="1506" r:id="rId16"/>
    <p:sldId id="1500" r:id="rId17"/>
    <p:sldId id="1502" r:id="rId18"/>
    <p:sldId id="15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4320" userDrawn="1">
          <p15:clr>
            <a:srgbClr val="A4A3A4"/>
          </p15:clr>
        </p15:guide>
        <p15:guide id="6" orient="horz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A5C"/>
    <a:srgbClr val="C00000"/>
    <a:srgbClr val="00A5CE"/>
    <a:srgbClr val="A4B6CA"/>
    <a:srgbClr val="D72E2D"/>
    <a:srgbClr val="1D839B"/>
    <a:srgbClr val="0F2F49"/>
    <a:srgbClr val="A2B4CA"/>
    <a:srgbClr val="71899D"/>
    <a:srgbClr val="23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2126D-F581-7872-0D4A-71A0BAAB5F70}" v="1" dt="2021-12-13T01:49:32.540"/>
    <p1510:client id="{B16A8D46-9585-4F89-864C-628FA61C693C}" v="152" dt="2021-12-13T01:10:22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4" autoAdjust="0"/>
    <p:restoredTop sz="87730" autoAdjust="0"/>
  </p:normalViewPr>
  <p:slideViewPr>
    <p:cSldViewPr snapToGrid="0">
      <p:cViewPr varScale="1">
        <p:scale>
          <a:sx n="75" d="100"/>
          <a:sy n="75" d="100"/>
        </p:scale>
        <p:origin x="1138" y="58"/>
      </p:cViewPr>
      <p:guideLst>
        <p:guide orient="horz" pos="2160"/>
        <p:guide pos="3840"/>
        <p:guide pos="7680"/>
        <p:guide/>
        <p:guide orient="horz" pos="4320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Pumphrey" userId="S::chris@elevatedouglas.com::5db53d21-909a-47c1-ab64-23c541eb2b6c" providerId="AD" clId="Web-{B16A8D46-9585-4F89-864C-628FA61C693C}"/>
    <pc:docChg chg="addSld modSld sldOrd">
      <pc:chgData name="Chris Pumphrey" userId="S::chris@elevatedouglas.com::5db53d21-909a-47c1-ab64-23c541eb2b6c" providerId="AD" clId="Web-{B16A8D46-9585-4F89-864C-628FA61C693C}" dt="2021-12-13T01:10:22.678" v="113" actId="1076"/>
      <pc:docMkLst>
        <pc:docMk/>
      </pc:docMkLst>
      <pc:sldChg chg="ord">
        <pc:chgData name="Chris Pumphrey" userId="S::chris@elevatedouglas.com::5db53d21-909a-47c1-ab64-23c541eb2b6c" providerId="AD" clId="Web-{B16A8D46-9585-4F89-864C-628FA61C693C}" dt="2021-12-13T00:50:40.032" v="109"/>
        <pc:sldMkLst>
          <pc:docMk/>
          <pc:sldMk cId="1074855983" sldId="1505"/>
        </pc:sldMkLst>
      </pc:sldChg>
      <pc:sldChg chg="modSp ord">
        <pc:chgData name="Chris Pumphrey" userId="S::chris@elevatedouglas.com::5db53d21-909a-47c1-ab64-23c541eb2b6c" providerId="AD" clId="Web-{B16A8D46-9585-4F89-864C-628FA61C693C}" dt="2021-12-13T00:50:45.454" v="110"/>
        <pc:sldMkLst>
          <pc:docMk/>
          <pc:sldMk cId="3962406548" sldId="1506"/>
        </pc:sldMkLst>
        <pc:graphicFrameChg chg="mod modGraphic">
          <ac:chgData name="Chris Pumphrey" userId="S::chris@elevatedouglas.com::5db53d21-909a-47c1-ab64-23c541eb2b6c" providerId="AD" clId="Web-{B16A8D46-9585-4F89-864C-628FA61C693C}" dt="2021-12-13T00:37:09.241" v="64"/>
          <ac:graphicFrameMkLst>
            <pc:docMk/>
            <pc:sldMk cId="3962406548" sldId="1506"/>
            <ac:graphicFrameMk id="3" creationId="{E3F83B4B-BA3C-4F52-810D-FB027B965CC8}"/>
          </ac:graphicFrameMkLst>
        </pc:graphicFrameChg>
      </pc:sldChg>
      <pc:sldChg chg="addSp delSp modSp ord">
        <pc:chgData name="Chris Pumphrey" userId="S::chris@elevatedouglas.com::5db53d21-909a-47c1-ab64-23c541eb2b6c" providerId="AD" clId="Web-{B16A8D46-9585-4F89-864C-628FA61C693C}" dt="2021-12-13T00:47:07.613" v="91" actId="1076"/>
        <pc:sldMkLst>
          <pc:docMk/>
          <pc:sldMk cId="2015385321" sldId="1507"/>
        </pc:sldMkLst>
        <pc:spChg chg="add mod">
          <ac:chgData name="Chris Pumphrey" userId="S::chris@elevatedouglas.com::5db53d21-909a-47c1-ab64-23c541eb2b6c" providerId="AD" clId="Web-{B16A8D46-9585-4F89-864C-628FA61C693C}" dt="2021-12-13T00:44:27.629" v="68"/>
          <ac:spMkLst>
            <pc:docMk/>
            <pc:sldMk cId="2015385321" sldId="1507"/>
            <ac:spMk id="2" creationId="{1203DAC0-79D5-46AE-979E-6EEA74F18451}"/>
          </ac:spMkLst>
        </pc:spChg>
        <pc:spChg chg="add del">
          <ac:chgData name="Chris Pumphrey" userId="S::chris@elevatedouglas.com::5db53d21-909a-47c1-ab64-23c541eb2b6c" providerId="AD" clId="Web-{B16A8D46-9585-4F89-864C-628FA61C693C}" dt="2021-12-13T00:46:39.393" v="76"/>
          <ac:spMkLst>
            <pc:docMk/>
            <pc:sldMk cId="2015385321" sldId="1507"/>
            <ac:spMk id="4" creationId="{E46ED768-07F1-447F-8A39-C38EA129E4D3}"/>
          </ac:spMkLst>
        </pc:spChg>
        <pc:spChg chg="add del">
          <ac:chgData name="Chris Pumphrey" userId="S::chris@elevatedouglas.com::5db53d21-909a-47c1-ab64-23c541eb2b6c" providerId="AD" clId="Web-{B16A8D46-9585-4F89-864C-628FA61C693C}" dt="2021-12-13T00:46:34.940" v="75"/>
          <ac:spMkLst>
            <pc:docMk/>
            <pc:sldMk cId="2015385321" sldId="1507"/>
            <ac:spMk id="5" creationId="{A930101E-8A30-4C34-91C6-9FECBCF03D78}"/>
          </ac:spMkLst>
        </pc:spChg>
        <pc:spChg chg="add del">
          <ac:chgData name="Chris Pumphrey" userId="S::chris@elevatedouglas.com::5db53d21-909a-47c1-ab64-23c541eb2b6c" providerId="AD" clId="Web-{B16A8D46-9585-4F89-864C-628FA61C693C}" dt="2021-12-13T00:46:31.581" v="74"/>
          <ac:spMkLst>
            <pc:docMk/>
            <pc:sldMk cId="2015385321" sldId="1507"/>
            <ac:spMk id="6" creationId="{512533AC-D9EE-4D4A-8D5D-FCB55C2536DB}"/>
          </ac:spMkLst>
        </pc:spChg>
        <pc:spChg chg="add mod">
          <ac:chgData name="Chris Pumphrey" userId="S::chris@elevatedouglas.com::5db53d21-909a-47c1-ab64-23c541eb2b6c" providerId="AD" clId="Web-{B16A8D46-9585-4F89-864C-628FA61C693C}" dt="2021-12-13T00:47:07.613" v="91" actId="1076"/>
          <ac:spMkLst>
            <pc:docMk/>
            <pc:sldMk cId="2015385321" sldId="1507"/>
            <ac:spMk id="8" creationId="{49408B33-4B74-4DD2-A1C1-1BB36FD4807F}"/>
          </ac:spMkLst>
        </pc:spChg>
        <pc:picChg chg="del">
          <ac:chgData name="Chris Pumphrey" userId="S::chris@elevatedouglas.com::5db53d21-909a-47c1-ab64-23c541eb2b6c" providerId="AD" clId="Web-{B16A8D46-9585-4F89-864C-628FA61C693C}" dt="2021-12-13T00:44:27.582" v="66"/>
          <ac:picMkLst>
            <pc:docMk/>
            <pc:sldMk cId="2015385321" sldId="1507"/>
            <ac:picMk id="3" creationId="{8CF23B49-701D-4704-8602-E1DBF24967BB}"/>
          </ac:picMkLst>
        </pc:picChg>
      </pc:sldChg>
      <pc:sldChg chg="ord">
        <pc:chgData name="Chris Pumphrey" userId="S::chris@elevatedouglas.com::5db53d21-909a-47c1-ab64-23c541eb2b6c" providerId="AD" clId="Web-{B16A8D46-9585-4F89-864C-628FA61C693C}" dt="2021-12-13T00:28:20.995" v="4"/>
        <pc:sldMkLst>
          <pc:docMk/>
          <pc:sldMk cId="1847074786" sldId="1508"/>
        </pc:sldMkLst>
      </pc:sldChg>
      <pc:sldChg chg="add replId">
        <pc:chgData name="Chris Pumphrey" userId="S::chris@elevatedouglas.com::5db53d21-909a-47c1-ab64-23c541eb2b6c" providerId="AD" clId="Web-{B16A8D46-9585-4F89-864C-628FA61C693C}" dt="2021-12-13T00:44:00.176" v="65"/>
        <pc:sldMkLst>
          <pc:docMk/>
          <pc:sldMk cId="1087517593" sldId="1509"/>
        </pc:sldMkLst>
      </pc:sldChg>
      <pc:sldChg chg="addSp delSp modSp add ord">
        <pc:chgData name="Chris Pumphrey" userId="S::chris@elevatedouglas.com::5db53d21-909a-47c1-ab64-23c541eb2b6c" providerId="AD" clId="Web-{B16A8D46-9585-4F89-864C-628FA61C693C}" dt="2021-12-13T01:10:22.678" v="113" actId="1076"/>
        <pc:sldMkLst>
          <pc:docMk/>
          <pc:sldMk cId="3227380116" sldId="1510"/>
        </pc:sldMkLst>
        <pc:spChg chg="del mod">
          <ac:chgData name="Chris Pumphrey" userId="S::chris@elevatedouglas.com::5db53d21-909a-47c1-ab64-23c541eb2b6c" providerId="AD" clId="Web-{B16A8D46-9585-4F89-864C-628FA61C693C}" dt="2021-12-13T00:50:00.502" v="107"/>
          <ac:spMkLst>
            <pc:docMk/>
            <pc:sldMk cId="3227380116" sldId="1510"/>
            <ac:spMk id="54" creationId="{CD1F689D-C1AC-442A-B8FA-35A97A13DF42}"/>
          </ac:spMkLst>
        </pc:spChg>
        <pc:spChg chg="del">
          <ac:chgData name="Chris Pumphrey" userId="S::chris@elevatedouglas.com::5db53d21-909a-47c1-ab64-23c541eb2b6c" providerId="AD" clId="Web-{B16A8D46-9585-4F89-864C-628FA61C693C}" dt="2021-12-13T00:50:05.298" v="108"/>
          <ac:spMkLst>
            <pc:docMk/>
            <pc:sldMk cId="3227380116" sldId="1510"/>
            <ac:spMk id="55" creationId="{CCE489D2-36B6-49FF-927D-7B229F5E75FB}"/>
          </ac:spMkLst>
        </pc:spChg>
        <pc:spChg chg="mod">
          <ac:chgData name="Chris Pumphrey" userId="S::chris@elevatedouglas.com::5db53d21-909a-47c1-ab64-23c541eb2b6c" providerId="AD" clId="Web-{B16A8D46-9585-4F89-864C-628FA61C693C}" dt="2021-12-13T00:49:50.142" v="105" actId="20577"/>
          <ac:spMkLst>
            <pc:docMk/>
            <pc:sldMk cId="3227380116" sldId="1510"/>
            <ac:spMk id="59" creationId="{D442C931-0797-4858-BA19-E46292BAEC34}"/>
          </ac:spMkLst>
        </pc:spChg>
        <pc:grpChg chg="del">
          <ac:chgData name="Chris Pumphrey" userId="S::chris@elevatedouglas.com::5db53d21-909a-47c1-ab64-23c541eb2b6c" providerId="AD" clId="Web-{B16A8D46-9585-4F89-864C-628FA61C693C}" dt="2021-12-13T01:10:15.819" v="112"/>
          <ac:grpSpMkLst>
            <pc:docMk/>
            <pc:sldMk cId="3227380116" sldId="1510"/>
            <ac:grpSpMk id="47" creationId="{70578691-DF06-4B8C-899A-5DE8BEAEE46F}"/>
          </ac:grpSpMkLst>
        </pc:grpChg>
        <pc:picChg chg="add mod">
          <ac:chgData name="Chris Pumphrey" userId="S::chris@elevatedouglas.com::5db53d21-909a-47c1-ab64-23c541eb2b6c" providerId="AD" clId="Web-{B16A8D46-9585-4F89-864C-628FA61C693C}" dt="2021-12-13T01:10:22.678" v="113" actId="1076"/>
          <ac:picMkLst>
            <pc:docMk/>
            <pc:sldMk cId="3227380116" sldId="1510"/>
            <ac:picMk id="2" creationId="{43ECE29A-2234-482A-9BBA-69DD77BED235}"/>
          </ac:picMkLst>
        </pc:picChg>
      </pc:sldChg>
      <pc:sldMasterChg chg="addSldLayout">
        <pc:chgData name="Chris Pumphrey" userId="S::chris@elevatedouglas.com::5db53d21-909a-47c1-ab64-23c541eb2b6c" providerId="AD" clId="Web-{B16A8D46-9585-4F89-864C-628FA61C693C}" dt="2021-12-13T00:49:23.205" v="92"/>
        <pc:sldMasterMkLst>
          <pc:docMk/>
          <pc:sldMasterMk cId="2304357190" sldId="2147483678"/>
        </pc:sldMasterMkLst>
        <pc:sldLayoutChg chg="add">
          <pc:chgData name="Chris Pumphrey" userId="S::chris@elevatedouglas.com::5db53d21-909a-47c1-ab64-23c541eb2b6c" providerId="AD" clId="Web-{B16A8D46-9585-4F89-864C-628FA61C693C}" dt="2021-12-13T00:49:23.205" v="92"/>
          <pc:sldLayoutMkLst>
            <pc:docMk/>
            <pc:sldMasterMk cId="2304357190" sldId="2147483678"/>
            <pc:sldLayoutMk cId="432323958" sldId="2147483717"/>
          </pc:sldLayoutMkLst>
        </pc:sldLayoutChg>
      </pc:sldMasterChg>
    </pc:docChg>
  </pc:docChgLst>
  <pc:docChgLst>
    <pc:chgData name="Guest User" userId="S::urn:spo:anon#cadf88bdb856fbded0896e0e5a84f0ae36220a7a9e459d19ce80b76bb45c9132::" providerId="AD" clId="Web-{5262126D-F581-7872-0D4A-71A0BAAB5F70}"/>
    <pc:docChg chg="modSld">
      <pc:chgData name="Guest User" userId="S::urn:spo:anon#cadf88bdb856fbded0896e0e5a84f0ae36220a7a9e459d19ce80b76bb45c9132::" providerId="AD" clId="Web-{5262126D-F581-7872-0D4A-71A0BAAB5F70}" dt="2021-12-13T01:49:32.540" v="0" actId="1076"/>
      <pc:docMkLst>
        <pc:docMk/>
      </pc:docMkLst>
      <pc:sldChg chg="modSp">
        <pc:chgData name="Guest User" userId="S::urn:spo:anon#cadf88bdb856fbded0896e0e5a84f0ae36220a7a9e459d19ce80b76bb45c9132::" providerId="AD" clId="Web-{5262126D-F581-7872-0D4A-71A0BAAB5F70}" dt="2021-12-13T01:49:32.540" v="0" actId="1076"/>
        <pc:sldMkLst>
          <pc:docMk/>
          <pc:sldMk cId="2015385321" sldId="1507"/>
        </pc:sldMkLst>
        <pc:spChg chg="mod">
          <ac:chgData name="Guest User" userId="S::urn:spo:anon#cadf88bdb856fbded0896e0e5a84f0ae36220a7a9e459d19ce80b76bb45c9132::" providerId="AD" clId="Web-{5262126D-F581-7872-0D4A-71A0BAAB5F70}" dt="2021-12-13T01:49:32.540" v="0" actId="1076"/>
          <ac:spMkLst>
            <pc:docMk/>
            <pc:sldMk cId="2015385321" sldId="1507"/>
            <ac:spMk id="8" creationId="{49408B33-4B74-4DD2-A1C1-1BB36FD4807F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91C4D-787B-4D62-949F-644524A2AA28}" type="datetimeFigureOut">
              <a:rPr lang="en-US" smtClean="0"/>
              <a:t>12/12/2021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9533-D255-4C12-B5F6-130F3201AD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7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5B3-7070-4365-8AEA-2625E9990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8BE391-AF59-494B-9096-CA44DAAFE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C66C0-7831-497A-A301-ACFFE261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4B20A-C3C8-4F4D-8FC1-E74AB2E59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4547-F8F5-4A94-BEC8-E0672FCF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5D44-0EC5-4602-BD7A-AFF9B1E6B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BA15-4305-44C5-BDDB-92AE785A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F2BB-DC9D-4212-A49F-804B0B00B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62642-EA0A-4565-82D8-6E7A34FE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7C6AB-8BC8-4C8C-9B71-14FF29AF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6F0F1-07E9-4D51-BD34-532F5EF4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86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A69B6-9499-4F48-B620-618F81159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56ECF-B358-4CD4-8718-3730A275C1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CA10C-B714-4A41-A52F-45DA6D88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6CB2E-D168-4BC8-AAF5-E236730F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FCFC8-44BF-4C36-ACDA-B32977BE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1ED2A-DC9B-4107-AC73-96C323DA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EEBB-201E-4E01-B3AD-284901FB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FD326-1EE2-458D-908F-863D28F0B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0EB8-AD40-4275-BF1B-B57D8DA91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E8FBE-2FE0-4B72-821B-F9D65E864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CC3D0-7081-40D9-894E-827C7F9F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79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6328AA-EBE5-4DB5-B82A-909068FBB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6E4E8-414A-4CC0-AF58-4BFAEC87B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C166-F8E7-4809-8454-CD8186CE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B8DC-A721-48FD-8076-3946A413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2815-5A5A-44F0-B80B-5C4257E2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7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D24A49-5A44-43D8-B973-9808CC6D24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4507" y="1282890"/>
            <a:ext cx="3220872" cy="4450879"/>
          </a:xfrm>
          <a:custGeom>
            <a:avLst/>
            <a:gdLst>
              <a:gd name="connsiteX0" fmla="*/ 0 w 3220872"/>
              <a:gd name="connsiteY0" fmla="*/ 0 h 4450879"/>
              <a:gd name="connsiteX1" fmla="*/ 3220872 w 3220872"/>
              <a:gd name="connsiteY1" fmla="*/ 0 h 4450879"/>
              <a:gd name="connsiteX2" fmla="*/ 3220872 w 3220872"/>
              <a:gd name="connsiteY2" fmla="*/ 4450879 h 4450879"/>
              <a:gd name="connsiteX3" fmla="*/ 0 w 3220872"/>
              <a:gd name="connsiteY3" fmla="*/ 4450879 h 44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872" h="4450879">
                <a:moveTo>
                  <a:pt x="0" y="0"/>
                </a:moveTo>
                <a:lnTo>
                  <a:pt x="3220872" y="0"/>
                </a:lnTo>
                <a:lnTo>
                  <a:pt x="3220872" y="4450879"/>
                </a:lnTo>
                <a:lnTo>
                  <a:pt x="0" y="44508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0698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08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44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D24A49-5A44-43D8-B973-9808CC6D24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4507" y="1282890"/>
            <a:ext cx="3220872" cy="4450879"/>
          </a:xfrm>
          <a:custGeom>
            <a:avLst/>
            <a:gdLst>
              <a:gd name="connsiteX0" fmla="*/ 0 w 3220872"/>
              <a:gd name="connsiteY0" fmla="*/ 0 h 4450879"/>
              <a:gd name="connsiteX1" fmla="*/ 3220872 w 3220872"/>
              <a:gd name="connsiteY1" fmla="*/ 0 h 4450879"/>
              <a:gd name="connsiteX2" fmla="*/ 3220872 w 3220872"/>
              <a:gd name="connsiteY2" fmla="*/ 4450879 h 4450879"/>
              <a:gd name="connsiteX3" fmla="*/ 0 w 3220872"/>
              <a:gd name="connsiteY3" fmla="*/ 4450879 h 44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872" h="4450879">
                <a:moveTo>
                  <a:pt x="0" y="0"/>
                </a:moveTo>
                <a:lnTo>
                  <a:pt x="3220872" y="0"/>
                </a:lnTo>
                <a:lnTo>
                  <a:pt x="3220872" y="4450879"/>
                </a:lnTo>
                <a:lnTo>
                  <a:pt x="0" y="445087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0676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F7BBC9-2401-4571-B158-61774DAD94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684" y="684761"/>
            <a:ext cx="4804012" cy="5508948"/>
          </a:xfrm>
          <a:custGeom>
            <a:avLst/>
            <a:gdLst>
              <a:gd name="connsiteX0" fmla="*/ 0 w 4804012"/>
              <a:gd name="connsiteY0" fmla="*/ 0 h 5508948"/>
              <a:gd name="connsiteX1" fmla="*/ 4804012 w 4804012"/>
              <a:gd name="connsiteY1" fmla="*/ 0 h 5508948"/>
              <a:gd name="connsiteX2" fmla="*/ 4804012 w 4804012"/>
              <a:gd name="connsiteY2" fmla="*/ 5508948 h 5508948"/>
              <a:gd name="connsiteX3" fmla="*/ 0 w 4804012"/>
              <a:gd name="connsiteY3" fmla="*/ 5508948 h 550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4012" h="5508948">
                <a:moveTo>
                  <a:pt x="0" y="0"/>
                </a:moveTo>
                <a:lnTo>
                  <a:pt x="4804012" y="0"/>
                </a:lnTo>
                <a:lnTo>
                  <a:pt x="4804012" y="5508948"/>
                </a:lnTo>
                <a:lnTo>
                  <a:pt x="0" y="55089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653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E92A-4C61-42EF-A0A4-38FF560A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A4204-D0F1-4113-B0AD-5D6E92C53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5E13-F95F-4BA9-BCB8-5B1D0AAC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1B25-FB37-4211-87BF-468D92B5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03B97-321B-42BB-8E8A-F142B7A2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38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347FD5-1501-426F-AFB2-3C0011BC86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5134" y="764274"/>
            <a:ext cx="3084394" cy="3084394"/>
          </a:xfrm>
          <a:custGeom>
            <a:avLst/>
            <a:gdLst>
              <a:gd name="connsiteX0" fmla="*/ 0 w 3084394"/>
              <a:gd name="connsiteY0" fmla="*/ 0 h 3084394"/>
              <a:gd name="connsiteX1" fmla="*/ 3084394 w 3084394"/>
              <a:gd name="connsiteY1" fmla="*/ 0 h 3084394"/>
              <a:gd name="connsiteX2" fmla="*/ 3084394 w 3084394"/>
              <a:gd name="connsiteY2" fmla="*/ 3084394 h 3084394"/>
              <a:gd name="connsiteX3" fmla="*/ 0 w 3084394"/>
              <a:gd name="connsiteY3" fmla="*/ 3084394 h 308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4394" h="3084394">
                <a:moveTo>
                  <a:pt x="0" y="0"/>
                </a:moveTo>
                <a:lnTo>
                  <a:pt x="3084394" y="0"/>
                </a:lnTo>
                <a:lnTo>
                  <a:pt x="3084394" y="3084394"/>
                </a:lnTo>
                <a:lnTo>
                  <a:pt x="0" y="30843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6581C2-8FBA-43B3-AF1F-3AC955D834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742062"/>
            <a:ext cx="2213212" cy="2213212"/>
          </a:xfrm>
          <a:custGeom>
            <a:avLst/>
            <a:gdLst>
              <a:gd name="connsiteX0" fmla="*/ 0 w 2213212"/>
              <a:gd name="connsiteY0" fmla="*/ 0 h 2213212"/>
              <a:gd name="connsiteX1" fmla="*/ 2213212 w 2213212"/>
              <a:gd name="connsiteY1" fmla="*/ 0 h 2213212"/>
              <a:gd name="connsiteX2" fmla="*/ 2213212 w 2213212"/>
              <a:gd name="connsiteY2" fmla="*/ 2213212 h 2213212"/>
              <a:gd name="connsiteX3" fmla="*/ 0 w 2213212"/>
              <a:gd name="connsiteY3" fmla="*/ 2213212 h 221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3212" h="2213212">
                <a:moveTo>
                  <a:pt x="0" y="0"/>
                </a:moveTo>
                <a:lnTo>
                  <a:pt x="2213212" y="0"/>
                </a:lnTo>
                <a:lnTo>
                  <a:pt x="2213212" y="2213212"/>
                </a:lnTo>
                <a:lnTo>
                  <a:pt x="0" y="22132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3573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8F4AE-D201-4C45-A624-95A3A0D9A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05981" y="0"/>
            <a:ext cx="2877269" cy="5868868"/>
          </a:xfrm>
          <a:custGeom>
            <a:avLst/>
            <a:gdLst>
              <a:gd name="connsiteX0" fmla="*/ 0 w 2877269"/>
              <a:gd name="connsiteY0" fmla="*/ 0 h 5868868"/>
              <a:gd name="connsiteX1" fmla="*/ 2877269 w 2877269"/>
              <a:gd name="connsiteY1" fmla="*/ 0 h 5868868"/>
              <a:gd name="connsiteX2" fmla="*/ 2877269 w 2877269"/>
              <a:gd name="connsiteY2" fmla="*/ 5868868 h 5868868"/>
              <a:gd name="connsiteX3" fmla="*/ 0 w 2877269"/>
              <a:gd name="connsiteY3" fmla="*/ 5868868 h 586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7269" h="5868868">
                <a:moveTo>
                  <a:pt x="0" y="0"/>
                </a:moveTo>
                <a:lnTo>
                  <a:pt x="2877269" y="0"/>
                </a:lnTo>
                <a:lnTo>
                  <a:pt x="2877269" y="5868868"/>
                </a:lnTo>
                <a:lnTo>
                  <a:pt x="0" y="58688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31A3EB-CBEF-4E9B-BBE6-5CF23D5BF3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9571" y="3753466"/>
            <a:ext cx="2115403" cy="2115403"/>
          </a:xfrm>
          <a:custGeom>
            <a:avLst/>
            <a:gdLst>
              <a:gd name="connsiteX0" fmla="*/ 0 w 2115403"/>
              <a:gd name="connsiteY0" fmla="*/ 0 h 2115403"/>
              <a:gd name="connsiteX1" fmla="*/ 2115403 w 2115403"/>
              <a:gd name="connsiteY1" fmla="*/ 0 h 2115403"/>
              <a:gd name="connsiteX2" fmla="*/ 2115403 w 2115403"/>
              <a:gd name="connsiteY2" fmla="*/ 2115403 h 2115403"/>
              <a:gd name="connsiteX3" fmla="*/ 0 w 2115403"/>
              <a:gd name="connsiteY3" fmla="*/ 2115403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403" h="2115403">
                <a:moveTo>
                  <a:pt x="0" y="0"/>
                </a:moveTo>
                <a:lnTo>
                  <a:pt x="2115403" y="0"/>
                </a:lnTo>
                <a:lnTo>
                  <a:pt x="2115403" y="2115403"/>
                </a:lnTo>
                <a:lnTo>
                  <a:pt x="0" y="21154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57B29F-600F-4D05-BF5E-B57FFE604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4167" y="3753466"/>
            <a:ext cx="2115403" cy="2115403"/>
          </a:xfrm>
          <a:custGeom>
            <a:avLst/>
            <a:gdLst>
              <a:gd name="connsiteX0" fmla="*/ 0 w 2115403"/>
              <a:gd name="connsiteY0" fmla="*/ 0 h 2115403"/>
              <a:gd name="connsiteX1" fmla="*/ 2115403 w 2115403"/>
              <a:gd name="connsiteY1" fmla="*/ 0 h 2115403"/>
              <a:gd name="connsiteX2" fmla="*/ 2115403 w 2115403"/>
              <a:gd name="connsiteY2" fmla="*/ 2115403 h 2115403"/>
              <a:gd name="connsiteX3" fmla="*/ 0 w 2115403"/>
              <a:gd name="connsiteY3" fmla="*/ 2115403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403" h="2115403">
                <a:moveTo>
                  <a:pt x="0" y="0"/>
                </a:moveTo>
                <a:lnTo>
                  <a:pt x="2115403" y="0"/>
                </a:lnTo>
                <a:lnTo>
                  <a:pt x="2115403" y="2115403"/>
                </a:lnTo>
                <a:lnTo>
                  <a:pt x="0" y="211540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19532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D7AFAA-9FAF-4506-BAC6-B51929DD7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9337" y="3428999"/>
            <a:ext cx="4549338" cy="3429000"/>
          </a:xfrm>
          <a:custGeom>
            <a:avLst/>
            <a:gdLst>
              <a:gd name="connsiteX0" fmla="*/ 0 w 4549338"/>
              <a:gd name="connsiteY0" fmla="*/ 0 h 3429000"/>
              <a:gd name="connsiteX1" fmla="*/ 4549338 w 4549338"/>
              <a:gd name="connsiteY1" fmla="*/ 0 h 3429000"/>
              <a:gd name="connsiteX2" fmla="*/ 4549338 w 4549338"/>
              <a:gd name="connsiteY2" fmla="*/ 3429000 h 3429000"/>
              <a:gd name="connsiteX3" fmla="*/ 0 w 454933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9338" h="3429000">
                <a:moveTo>
                  <a:pt x="0" y="0"/>
                </a:moveTo>
                <a:lnTo>
                  <a:pt x="4549338" y="0"/>
                </a:lnTo>
                <a:lnTo>
                  <a:pt x="4549338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3721953-4419-4105-8659-B2B3589874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549338" cy="3429000"/>
          </a:xfrm>
          <a:custGeom>
            <a:avLst/>
            <a:gdLst>
              <a:gd name="connsiteX0" fmla="*/ 0 w 4549338"/>
              <a:gd name="connsiteY0" fmla="*/ 0 h 3429000"/>
              <a:gd name="connsiteX1" fmla="*/ 4549338 w 4549338"/>
              <a:gd name="connsiteY1" fmla="*/ 0 h 3429000"/>
              <a:gd name="connsiteX2" fmla="*/ 4549338 w 4549338"/>
              <a:gd name="connsiteY2" fmla="*/ 3429000 h 3429000"/>
              <a:gd name="connsiteX3" fmla="*/ 0 w 4549338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9338" h="3429000">
                <a:moveTo>
                  <a:pt x="0" y="0"/>
                </a:moveTo>
                <a:lnTo>
                  <a:pt x="4549338" y="0"/>
                </a:lnTo>
                <a:lnTo>
                  <a:pt x="4549338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467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6BCAA5-1649-452F-8CC1-B68ACDF989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64835C-FE20-46C2-BDF7-96A6E7047B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"/>
            <a:ext cx="6096000" cy="3429000"/>
          </a:xfrm>
          <a:custGeom>
            <a:avLst/>
            <a:gdLst>
              <a:gd name="connsiteX0" fmla="*/ 0 w 6096000"/>
              <a:gd name="connsiteY0" fmla="*/ 0 h 3429000"/>
              <a:gd name="connsiteX1" fmla="*/ 6096000 w 6096000"/>
              <a:gd name="connsiteY1" fmla="*/ 0 h 3429000"/>
              <a:gd name="connsiteX2" fmla="*/ 6096000 w 6096000"/>
              <a:gd name="connsiteY2" fmla="*/ 3429000 h 3429000"/>
              <a:gd name="connsiteX3" fmla="*/ 0 w 6096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429000"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4898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1966B5-E8B0-4A25-BF6E-86D966090D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69672"/>
            <a:ext cx="5872163" cy="4485243"/>
          </a:xfrm>
          <a:custGeom>
            <a:avLst/>
            <a:gdLst>
              <a:gd name="connsiteX0" fmla="*/ 0 w 5872163"/>
              <a:gd name="connsiteY0" fmla="*/ 0 h 4485243"/>
              <a:gd name="connsiteX1" fmla="*/ 5872163 w 5872163"/>
              <a:gd name="connsiteY1" fmla="*/ 0 h 4485243"/>
              <a:gd name="connsiteX2" fmla="*/ 5872163 w 5872163"/>
              <a:gd name="connsiteY2" fmla="*/ 4485243 h 4485243"/>
              <a:gd name="connsiteX3" fmla="*/ 0 w 5872163"/>
              <a:gd name="connsiteY3" fmla="*/ 4485243 h 44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2163" h="4485243">
                <a:moveTo>
                  <a:pt x="0" y="0"/>
                </a:moveTo>
                <a:lnTo>
                  <a:pt x="5872163" y="0"/>
                </a:lnTo>
                <a:lnTo>
                  <a:pt x="5872163" y="4485243"/>
                </a:lnTo>
                <a:lnTo>
                  <a:pt x="0" y="44852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644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0FDDC4-7619-4AD9-8545-266FF0388C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16227" y="1828800"/>
            <a:ext cx="3129383" cy="5029200"/>
          </a:xfrm>
          <a:custGeom>
            <a:avLst/>
            <a:gdLst>
              <a:gd name="connsiteX0" fmla="*/ 0 w 3129383"/>
              <a:gd name="connsiteY0" fmla="*/ 0 h 5094626"/>
              <a:gd name="connsiteX1" fmla="*/ 3129383 w 3129383"/>
              <a:gd name="connsiteY1" fmla="*/ 0 h 5094626"/>
              <a:gd name="connsiteX2" fmla="*/ 3129383 w 3129383"/>
              <a:gd name="connsiteY2" fmla="*/ 5094626 h 5094626"/>
              <a:gd name="connsiteX3" fmla="*/ 0 w 3129383"/>
              <a:gd name="connsiteY3" fmla="*/ 5094626 h 50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9383" h="5094626">
                <a:moveTo>
                  <a:pt x="0" y="0"/>
                </a:moveTo>
                <a:lnTo>
                  <a:pt x="3129383" y="0"/>
                </a:lnTo>
                <a:lnTo>
                  <a:pt x="3129383" y="5094626"/>
                </a:lnTo>
                <a:lnTo>
                  <a:pt x="0" y="50946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6407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4C1E6E8-9357-483E-B7BD-429ADE9E5A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3169947" cy="6858000"/>
          </a:xfrm>
          <a:custGeom>
            <a:avLst/>
            <a:gdLst>
              <a:gd name="connsiteX0" fmla="*/ 0 w 3169947"/>
              <a:gd name="connsiteY0" fmla="*/ 0 h 6858000"/>
              <a:gd name="connsiteX1" fmla="*/ 3169947 w 3169947"/>
              <a:gd name="connsiteY1" fmla="*/ 0 h 6858000"/>
              <a:gd name="connsiteX2" fmla="*/ 3169947 w 3169947"/>
              <a:gd name="connsiteY2" fmla="*/ 6858000 h 6858000"/>
              <a:gd name="connsiteX3" fmla="*/ 0 w 316994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9947" h="6858000">
                <a:moveTo>
                  <a:pt x="0" y="0"/>
                </a:moveTo>
                <a:lnTo>
                  <a:pt x="3169947" y="0"/>
                </a:lnTo>
                <a:lnTo>
                  <a:pt x="316994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A1A9E-8A3F-453E-9878-0B65EE7D9A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23146" y="3227068"/>
            <a:ext cx="2296396" cy="2627490"/>
          </a:xfrm>
          <a:custGeom>
            <a:avLst/>
            <a:gdLst>
              <a:gd name="connsiteX0" fmla="*/ 0 w 2296396"/>
              <a:gd name="connsiteY0" fmla="*/ 0 h 2627490"/>
              <a:gd name="connsiteX1" fmla="*/ 2296396 w 2296396"/>
              <a:gd name="connsiteY1" fmla="*/ 0 h 2627490"/>
              <a:gd name="connsiteX2" fmla="*/ 2296396 w 2296396"/>
              <a:gd name="connsiteY2" fmla="*/ 2627490 h 2627490"/>
              <a:gd name="connsiteX3" fmla="*/ 0 w 2296396"/>
              <a:gd name="connsiteY3" fmla="*/ 2627490 h 262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6396" h="2627490">
                <a:moveTo>
                  <a:pt x="0" y="0"/>
                </a:moveTo>
                <a:lnTo>
                  <a:pt x="2296396" y="0"/>
                </a:lnTo>
                <a:lnTo>
                  <a:pt x="2296396" y="2627490"/>
                </a:lnTo>
                <a:lnTo>
                  <a:pt x="0" y="26274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293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A5C8D2-05D8-4CA5-90E0-3648905ED3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0000" y="1320800"/>
            <a:ext cx="3567774" cy="5537200"/>
          </a:xfrm>
          <a:custGeom>
            <a:avLst/>
            <a:gdLst>
              <a:gd name="connsiteX0" fmla="*/ 0 w 3567774"/>
              <a:gd name="connsiteY0" fmla="*/ 0 h 5537200"/>
              <a:gd name="connsiteX1" fmla="*/ 3567774 w 3567774"/>
              <a:gd name="connsiteY1" fmla="*/ 0 h 5537200"/>
              <a:gd name="connsiteX2" fmla="*/ 3567774 w 3567774"/>
              <a:gd name="connsiteY2" fmla="*/ 5537200 h 5537200"/>
              <a:gd name="connsiteX3" fmla="*/ 0 w 3567774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774" h="5537200">
                <a:moveTo>
                  <a:pt x="0" y="0"/>
                </a:moveTo>
                <a:lnTo>
                  <a:pt x="3567774" y="0"/>
                </a:lnTo>
                <a:lnTo>
                  <a:pt x="3567774" y="5537200"/>
                </a:lnTo>
                <a:lnTo>
                  <a:pt x="0" y="5537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557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B9B5A1-9686-424C-B903-4BEE76B479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373556"/>
            <a:ext cx="3954575" cy="2743200"/>
          </a:xfrm>
          <a:custGeom>
            <a:avLst/>
            <a:gdLst>
              <a:gd name="connsiteX0" fmla="*/ 0 w 3954575"/>
              <a:gd name="connsiteY0" fmla="*/ 0 h 2743200"/>
              <a:gd name="connsiteX1" fmla="*/ 3954575 w 3954575"/>
              <a:gd name="connsiteY1" fmla="*/ 0 h 2743200"/>
              <a:gd name="connsiteX2" fmla="*/ 3954575 w 3954575"/>
              <a:gd name="connsiteY2" fmla="*/ 2743200 h 2743200"/>
              <a:gd name="connsiteX3" fmla="*/ 0 w 3954575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4575" h="2743200">
                <a:moveTo>
                  <a:pt x="0" y="0"/>
                </a:moveTo>
                <a:lnTo>
                  <a:pt x="3954575" y="0"/>
                </a:lnTo>
                <a:lnTo>
                  <a:pt x="3954575" y="2743200"/>
                </a:lnTo>
                <a:lnTo>
                  <a:pt x="0" y="2743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CA18DA4-8248-4F63-8AFC-E9598AAAF9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50575" y="2285548"/>
            <a:ext cx="2141425" cy="2141425"/>
          </a:xfrm>
          <a:custGeom>
            <a:avLst/>
            <a:gdLst>
              <a:gd name="connsiteX0" fmla="*/ 0 w 2141425"/>
              <a:gd name="connsiteY0" fmla="*/ 0 h 2141425"/>
              <a:gd name="connsiteX1" fmla="*/ 2141425 w 2141425"/>
              <a:gd name="connsiteY1" fmla="*/ 0 h 2141425"/>
              <a:gd name="connsiteX2" fmla="*/ 2141425 w 2141425"/>
              <a:gd name="connsiteY2" fmla="*/ 2141425 h 2141425"/>
              <a:gd name="connsiteX3" fmla="*/ 0 w 2141425"/>
              <a:gd name="connsiteY3" fmla="*/ 2141425 h 21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1425" h="2141425">
                <a:moveTo>
                  <a:pt x="0" y="0"/>
                </a:moveTo>
                <a:lnTo>
                  <a:pt x="2141425" y="0"/>
                </a:lnTo>
                <a:lnTo>
                  <a:pt x="2141425" y="2141425"/>
                </a:lnTo>
                <a:lnTo>
                  <a:pt x="0" y="2141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4D6F5A5-FD3A-4EC3-8F34-FEEF956360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09150" y="1232132"/>
            <a:ext cx="2141425" cy="2141425"/>
          </a:xfrm>
          <a:custGeom>
            <a:avLst/>
            <a:gdLst>
              <a:gd name="connsiteX0" fmla="*/ 0 w 2141425"/>
              <a:gd name="connsiteY0" fmla="*/ 0 h 2141425"/>
              <a:gd name="connsiteX1" fmla="*/ 2141425 w 2141425"/>
              <a:gd name="connsiteY1" fmla="*/ 0 h 2141425"/>
              <a:gd name="connsiteX2" fmla="*/ 2141425 w 2141425"/>
              <a:gd name="connsiteY2" fmla="*/ 2141425 h 2141425"/>
              <a:gd name="connsiteX3" fmla="*/ 0 w 2141425"/>
              <a:gd name="connsiteY3" fmla="*/ 2141425 h 21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1425" h="2141425">
                <a:moveTo>
                  <a:pt x="0" y="0"/>
                </a:moveTo>
                <a:lnTo>
                  <a:pt x="2141425" y="0"/>
                </a:lnTo>
                <a:lnTo>
                  <a:pt x="2141425" y="2141425"/>
                </a:lnTo>
                <a:lnTo>
                  <a:pt x="0" y="21414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7564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793823-F37D-4DB1-AE11-780EC60F0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7143" y="2148114"/>
            <a:ext cx="3251200" cy="4709886"/>
          </a:xfrm>
          <a:custGeom>
            <a:avLst/>
            <a:gdLst>
              <a:gd name="connsiteX0" fmla="*/ 0 w 3251200"/>
              <a:gd name="connsiteY0" fmla="*/ 0 h 4709886"/>
              <a:gd name="connsiteX1" fmla="*/ 3251200 w 3251200"/>
              <a:gd name="connsiteY1" fmla="*/ 0 h 4709886"/>
              <a:gd name="connsiteX2" fmla="*/ 3251200 w 3251200"/>
              <a:gd name="connsiteY2" fmla="*/ 4709886 h 4709886"/>
              <a:gd name="connsiteX3" fmla="*/ 0 w 3251200"/>
              <a:gd name="connsiteY3" fmla="*/ 4709886 h 470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1200" h="4709886">
                <a:moveTo>
                  <a:pt x="0" y="0"/>
                </a:moveTo>
                <a:lnTo>
                  <a:pt x="3251200" y="0"/>
                </a:lnTo>
                <a:lnTo>
                  <a:pt x="3251200" y="4709886"/>
                </a:lnTo>
                <a:lnTo>
                  <a:pt x="0" y="47098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88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476A8F-D722-40CB-A7D3-CD3CF205E42B}"/>
              </a:ext>
            </a:extLst>
          </p:cNvPr>
          <p:cNvSpPr/>
          <p:nvPr userDrawn="1"/>
        </p:nvSpPr>
        <p:spPr>
          <a:xfrm>
            <a:off x="449580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6E92A-4C61-42EF-A0A4-38FF560A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00049"/>
            <a:ext cx="2997200" cy="561975"/>
          </a:xfrm>
        </p:spPr>
        <p:txBody>
          <a:bodyPr anchor="t"/>
          <a:lstStyle>
            <a:lvl1pPr marL="0" algn="l" defTabSz="914400" rtl="0" eaLnBrk="1" latinLnBrk="0" hangingPunct="1">
              <a:defRPr lang="en-GB" sz="4800" kern="1200" dirty="0">
                <a:solidFill>
                  <a:schemeClr val="bg1"/>
                </a:solidFill>
                <a:latin typeface="Viva Beautiful Pro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A4204-D0F1-4113-B0AD-5D6E92C5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981201"/>
            <a:ext cx="4114800" cy="4195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5E13-F95F-4BA9-BCB8-5B1D0AAC2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1B25-FB37-4211-87BF-468D92B5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03B97-321B-42BB-8E8A-F142B7A2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541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08F40E-0F54-4072-AE91-480CDA65C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258355"/>
            <a:ext cx="8096250" cy="3041180"/>
          </a:xfrm>
          <a:custGeom>
            <a:avLst/>
            <a:gdLst>
              <a:gd name="connsiteX0" fmla="*/ 0 w 8096250"/>
              <a:gd name="connsiteY0" fmla="*/ 0 h 3041180"/>
              <a:gd name="connsiteX1" fmla="*/ 8096250 w 8096250"/>
              <a:gd name="connsiteY1" fmla="*/ 0 h 3041180"/>
              <a:gd name="connsiteX2" fmla="*/ 8096250 w 8096250"/>
              <a:gd name="connsiteY2" fmla="*/ 3041180 h 3041180"/>
              <a:gd name="connsiteX3" fmla="*/ 0 w 8096250"/>
              <a:gd name="connsiteY3" fmla="*/ 3041180 h 304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6250" h="3041180">
                <a:moveTo>
                  <a:pt x="0" y="0"/>
                </a:moveTo>
                <a:lnTo>
                  <a:pt x="8096250" y="0"/>
                </a:lnTo>
                <a:lnTo>
                  <a:pt x="8096250" y="3041180"/>
                </a:lnTo>
                <a:lnTo>
                  <a:pt x="0" y="30411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6917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FEB005-77AF-457E-9D23-1676BEEBB5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4550" y="1"/>
            <a:ext cx="4400550" cy="4400549"/>
          </a:xfrm>
          <a:custGeom>
            <a:avLst/>
            <a:gdLst>
              <a:gd name="connsiteX0" fmla="*/ 0 w 4400550"/>
              <a:gd name="connsiteY0" fmla="*/ 0 h 4400549"/>
              <a:gd name="connsiteX1" fmla="*/ 4400550 w 4400550"/>
              <a:gd name="connsiteY1" fmla="*/ 0 h 4400549"/>
              <a:gd name="connsiteX2" fmla="*/ 4400550 w 4400550"/>
              <a:gd name="connsiteY2" fmla="*/ 4400549 h 4400549"/>
              <a:gd name="connsiteX3" fmla="*/ 0 w 4400550"/>
              <a:gd name="connsiteY3" fmla="*/ 4400549 h 440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0550" h="4400549">
                <a:moveTo>
                  <a:pt x="0" y="0"/>
                </a:moveTo>
                <a:lnTo>
                  <a:pt x="4400550" y="0"/>
                </a:lnTo>
                <a:lnTo>
                  <a:pt x="4400550" y="4400549"/>
                </a:lnTo>
                <a:lnTo>
                  <a:pt x="0" y="4400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276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3E426-8880-4D9D-9CC9-563C06D654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0149" y="2980467"/>
            <a:ext cx="2608506" cy="2608504"/>
          </a:xfrm>
          <a:custGeom>
            <a:avLst/>
            <a:gdLst>
              <a:gd name="connsiteX0" fmla="*/ 0 w 2608506"/>
              <a:gd name="connsiteY0" fmla="*/ 0 h 2608504"/>
              <a:gd name="connsiteX1" fmla="*/ 2608506 w 2608506"/>
              <a:gd name="connsiteY1" fmla="*/ 0 h 2608504"/>
              <a:gd name="connsiteX2" fmla="*/ 2608506 w 2608506"/>
              <a:gd name="connsiteY2" fmla="*/ 2608504 h 2608504"/>
              <a:gd name="connsiteX3" fmla="*/ 0 w 2608506"/>
              <a:gd name="connsiteY3" fmla="*/ 2608504 h 260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506" h="2608504">
                <a:moveTo>
                  <a:pt x="0" y="0"/>
                </a:moveTo>
                <a:lnTo>
                  <a:pt x="2608506" y="0"/>
                </a:lnTo>
                <a:lnTo>
                  <a:pt x="2608506" y="2608504"/>
                </a:lnTo>
                <a:lnTo>
                  <a:pt x="0" y="26085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71443BA-9F69-4EE4-9F3A-367A39E8A7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747" y="2980467"/>
            <a:ext cx="2608506" cy="2608504"/>
          </a:xfrm>
          <a:custGeom>
            <a:avLst/>
            <a:gdLst>
              <a:gd name="connsiteX0" fmla="*/ 0 w 2608506"/>
              <a:gd name="connsiteY0" fmla="*/ 0 h 2608504"/>
              <a:gd name="connsiteX1" fmla="*/ 2608506 w 2608506"/>
              <a:gd name="connsiteY1" fmla="*/ 0 h 2608504"/>
              <a:gd name="connsiteX2" fmla="*/ 2608506 w 2608506"/>
              <a:gd name="connsiteY2" fmla="*/ 2608504 h 2608504"/>
              <a:gd name="connsiteX3" fmla="*/ 0 w 2608506"/>
              <a:gd name="connsiteY3" fmla="*/ 2608504 h 260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506" h="2608504">
                <a:moveTo>
                  <a:pt x="0" y="0"/>
                </a:moveTo>
                <a:lnTo>
                  <a:pt x="2608506" y="0"/>
                </a:lnTo>
                <a:lnTo>
                  <a:pt x="2608506" y="2608504"/>
                </a:lnTo>
                <a:lnTo>
                  <a:pt x="0" y="26085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3954CED-BB11-4E4B-B860-FA5B79158A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3345" y="2980467"/>
            <a:ext cx="2608506" cy="2608504"/>
          </a:xfrm>
          <a:custGeom>
            <a:avLst/>
            <a:gdLst>
              <a:gd name="connsiteX0" fmla="*/ 0 w 2608506"/>
              <a:gd name="connsiteY0" fmla="*/ 0 h 2608504"/>
              <a:gd name="connsiteX1" fmla="*/ 2608506 w 2608506"/>
              <a:gd name="connsiteY1" fmla="*/ 0 h 2608504"/>
              <a:gd name="connsiteX2" fmla="*/ 2608506 w 2608506"/>
              <a:gd name="connsiteY2" fmla="*/ 2608504 h 2608504"/>
              <a:gd name="connsiteX3" fmla="*/ 0 w 2608506"/>
              <a:gd name="connsiteY3" fmla="*/ 2608504 h 2608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8506" h="2608504">
                <a:moveTo>
                  <a:pt x="0" y="0"/>
                </a:moveTo>
                <a:lnTo>
                  <a:pt x="2608506" y="0"/>
                </a:lnTo>
                <a:lnTo>
                  <a:pt x="2608506" y="2608504"/>
                </a:lnTo>
                <a:lnTo>
                  <a:pt x="0" y="26085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17439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8E26AA-67C0-4C4B-BC9B-CD68640EF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501" y="0"/>
            <a:ext cx="3439683" cy="3846571"/>
          </a:xfrm>
          <a:custGeom>
            <a:avLst/>
            <a:gdLst>
              <a:gd name="connsiteX0" fmla="*/ 0 w 3439683"/>
              <a:gd name="connsiteY0" fmla="*/ 0 h 3846571"/>
              <a:gd name="connsiteX1" fmla="*/ 3439683 w 3439683"/>
              <a:gd name="connsiteY1" fmla="*/ 0 h 3846571"/>
              <a:gd name="connsiteX2" fmla="*/ 3439683 w 3439683"/>
              <a:gd name="connsiteY2" fmla="*/ 3846571 h 3846571"/>
              <a:gd name="connsiteX3" fmla="*/ 0 w 3439683"/>
              <a:gd name="connsiteY3" fmla="*/ 3846571 h 384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9683" h="3846571">
                <a:moveTo>
                  <a:pt x="0" y="0"/>
                </a:moveTo>
                <a:lnTo>
                  <a:pt x="3439683" y="0"/>
                </a:lnTo>
                <a:lnTo>
                  <a:pt x="3439683" y="3846571"/>
                </a:lnTo>
                <a:lnTo>
                  <a:pt x="0" y="384657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9623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326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BC38C5-B81F-42E0-90B8-906BA02A57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1144" y="1153293"/>
            <a:ext cx="2176766" cy="4551416"/>
          </a:xfrm>
          <a:custGeom>
            <a:avLst/>
            <a:gdLst>
              <a:gd name="connsiteX0" fmla="*/ 362802 w 2176766"/>
              <a:gd name="connsiteY0" fmla="*/ 0 h 4551416"/>
              <a:gd name="connsiteX1" fmla="*/ 1813965 w 2176766"/>
              <a:gd name="connsiteY1" fmla="*/ 0 h 4551416"/>
              <a:gd name="connsiteX2" fmla="*/ 2176766 w 2176766"/>
              <a:gd name="connsiteY2" fmla="*/ 362802 h 4551416"/>
              <a:gd name="connsiteX3" fmla="*/ 2176766 w 2176766"/>
              <a:gd name="connsiteY3" fmla="*/ 4188614 h 4551416"/>
              <a:gd name="connsiteX4" fmla="*/ 1813965 w 2176766"/>
              <a:gd name="connsiteY4" fmla="*/ 4551416 h 4551416"/>
              <a:gd name="connsiteX5" fmla="*/ 362802 w 2176766"/>
              <a:gd name="connsiteY5" fmla="*/ 4551416 h 4551416"/>
              <a:gd name="connsiteX6" fmla="*/ 0 w 2176766"/>
              <a:gd name="connsiteY6" fmla="*/ 4188614 h 4551416"/>
              <a:gd name="connsiteX7" fmla="*/ 0 w 2176766"/>
              <a:gd name="connsiteY7" fmla="*/ 362802 h 4551416"/>
              <a:gd name="connsiteX8" fmla="*/ 362802 w 2176766"/>
              <a:gd name="connsiteY8" fmla="*/ 0 h 455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6766" h="4551416">
                <a:moveTo>
                  <a:pt x="362802" y="0"/>
                </a:moveTo>
                <a:lnTo>
                  <a:pt x="1813965" y="0"/>
                </a:lnTo>
                <a:cubicBezTo>
                  <a:pt x="2014334" y="0"/>
                  <a:pt x="2176766" y="162432"/>
                  <a:pt x="2176766" y="362802"/>
                </a:cubicBezTo>
                <a:lnTo>
                  <a:pt x="2176766" y="4188614"/>
                </a:lnTo>
                <a:cubicBezTo>
                  <a:pt x="2176766" y="4388984"/>
                  <a:pt x="2014334" y="4551416"/>
                  <a:pt x="1813965" y="4551416"/>
                </a:cubicBezTo>
                <a:lnTo>
                  <a:pt x="362802" y="4551416"/>
                </a:lnTo>
                <a:cubicBezTo>
                  <a:pt x="162432" y="4551416"/>
                  <a:pt x="0" y="4388984"/>
                  <a:pt x="0" y="4188614"/>
                </a:cubicBezTo>
                <a:lnTo>
                  <a:pt x="0" y="362802"/>
                </a:lnTo>
                <a:cubicBezTo>
                  <a:pt x="0" y="162432"/>
                  <a:pt x="162432" y="0"/>
                  <a:pt x="3628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50774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452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DE2B20-C291-4C07-8A6D-833D2308A4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0058" y="2049409"/>
            <a:ext cx="4685710" cy="3157758"/>
          </a:xfrm>
          <a:custGeom>
            <a:avLst/>
            <a:gdLst>
              <a:gd name="connsiteX0" fmla="*/ 0 w 4685710"/>
              <a:gd name="connsiteY0" fmla="*/ 0 h 3157758"/>
              <a:gd name="connsiteX1" fmla="*/ 4685710 w 4685710"/>
              <a:gd name="connsiteY1" fmla="*/ 0 h 3157758"/>
              <a:gd name="connsiteX2" fmla="*/ 4685710 w 4685710"/>
              <a:gd name="connsiteY2" fmla="*/ 3157758 h 3157758"/>
              <a:gd name="connsiteX3" fmla="*/ 0 w 4685710"/>
              <a:gd name="connsiteY3" fmla="*/ 3157758 h 315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5710" h="3157758">
                <a:moveTo>
                  <a:pt x="0" y="0"/>
                </a:moveTo>
                <a:lnTo>
                  <a:pt x="4685710" y="0"/>
                </a:lnTo>
                <a:lnTo>
                  <a:pt x="4685710" y="3157758"/>
                </a:lnTo>
                <a:lnTo>
                  <a:pt x="0" y="315775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6030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343AE-A6CC-475A-80AD-9306B4A006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36801" y="0"/>
            <a:ext cx="4209143" cy="6858000"/>
          </a:xfrm>
          <a:custGeom>
            <a:avLst/>
            <a:gdLst>
              <a:gd name="connsiteX0" fmla="*/ 0 w 4209143"/>
              <a:gd name="connsiteY0" fmla="*/ 0 h 6858000"/>
              <a:gd name="connsiteX1" fmla="*/ 4209143 w 4209143"/>
              <a:gd name="connsiteY1" fmla="*/ 0 h 6858000"/>
              <a:gd name="connsiteX2" fmla="*/ 4209143 w 4209143"/>
              <a:gd name="connsiteY2" fmla="*/ 6858000 h 6858000"/>
              <a:gd name="connsiteX3" fmla="*/ 0 w 42091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9143" h="6858000">
                <a:moveTo>
                  <a:pt x="0" y="0"/>
                </a:moveTo>
                <a:lnTo>
                  <a:pt x="4209143" y="0"/>
                </a:lnTo>
                <a:lnTo>
                  <a:pt x="420914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378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F5F4-A014-4F1E-8773-F3E78016A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44BD9-4816-460B-9C81-7282EF526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9331-8C10-4B39-A09C-1447E96F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AA0ED-6D4A-4800-A03A-5C1A12FC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34003-6C9F-41D2-9827-20127E15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5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D378-378C-4458-B70A-FBE30925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64BB-EF57-41FC-9345-8B98F016B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187A1-9F9A-4E25-A150-E33B03F91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E69022-DED5-4B6A-AA1B-568C40C95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AD46A-4F7C-44CC-BE34-0E13DD63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48124-D00F-4920-B269-9C987F23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77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50886-0201-4A58-98B4-B02F1138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DB88B-055C-4607-B0A7-3F10F5001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A0096-33C1-4939-BC7C-01126FEF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1E5A4-EECC-4AB3-A626-6E2EC3A9E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98506-DE23-43FE-AAA4-36FCC1CB5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D8FB9-AC48-48E5-9A0F-8EE08CC2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CA2E6-16C8-41B8-8666-2435FEA7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7B569-8F2E-410A-9C23-A2996E9F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59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8B6F-C01E-440F-B5E3-FE498D84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CE064-57C9-4D90-9FEC-437FA0CE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D7EA2-0672-467C-92BB-2A91FC37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776BA-6E49-41DA-A6EE-EAA549B9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8724E-E147-449E-9DF8-944DC64F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EA6E5-27F7-4E47-8A7F-0D2D79DB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01331-043A-4B58-AF97-5BC612C9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7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8724E-E147-449E-9DF8-944DC64F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EA6E5-27F7-4E47-8A7F-0D2D79DB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01331-043A-4B58-AF97-5BC612C9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8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3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71724-5D8E-45D4-8762-E1B41E42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C24F2-183C-41E1-B1AD-9238F163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A312F-C16A-454E-B476-2BD36BEA38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F2361-70C4-4734-AC46-D4EBF686B5F4}" type="datetimeFigureOut">
              <a:rPr lang="en-GB" smtClean="0"/>
              <a:t>12/12/2021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8EA8E-1058-4826-B936-91AE54746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69B80-9FAE-406D-BA6B-FFB0D80B4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97DAA-DCCE-461E-8B34-2018A73A11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9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1" r:id="rId9"/>
    <p:sldLayoutId id="2147483686" r:id="rId10"/>
    <p:sldLayoutId id="2147483687" r:id="rId11"/>
    <p:sldLayoutId id="2147483688" r:id="rId12"/>
    <p:sldLayoutId id="2147483689" r:id="rId13"/>
    <p:sldLayoutId id="2147483692" r:id="rId14"/>
    <p:sldLayoutId id="21474837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venir LT Pro 55 Roman" panose="020B0503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venir LT Pro 55 Roman" panose="020B0503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venir LT Pro 55 Roman" panose="020B05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venir LT Pro 55 Roman" panose="020B05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venir LT Pro 55 Roman" panose="020B05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venir LT Pro 55 Roman" panose="020B05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0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357594248" TargetMode="Externa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photo, man, woman, different&#10;&#10;Description automatically generated">
            <a:extLst>
              <a:ext uri="{FF2B5EF4-FFF2-40B4-BE49-F238E27FC236}">
                <a16:creationId xmlns:a16="http://schemas.microsoft.com/office/drawing/2014/main" id="{7A20C92E-8401-4D75-8325-9142E4243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" t="2714" r="80276" b="69818"/>
          <a:stretch/>
        </p:blipFill>
        <p:spPr>
          <a:xfrm>
            <a:off x="9419772" y="1761511"/>
            <a:ext cx="2772228" cy="2164387"/>
          </a:xfrm>
          <a:custGeom>
            <a:avLst/>
            <a:gdLst>
              <a:gd name="connsiteX0" fmla="*/ 0 w 2306782"/>
              <a:gd name="connsiteY0" fmla="*/ 0 h 2154382"/>
              <a:gd name="connsiteX1" fmla="*/ 2306782 w 2306782"/>
              <a:gd name="connsiteY1" fmla="*/ 0 h 2154382"/>
              <a:gd name="connsiteX2" fmla="*/ 2306782 w 2306782"/>
              <a:gd name="connsiteY2" fmla="*/ 2154382 h 2154382"/>
              <a:gd name="connsiteX3" fmla="*/ 0 w 2306782"/>
              <a:gd name="connsiteY3" fmla="*/ 2154382 h 2154382"/>
              <a:gd name="connsiteX4" fmla="*/ 0 w 2306782"/>
              <a:gd name="connsiteY4" fmla="*/ 0 h 21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782" h="2154382">
                <a:moveTo>
                  <a:pt x="0" y="0"/>
                </a:moveTo>
                <a:lnTo>
                  <a:pt x="2306782" y="0"/>
                </a:lnTo>
                <a:lnTo>
                  <a:pt x="2306782" y="2154382"/>
                </a:lnTo>
                <a:lnTo>
                  <a:pt x="0" y="215438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163B10E1-2D34-4595-98EA-27CA24AD7305}"/>
              </a:ext>
            </a:extLst>
          </p:cNvPr>
          <p:cNvSpPr/>
          <p:nvPr/>
        </p:nvSpPr>
        <p:spPr>
          <a:xfrm>
            <a:off x="8694057" y="3864388"/>
            <a:ext cx="3497943" cy="973960"/>
          </a:xfrm>
          <a:prstGeom prst="rect">
            <a:avLst/>
          </a:prstGeom>
          <a:solidFill>
            <a:srgbClr val="23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ED80C2-386E-43EA-BA19-75873683C525}"/>
              </a:ext>
            </a:extLst>
          </p:cNvPr>
          <p:cNvSpPr/>
          <p:nvPr/>
        </p:nvSpPr>
        <p:spPr>
          <a:xfrm>
            <a:off x="3816429" y="4931411"/>
            <a:ext cx="2555051" cy="1113789"/>
          </a:xfrm>
          <a:prstGeom prst="rect">
            <a:avLst/>
          </a:prstGeom>
          <a:solidFill>
            <a:srgbClr val="23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B33CB596-F7A1-4957-BB9F-7965CE05E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45" t="50038" r="18846" b="21039"/>
          <a:stretch/>
        </p:blipFill>
        <p:spPr>
          <a:xfrm>
            <a:off x="8919250" y="3864387"/>
            <a:ext cx="971169" cy="9747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8B0830-3401-4FCA-AB07-948D0DD8B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480" y="-21643"/>
            <a:ext cx="3692086" cy="18460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2173AC-C891-421F-8BBA-F1EC082B30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711"/>
          <a:stretch/>
        </p:blipFill>
        <p:spPr>
          <a:xfrm>
            <a:off x="3826416" y="5710432"/>
            <a:ext cx="2550564" cy="11475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D90B6D-2E76-4643-98C1-70476AD73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480" y="1824400"/>
            <a:ext cx="3059984" cy="2039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8FD3DC-9782-4209-857C-456FB1024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046" y="-21643"/>
            <a:ext cx="2811207" cy="1846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C1EBFD-559E-450A-9B8D-A3D8E8C886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613" r="24276" b="3136"/>
          <a:stretch/>
        </p:blipFill>
        <p:spPr>
          <a:xfrm>
            <a:off x="6368170" y="3826954"/>
            <a:ext cx="2543601" cy="30310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0F455B-3D39-4E20-9CDC-6FBF7E0AF9B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702" b="10798"/>
          <a:stretch/>
        </p:blipFill>
        <p:spPr>
          <a:xfrm>
            <a:off x="8911770" y="4839144"/>
            <a:ext cx="3280229" cy="20309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BDC295-7D37-4BD9-AC56-F1862C6024A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339" r="45377"/>
          <a:stretch/>
        </p:blipFill>
        <p:spPr>
          <a:xfrm>
            <a:off x="3820127" y="0"/>
            <a:ext cx="2555051" cy="511010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99AEBD7-7C71-4506-AC3C-B27FAE2815EC}"/>
              </a:ext>
            </a:extLst>
          </p:cNvPr>
          <p:cNvSpPr/>
          <p:nvPr/>
        </p:nvSpPr>
        <p:spPr>
          <a:xfrm>
            <a:off x="6279493" y="301942"/>
            <a:ext cx="235608" cy="2895296"/>
          </a:xfrm>
          <a:prstGeom prst="rect">
            <a:avLst/>
          </a:prstGeom>
          <a:solidFill>
            <a:srgbClr val="12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8CB71D-A97B-4E9F-99DF-222543BEE753}"/>
              </a:ext>
            </a:extLst>
          </p:cNvPr>
          <p:cNvSpPr/>
          <p:nvPr/>
        </p:nvSpPr>
        <p:spPr>
          <a:xfrm rot="5400000">
            <a:off x="8906578" y="2392000"/>
            <a:ext cx="235608" cy="2895296"/>
          </a:xfrm>
          <a:prstGeom prst="rect">
            <a:avLst/>
          </a:prstGeom>
          <a:solidFill>
            <a:srgbClr val="12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167B21-F242-4F0E-99D8-DE12FC7935E8}"/>
              </a:ext>
            </a:extLst>
          </p:cNvPr>
          <p:cNvSpPr/>
          <p:nvPr/>
        </p:nvSpPr>
        <p:spPr>
          <a:xfrm>
            <a:off x="8781390" y="4705350"/>
            <a:ext cx="235609" cy="2889250"/>
          </a:xfrm>
          <a:prstGeom prst="rect">
            <a:avLst/>
          </a:prstGeom>
          <a:solidFill>
            <a:srgbClr val="12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4DFF81-B2C7-4396-8241-FE80791C15C8}"/>
              </a:ext>
            </a:extLst>
          </p:cNvPr>
          <p:cNvSpPr/>
          <p:nvPr/>
        </p:nvSpPr>
        <p:spPr>
          <a:xfrm rot="5400000">
            <a:off x="5626349" y="4220800"/>
            <a:ext cx="235608" cy="2895296"/>
          </a:xfrm>
          <a:prstGeom prst="rect">
            <a:avLst/>
          </a:prstGeom>
          <a:solidFill>
            <a:srgbClr val="12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26055E-1268-487C-83AF-40444FCCEBEC}"/>
              </a:ext>
            </a:extLst>
          </p:cNvPr>
          <p:cNvSpPr/>
          <p:nvPr/>
        </p:nvSpPr>
        <p:spPr>
          <a:xfrm>
            <a:off x="9332934" y="838382"/>
            <a:ext cx="235608" cy="1938634"/>
          </a:xfrm>
          <a:prstGeom prst="rect">
            <a:avLst/>
          </a:prstGeom>
          <a:solidFill>
            <a:srgbClr val="12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3FD451C6-26F5-4B87-B362-097D6F86F7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18" t="50038" r="31017" b="21039"/>
          <a:stretch/>
        </p:blipFill>
        <p:spPr>
          <a:xfrm>
            <a:off x="3820126" y="4491092"/>
            <a:ext cx="2555051" cy="97475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9906AE1-19C5-4277-87AB-0698CAC24065}"/>
              </a:ext>
            </a:extLst>
          </p:cNvPr>
          <p:cNvSpPr/>
          <p:nvPr/>
        </p:nvSpPr>
        <p:spPr>
          <a:xfrm>
            <a:off x="0" y="0"/>
            <a:ext cx="3841172" cy="6858000"/>
          </a:xfrm>
          <a:prstGeom prst="rect">
            <a:avLst/>
          </a:prstGeom>
          <a:solidFill>
            <a:srgbClr val="123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442C931-0797-4858-BA19-E46292BAEC34}"/>
              </a:ext>
            </a:extLst>
          </p:cNvPr>
          <p:cNvSpPr txBox="1"/>
          <p:nvPr/>
        </p:nvSpPr>
        <p:spPr>
          <a:xfrm>
            <a:off x="409575" y="2895600"/>
            <a:ext cx="310938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venir Next LT Pro"/>
              </a:rPr>
              <a:t>Foxhall Hotel &amp; Conference Center</a:t>
            </a:r>
            <a:endParaRPr lang="en-GB" sz="24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9CF27AF-787D-46D2-B583-193832360F76}"/>
              </a:ext>
            </a:extLst>
          </p:cNvPr>
          <p:cNvCxnSpPr/>
          <p:nvPr/>
        </p:nvCxnSpPr>
        <p:spPr>
          <a:xfrm>
            <a:off x="707333" y="5308600"/>
            <a:ext cx="2620067" cy="0"/>
          </a:xfrm>
          <a:prstGeom prst="line">
            <a:avLst/>
          </a:prstGeom>
          <a:ln>
            <a:solidFill>
              <a:srgbClr val="23A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ECE29A-2234-482A-9BBA-69DD77BED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970" y="588202"/>
            <a:ext cx="2743200" cy="155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4.16667E-7 -0.07916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2.08333E-7 0.0706 " pathEditMode="relative" rAng="0" ptsTypes="AA">
                                      <p:cBhvr>
                                        <p:cTn id="8" dur="4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2.08333E-6 0.16389 " pathEditMode="relative" rAng="0" ptsTypes="AA">
                                      <p:cBhvr>
                                        <p:cTn id="10" dur="3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07786 -3.7037E-6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0377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53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C9C0DEE0-0D84-4192-92E6-FF27D2DD35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3" y="735735"/>
            <a:ext cx="4083091" cy="5280894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C0393E7F-225A-4768-9DFD-98C9689EA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848" y="812415"/>
            <a:ext cx="3831395" cy="49553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1EFAE3-A246-4CCD-9E08-98C6084D2F12}"/>
              </a:ext>
            </a:extLst>
          </p:cNvPr>
          <p:cNvSpPr/>
          <p:nvPr/>
        </p:nvSpPr>
        <p:spPr>
          <a:xfrm>
            <a:off x="588329" y="350750"/>
            <a:ext cx="1116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3D5D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LOCI Fiscal Economic Impact 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D2EBA-E3AC-48C9-8864-60286203C0B8}"/>
              </a:ext>
            </a:extLst>
          </p:cNvPr>
          <p:cNvSpPr/>
          <p:nvPr/>
        </p:nvSpPr>
        <p:spPr>
          <a:xfrm>
            <a:off x="6780063" y="5000966"/>
            <a:ext cx="4678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D5D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NPV of Benefit to Douglas County over 15 years is $32.1</a:t>
            </a:r>
            <a:r>
              <a:rPr lang="en-US" sz="2000" b="1" dirty="0">
                <a:solidFill>
                  <a:srgbClr val="173D5D"/>
                </a:solidFill>
                <a:latin typeface="Avenir Next LT Pro" panose="020B0504020202020204" pitchFamily="34" charset="0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173D5D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85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435929" y="198350"/>
            <a:ext cx="11164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3D5D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IGA Comparatives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F83B4B-BA3C-4F52-810D-FB027B965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544372"/>
              </p:ext>
            </p:extLst>
          </p:nvPr>
        </p:nvGraphicFramePr>
        <p:xfrm>
          <a:off x="850605" y="903767"/>
          <a:ext cx="10451804" cy="448694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5225902">
                  <a:extLst>
                    <a:ext uri="{9D8B030D-6E8A-4147-A177-3AD203B41FA5}">
                      <a16:colId xmlns:a16="http://schemas.microsoft.com/office/drawing/2014/main" val="1369011421"/>
                    </a:ext>
                  </a:extLst>
                </a:gridCol>
                <a:gridCol w="5225902">
                  <a:extLst>
                    <a:ext uri="{9D8B030D-6E8A-4147-A177-3AD203B41FA5}">
                      <a16:colId xmlns:a16="http://schemas.microsoft.com/office/drawing/2014/main" val="3717388957"/>
                    </a:ext>
                  </a:extLst>
                </a:gridCol>
              </a:tblGrid>
              <a:tr h="476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2016 Agreement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New Agreement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9574"/>
                  </a:ext>
                </a:extLst>
              </a:tr>
              <a:tr h="43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95 Acres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50 Acres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4455995"/>
                  </a:ext>
                </a:extLst>
              </a:tr>
              <a:tr h="436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30-year 100% Abatement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15- year Abatement; begins paying taxes in year 6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7071379"/>
                  </a:ext>
                </a:extLst>
              </a:tr>
              <a:tr h="89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Roads built by Foxhall, transferred to the county as public roads to be maintained by county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Roads built by Foxhall, remain private and maintained by Foxhall, to standards of Fire &amp; EMS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4617578"/>
                  </a:ext>
                </a:extLst>
              </a:tr>
              <a:tr h="89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$40M Conduit Revenue Bonds for conference center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$175M Conduit Revenue Bonds for Hotel &amp; Conference Center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5988313"/>
                  </a:ext>
                </a:extLst>
              </a:tr>
              <a:tr h="1350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Foxhall commits allowance of the BOC to utilize the Conference Center twice per year upon availability.  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3225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435929" y="198350"/>
            <a:ext cx="1076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73D5D"/>
                </a:solidFill>
                <a:latin typeface="Avenir Next LT Pro" panose="020B0504020202020204" pitchFamily="34" charset="0"/>
              </a:rPr>
              <a:t>Series 2022 First Tier Hotel Revenue Bond Debt Service 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1F7277-62F7-4780-80E7-5BE42173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300617"/>
              </p:ext>
            </p:extLst>
          </p:nvPr>
        </p:nvGraphicFramePr>
        <p:xfrm>
          <a:off x="435929" y="862527"/>
          <a:ext cx="6629399" cy="4967460"/>
        </p:xfrm>
        <a:graphic>
          <a:graphicData uri="http://schemas.openxmlformats.org/drawingml/2006/table">
            <a:tbl>
              <a:tblPr/>
              <a:tblGrid>
                <a:gridCol w="525101">
                  <a:extLst>
                    <a:ext uri="{9D8B030D-6E8A-4147-A177-3AD203B41FA5}">
                      <a16:colId xmlns:a16="http://schemas.microsoft.com/office/drawing/2014/main" val="751635907"/>
                    </a:ext>
                  </a:extLst>
                </a:gridCol>
                <a:gridCol w="818743">
                  <a:extLst>
                    <a:ext uri="{9D8B030D-6E8A-4147-A177-3AD203B41FA5}">
                      <a16:colId xmlns:a16="http://schemas.microsoft.com/office/drawing/2014/main" val="3116224029"/>
                    </a:ext>
                  </a:extLst>
                </a:gridCol>
                <a:gridCol w="818743">
                  <a:extLst>
                    <a:ext uri="{9D8B030D-6E8A-4147-A177-3AD203B41FA5}">
                      <a16:colId xmlns:a16="http://schemas.microsoft.com/office/drawing/2014/main" val="2547389756"/>
                    </a:ext>
                  </a:extLst>
                </a:gridCol>
                <a:gridCol w="818743">
                  <a:extLst>
                    <a:ext uri="{9D8B030D-6E8A-4147-A177-3AD203B41FA5}">
                      <a16:colId xmlns:a16="http://schemas.microsoft.com/office/drawing/2014/main" val="2190945730"/>
                    </a:ext>
                  </a:extLst>
                </a:gridCol>
                <a:gridCol w="818743">
                  <a:extLst>
                    <a:ext uri="{9D8B030D-6E8A-4147-A177-3AD203B41FA5}">
                      <a16:colId xmlns:a16="http://schemas.microsoft.com/office/drawing/2014/main" val="2136323977"/>
                    </a:ext>
                  </a:extLst>
                </a:gridCol>
                <a:gridCol w="818743">
                  <a:extLst>
                    <a:ext uri="{9D8B030D-6E8A-4147-A177-3AD203B41FA5}">
                      <a16:colId xmlns:a16="http://schemas.microsoft.com/office/drawing/2014/main" val="3264914582"/>
                    </a:ext>
                  </a:extLst>
                </a:gridCol>
                <a:gridCol w="818743">
                  <a:extLst>
                    <a:ext uri="{9D8B030D-6E8A-4147-A177-3AD203B41FA5}">
                      <a16:colId xmlns:a16="http://schemas.microsoft.com/office/drawing/2014/main" val="2808857885"/>
                    </a:ext>
                  </a:extLst>
                </a:gridCol>
                <a:gridCol w="414553">
                  <a:extLst>
                    <a:ext uri="{9D8B030D-6E8A-4147-A177-3AD203B41FA5}">
                      <a16:colId xmlns:a16="http://schemas.microsoft.com/office/drawing/2014/main" val="2193282519"/>
                    </a:ext>
                  </a:extLst>
                </a:gridCol>
                <a:gridCol w="777287">
                  <a:extLst>
                    <a:ext uri="{9D8B030D-6E8A-4147-A177-3AD203B41FA5}">
                      <a16:colId xmlns:a16="http://schemas.microsoft.com/office/drawing/2014/main" val="4025784475"/>
                    </a:ext>
                  </a:extLst>
                </a:gridCol>
              </a:tblGrid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7016" marR="7016" marT="701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First Tier Bond Balance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877564"/>
                  </a:ext>
                </a:extLst>
              </a:tr>
              <a:tr h="3172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Date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Total Revenue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EBITDA Less Reserves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TDA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Avail Cash Flow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First Tier Net DS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DSCR</a:t>
                      </a:r>
                    </a:p>
                  </a:txBody>
                  <a:tcPr marL="7016" marR="7016" marT="7016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98705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$3,722,333 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$1,006,206 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$148,893 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$1,155,100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 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$96,935,000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02722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22,898,667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6,257,654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915,947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7,173,601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96,935,000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25362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26,126,333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7,519,391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1,045,053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8,564,444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(4,168,205)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2.05x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96,935,000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7150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28,485,667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8,487,070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1,139,427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9,626,496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(4,453,205)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2.16x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96,650,000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088832"/>
                  </a:ext>
                </a:extLst>
              </a:tr>
              <a:tr h="137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30,342,833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9,393,902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1,213,713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10,607,615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(5,025,380)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2.11x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95,780,000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389640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31,316,946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9,733,607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1,252,678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10,986,285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(5,076,230)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2.16x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94,820,000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21903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32,099,869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9,977,005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1,283,995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11,260,999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(5,128,030)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2.20x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93,765,000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062840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32,902,366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10,226,714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1,316,095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11,542,809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(5,180,555)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2.23x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92,610,000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736588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2031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33,724,925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10,482,382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1,348,997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11,831,379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(5,233,580)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2.26x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91,350,000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87784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34,568,049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10,744,442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1,382,722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12,127,164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(5,286,880)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2.29x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89,980,000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45145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35,432,250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11,013,053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1,176,174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12,189,227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(5,340,230)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2.28x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88,495,000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03141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36,318,056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11,288,379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11,288,379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(5,393,405)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2.09x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86,890,000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36192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37,226,007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11,570,588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11,570,588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(5,451,180)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2.12x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85,155,000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505086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38,156,658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11,859,853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11,859,853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(5,503,105)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2.16x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83,290,000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128205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39,110,574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12,156,349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12,156,349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(5,559,180)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2.19x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81,285,000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45792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40,088,338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12,460,258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12,460,258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(5,618,955)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2.22x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79,130,000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507165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41,090,547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12,771,765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12,771,765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(5,671,980)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2.25x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76,825,000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162802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42,117,810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13,091,059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13,091,059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(5,733,255)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2.28x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74,355,000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0794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2041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43,170,756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13,418,335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13,418,335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(5,792,105)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2.32x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71,715,000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599027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44,250,025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13,753,794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13,753,794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(5,848,305)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2.35x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68,900,000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223762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45,356,275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14,097,638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14,097,638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(5,906,630)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2.39x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65,900,000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84617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46,490,182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14,450,079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14,450,079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(5,966,630)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2.42x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62,705,000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220387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47,652,437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14,811,331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14,811,331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(6,027,855)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2.46x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59,305,000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22229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48,843,748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15,181,615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15,181,615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(6,089,855)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2.49x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55,690,000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04055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50,064,841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15,561,155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15,561,155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(6,152,180)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2.53x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51,850,000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40459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51,316,462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15,950,184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15,950,184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(6,214,380)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2.57x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47,775,000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41069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52,599,374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16,348,938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16,348,938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(6,276,005)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2.60x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43,455,000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1340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53,914,358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16,757,662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16,757,662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(6,341,605)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2.64x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38,875,000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73489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2051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55,262,217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17,176,604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17,176,604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(6,405,505)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2.68x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34,025,000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684132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2052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56,643,773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17,606,019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17,606,019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(6,472,255)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2.72x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28,890,000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86217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58,059,867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18,046,169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18,046,169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(6,536,180)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2.76x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23,460,000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588500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59,511,364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18,497,323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18,497,323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(6,601,830)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2.80x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17,720,000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09918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2055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60,999,148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18,959,756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18,959,756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(6,668,530)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2.84x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11,655,000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278838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62,524,126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19,433,750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7016" marR="7016" marT="7016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19,433,750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(2,292,105)</a:t>
                      </a: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8.48x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22349"/>
                  </a:ext>
                </a:extLst>
              </a:tr>
              <a:tr h="122420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7016" marR="7016" marT="7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33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2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435929" y="198350"/>
            <a:ext cx="10762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73D5D"/>
                </a:solidFill>
                <a:latin typeface="Avenir Next LT Pro" panose="020B0504020202020204" pitchFamily="34" charset="0"/>
              </a:rPr>
              <a:t>Series 2022 Second Tier Bond Debt Service Summary</a:t>
            </a:r>
          </a:p>
          <a:p>
            <a:pPr>
              <a:defRPr/>
            </a:pPr>
            <a:endParaRPr lang="en-US" sz="2400" b="1" dirty="0">
              <a:solidFill>
                <a:srgbClr val="173D5D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4574FE-1BD8-4D17-9A21-A66E3349B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27586"/>
              </p:ext>
            </p:extLst>
          </p:nvPr>
        </p:nvGraphicFramePr>
        <p:xfrm>
          <a:off x="263237" y="990600"/>
          <a:ext cx="8686797" cy="4754880"/>
        </p:xfrm>
        <a:graphic>
          <a:graphicData uri="http://schemas.openxmlformats.org/drawingml/2006/table">
            <a:tbl>
              <a:tblPr/>
              <a:tblGrid>
                <a:gridCol w="459748">
                  <a:extLst>
                    <a:ext uri="{9D8B030D-6E8A-4147-A177-3AD203B41FA5}">
                      <a16:colId xmlns:a16="http://schemas.microsoft.com/office/drawing/2014/main" val="1986043538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1754400580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3007815757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121354311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3432580179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68765700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3158619861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2017772788"/>
                    </a:ext>
                  </a:extLst>
                </a:gridCol>
                <a:gridCol w="753138">
                  <a:extLst>
                    <a:ext uri="{9D8B030D-6E8A-4147-A177-3AD203B41FA5}">
                      <a16:colId xmlns:a16="http://schemas.microsoft.com/office/drawing/2014/main" val="3781241249"/>
                    </a:ext>
                  </a:extLst>
                </a:gridCol>
                <a:gridCol w="629127">
                  <a:extLst>
                    <a:ext uri="{9D8B030D-6E8A-4147-A177-3AD203B41FA5}">
                      <a16:colId xmlns:a16="http://schemas.microsoft.com/office/drawing/2014/main" val="1856539830"/>
                    </a:ext>
                  </a:extLst>
                </a:gridCol>
                <a:gridCol w="314564">
                  <a:extLst>
                    <a:ext uri="{9D8B030D-6E8A-4147-A177-3AD203B41FA5}">
                      <a16:colId xmlns:a16="http://schemas.microsoft.com/office/drawing/2014/main" val="1763875671"/>
                    </a:ext>
                  </a:extLst>
                </a:gridCol>
                <a:gridCol w="629127">
                  <a:extLst>
                    <a:ext uri="{9D8B030D-6E8A-4147-A177-3AD203B41FA5}">
                      <a16:colId xmlns:a16="http://schemas.microsoft.com/office/drawing/2014/main" val="364396234"/>
                    </a:ext>
                  </a:extLst>
                </a:gridCol>
                <a:gridCol w="629127">
                  <a:extLst>
                    <a:ext uri="{9D8B030D-6E8A-4147-A177-3AD203B41FA5}">
                      <a16:colId xmlns:a16="http://schemas.microsoft.com/office/drawing/2014/main" val="1516953121"/>
                    </a:ext>
                  </a:extLst>
                </a:gridCol>
              </a:tblGrid>
              <a:tr h="1089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070085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816784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EBITDA Less Reserves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HOT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DMO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PILOT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Cash for CC  Bonds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First Tier Net Debt Service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Second Tier Net Debt Service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DSCR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Second Tier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Cumulative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8910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$1,006,206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$96,000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$74,667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$131,000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$148,893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$1,456,766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$40,000,000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$136,935,000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03904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6,257,654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590,813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459,521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789,333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915,947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9,013,267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40,000,000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136,935,000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8999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7,519,391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675,930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525,723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809,333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1,045,053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10,575,431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(4,168,205)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(1,436,667)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1.89x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40,000,000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136,935,000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25984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8,487,070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741,435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576,672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829,500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1,139,427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11,774,103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(4,453,205)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(2,595,000)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1.67x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39,925,000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136,575,000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8778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9,393,902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797,453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620,241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850,500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1,213,713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12,875,808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(5,025,380)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(2,920,125)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1.62x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39,520,000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135,300,000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645873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9,733,607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825,214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641,833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864,203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1,252,678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13,317,535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(5,076,230)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(2,948,800)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1.66x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39,060,000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133,880,000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93360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9,977,005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845,844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657,879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841,137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1,283,995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13,605,860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(5,128,030)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(2,973,900)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1.68x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38,545,000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132,310,000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45224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10,226,714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866,991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674,326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816,379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1,316,095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13,900,504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(5,180,555)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(3,005,425)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1.70x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37,965,000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130,575,000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2448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10,482,382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888,665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691,184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789,856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1,348,997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14,201,085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(5,233,580)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(3,037,725)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1.72x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37,315,000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128,665,000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105264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10,744,442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910,882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708,464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761,498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1,382,722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14,508,007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(5,286,880)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(3,070,475)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1.74x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36,590,000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126,570,000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11628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11,013,053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933,654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726,175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731,227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1,176,174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14,580,284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(5,340,230)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(3,098,350)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1.73x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35,790,000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124,285,000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42185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11,288,379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956,995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744,330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698,968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13,688,672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(5,393,405)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(3,126,350)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1.61x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34,910,000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121,800,000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49904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11,570,588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980,920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762,938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664,638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13,979,084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(5,451,180)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(3,159,150)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1.62x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33,940,000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119,095,000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2903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11,859,853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1,005,443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782,011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628,155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14,275,463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(5,503,105)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(3,191,100)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1.64x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32,875,000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116,165,000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54324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12,156,349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1,030,579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801,562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589,432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14,577,923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(5,559,180)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(3,216,875)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1.66x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31,715,000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113,000,000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38398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12,460,258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1,056,344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821,601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462,964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14,801,167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(5,618,955)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(3,256,475)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1.67x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30,440,000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109,570,000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7503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12,771,765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1,082,752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842,141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14,696,658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(5,671,980)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(3,288,600)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1.64x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29,050,000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105,875,000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0724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13,091,059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1,109,821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863,194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15,064,074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(5,733,255)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(3,318,250)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1.66x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27,540,000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101,895,000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5915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13,418,335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1,137,567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884,774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15,440,676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(5,792,105)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(3,350,100)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1.69x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25,900,000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97,615,000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53184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13,753,794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1,166,006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906,894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15,826,693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(5,848,305)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(3,383,500)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1.71x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24,120,000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93,020,000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01073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14,097,638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1,195,156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929,566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16,222,360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(5,906,630)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(3,417,800)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1.74x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22,190,000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88,090,000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34769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14,450,079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1,225,035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952,805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16,627,919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(5,966,630)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(3,452,350)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1.77x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20,100,000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82,805,000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82888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14,811,331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1,255,661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976,625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17,043,617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(6,027,855)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(3,486,500)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1.79x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17,840,000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77,145,000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32422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15,181,615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1,287,052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1,001,041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17,469,708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(6,089,855)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(3,519,600)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1.82x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71,090,000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4926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15,561,155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1,319,229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1,026,067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17,906,451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(6,152,180)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(3,561,000)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1.84x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12,760,000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64,610,000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972898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15,950,184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1,352,209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1,051,718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18,354,112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(6,214,380)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(3,594,400)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1.87x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9,915,000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57,690,000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6512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16,348,938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1,386,015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1,078,011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18,812,965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(6,276,005)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(3,629,475)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1.90x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6,850,000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50,305,000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04895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16,757,662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1,420,665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1,104,962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19,283,289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(6,341,605)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(3,660,250)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1.93x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3,555,000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42,430,000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06332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17,176,604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1,456,182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1,132,586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19,765,371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(6,405,505)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293,925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3.23x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34,025,000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9436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17,606,019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1,492,586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1,160,900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20,259,505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(6,472,255)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28,890,000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88932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18,046,169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1,269,627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987,488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20,303,284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(6,536,180)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23,460,000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93979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18,497,323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18,497,323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(6,601,830)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17,720,000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950815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18,959,756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18,959,756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(6,668,530)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11,655,000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87621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19,433,750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19,433,750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(2,292,105)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800" b="0" i="0" u="none" strike="noStrike">
                        <a:solidFill>
                          <a:srgbClr val="4A4F55"/>
                        </a:solidFill>
                        <a:effectLst/>
                        <a:latin typeface="HelveticaNeueLT Std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68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2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435929" y="198350"/>
            <a:ext cx="107629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173D5D"/>
                </a:solidFill>
                <a:latin typeface="Avenir Next LT Pro" panose="020B0504020202020204" pitchFamily="34" charset="0"/>
              </a:rPr>
              <a:t>Debt Service Tier 3 Summary</a:t>
            </a:r>
          </a:p>
          <a:p>
            <a:pPr>
              <a:defRPr/>
            </a:pPr>
            <a:endParaRPr lang="en-US" sz="2400" b="1" dirty="0">
              <a:solidFill>
                <a:srgbClr val="173D5D"/>
              </a:solidFill>
              <a:latin typeface="Avenir Next LT Pro" panose="020B05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A65254-6AD8-48AD-AA82-0E815AB5E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119693"/>
              </p:ext>
            </p:extLst>
          </p:nvPr>
        </p:nvGraphicFramePr>
        <p:xfrm>
          <a:off x="415636" y="990600"/>
          <a:ext cx="8042565" cy="4754880"/>
        </p:xfrm>
        <a:graphic>
          <a:graphicData uri="http://schemas.openxmlformats.org/drawingml/2006/table">
            <a:tbl>
              <a:tblPr/>
              <a:tblGrid>
                <a:gridCol w="510852">
                  <a:extLst>
                    <a:ext uri="{9D8B030D-6E8A-4147-A177-3AD203B41FA5}">
                      <a16:colId xmlns:a16="http://schemas.microsoft.com/office/drawing/2014/main" val="2644170856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1175735433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3592241074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253987804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3828496433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96606040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4247381378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1301790747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1157017482"/>
                    </a:ext>
                  </a:extLst>
                </a:gridCol>
                <a:gridCol w="836857">
                  <a:extLst>
                    <a:ext uri="{9D8B030D-6E8A-4147-A177-3AD203B41FA5}">
                      <a16:colId xmlns:a16="http://schemas.microsoft.com/office/drawing/2014/main" val="1299091297"/>
                    </a:ext>
                  </a:extLst>
                </a:gridCol>
              </a:tblGrid>
              <a:tr h="1089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91435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Available Revenue after Second Tier Bonds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09989"/>
                  </a:ext>
                </a:extLst>
              </a:tr>
              <a:tr h="2946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Date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Sub </a:t>
                      </a:r>
                      <a:r>
                        <a:rPr lang="en-US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Mngmt</a:t>
                      </a:r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Sub FF&amp;E**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Operating Reserve (from CF)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Cash Trap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Available Cash Flow for Tier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Tier 3 Debt Balance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Annual Excess Cash Flow after Tier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HelveticaNeueLT Std" panose="020B0604020202020204" pitchFamily="34" charset="0"/>
                        </a:rPr>
                        <a:t>Cumulative Excess Cash after Tier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F97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27398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$1,456,766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($1,456,766)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($0)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$5,401,464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$0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8587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9,013,267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($543,234)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(5,000,000)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3,470,034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2,471,577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76193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4,970,559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4,970,559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2,251,825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2,251,825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80642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4,725,898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4,725,898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4,725,898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6,977,723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08608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4,930,303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(303,428)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(606,857)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4,020,018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4,020,018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10,997,741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04473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5,292,505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(313,169)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(626,339)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4,352,997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4,352,997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15,350,738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35292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5,503,930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(320,999)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(641,997)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4,540,934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4,540,934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19,891,671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23456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5,714,524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(329,024)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(658,047)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4,727,453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4,727,453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24,619,124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594668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5,929,780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(337,249)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(674,499)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4,918,032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4,918,032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29,537,156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6116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6,150,652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(345,680)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(691,361)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5,113,610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5,113,610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34,650,767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49213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6,141,704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(354,322)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(708,645)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5,078,736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5,078,736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39,729,503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87739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5,168,917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(363,181)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(726,361)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4,079,375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4,079,375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43,808,878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36444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5,368,754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(372,260)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(744,520)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4,251,974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4,251,974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48,060,852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5914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5,581,258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(381,567)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(763,133)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4,436,558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4,436,558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52,497,410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105612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5,801,868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(391,106)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(782,211)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4,628,550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4,628,550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57,125,960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632393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5,925,737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(400,883)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(801,767)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4,723,087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4,723,087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61,849,047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30439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5,736,078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(410,905)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(821,811)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4,503,361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4,503,361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66,352,408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052503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6,012,569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(421,178)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(842,356)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4,749,035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4,749,035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71,101,443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4196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6,298,471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(431,708)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(863,415)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5,003,348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5,003,348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76,104,792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244475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6,594,888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(442,500)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(885,000)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5,267,387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5,267,387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81,372,179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47854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6,897,930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(453,563)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(907,126)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5,537,242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5,537,242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86,909,421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71133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7,208,939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(464,902)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(929,804)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5,814,234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5,814,234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92,723,655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4868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7,529,262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(476,524)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(953,049)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6,099,689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6,099,689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98,823,344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317766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7,860,253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(488,437)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(976,875)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6,394,940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6,394,940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105,218,285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693251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8,193,271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(500,648)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(1,001,297)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6,691,325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6,691,325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111,909,610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2080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8,545,332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(513,165)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(1,026,329)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7,005,838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7,005,838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118,915,448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937226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8,907,485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(525,994)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(1,051,987)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7,329,503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7,329,503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126,244,951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77787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9,281,434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(539,144)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(1,078,287)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7,664,003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7,664,003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133,908,954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050419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13,653,791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(552,622)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(1,105,244)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11,995,924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11,995,924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145,904,879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32824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13,787,250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(566,438)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(1,132,875)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12,087,937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12,087,937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157,992,816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850660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13,767,104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(580,599)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(1,161,197)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12,025,308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12,025,308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170,018,124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835242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11,895,493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(595,114)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(1,190,227)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10,110,152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10,110,152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180,128,276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63517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12,291,226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(609,991)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(1,219,983)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10,461,252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10,461,252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190,589,528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029575"/>
                  </a:ext>
                </a:extLst>
              </a:tr>
              <a:tr h="10898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17,141,645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(625,241)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(1,250,483)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15,265,921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15,265,921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b="0" i="0" u="none" strike="noStrike" dirty="0">
                          <a:solidFill>
                            <a:srgbClr val="4A4F55"/>
                          </a:solidFill>
                          <a:effectLst/>
                          <a:latin typeface="HelveticaNeueLT Std" panose="020B0604020202020204" pitchFamily="34" charset="0"/>
                        </a:rPr>
                        <a:t>205,855,450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145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9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03DAC0-79D5-46AE-979E-6EEA74F18451}"/>
              </a:ext>
            </a:extLst>
          </p:cNvPr>
          <p:cNvSpPr txBox="1"/>
          <p:nvPr/>
        </p:nvSpPr>
        <p:spPr>
          <a:xfrm>
            <a:off x="4724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Foxhall Resort and Spa on Vimeo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08B33-4B74-4DD2-A1C1-1BB36FD4807F}"/>
              </a:ext>
            </a:extLst>
          </p:cNvPr>
          <p:cNvSpPr txBox="1"/>
          <p:nvPr/>
        </p:nvSpPr>
        <p:spPr>
          <a:xfrm>
            <a:off x="4725964" y="371835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Password: Foxhall2019</a:t>
            </a:r>
          </a:p>
        </p:txBody>
      </p:sp>
    </p:spTree>
    <p:extLst>
      <p:ext uri="{BB962C8B-B14F-4D97-AF65-F5344CB8AC3E}">
        <p14:creationId xmlns:p14="http://schemas.microsoft.com/office/powerpoint/2010/main" val="201538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23B49-701D-4704-8602-E1DBF249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73" y="221058"/>
            <a:ext cx="10331453" cy="58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FC1FD8-701C-4BFE-97D5-39C5CA41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61" y="268323"/>
            <a:ext cx="10019678" cy="563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435929" y="198350"/>
            <a:ext cx="507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3D5D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Executive Summary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3B5BA2-F13B-4EBF-9885-A6F86AA0DC9B}"/>
              </a:ext>
            </a:extLst>
          </p:cNvPr>
          <p:cNvSpPr txBox="1"/>
          <p:nvPr/>
        </p:nvSpPr>
        <p:spPr>
          <a:xfrm>
            <a:off x="253313" y="783305"/>
            <a:ext cx="1118131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684" lvl="1" indent="-28568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4A4F55"/>
                </a:solidFill>
              </a:rPr>
              <a:t>The tax-exempt bond market has been strong, leading to several hotels getting financed in the market</a:t>
            </a:r>
          </a:p>
          <a:p>
            <a:pPr marL="515938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kern="0" dirty="0">
                <a:solidFill>
                  <a:srgbClr val="4A4F55"/>
                </a:solidFill>
              </a:rPr>
              <a:t>The $218.5 million, 245 -room McLemore Hilton Conference Center Hotel was recently financed in August with a similar tax-exempt bond structure in Walker County, Georgia</a:t>
            </a:r>
          </a:p>
          <a:p>
            <a:pPr marL="720916" lvl="5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kern="0" dirty="0">
                <a:solidFill>
                  <a:srgbClr val="4A4F55"/>
                </a:solidFill>
              </a:rPr>
              <a:t>McLemore incentives included a 30-year PILOT (100% for 5 years and 90% for the next 25 years); Hotel Motel Tax, DMO and TDA</a:t>
            </a:r>
          </a:p>
          <a:p>
            <a:pPr marL="461963" lvl="4" indent="-231775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kern="0" dirty="0">
                <a:solidFill>
                  <a:srgbClr val="4A4F55"/>
                </a:solidFill>
              </a:rPr>
              <a:t>Piper Sandler priced non-recourse tax-exempt and taxable bonds last month for the Marriott at the University of North Carolina Charlotte at an attractive 3.8% interest rate</a:t>
            </a:r>
          </a:p>
          <a:p>
            <a:pPr marL="362205" lvl="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4A4F55"/>
                </a:solidFill>
              </a:rPr>
              <a:t>Given the strength of the proposed Foxhall Project with the incentives, Piper Sandler is confident that the Foxhall Westin would successfully price based on current market conditions </a:t>
            </a:r>
          </a:p>
          <a:p>
            <a:pPr marL="515938" lvl="4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1" kern="0" dirty="0">
                <a:solidFill>
                  <a:srgbClr val="4A4F55"/>
                </a:solidFill>
              </a:rPr>
              <a:t>The tax-exempt high yield bond market is subject to volatility at any moment, therefore, time is of the essence to finance the Foxhall Westin</a:t>
            </a:r>
          </a:p>
          <a:p>
            <a:pPr marL="362205" lvl="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4A4F55"/>
                </a:solidFill>
              </a:rPr>
              <a:t>Piper Sandler has evaluated a plan of finance for the Foxhall Westin that reduces the PILOT from 30-years (2016 IGA) to 5-years following by a 5% annual reduction in years 6-15</a:t>
            </a:r>
          </a:p>
          <a:p>
            <a:pPr marL="362205" lvl="3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4A4F55"/>
                </a:solidFill>
              </a:rPr>
              <a:t>Reducing the PILOT to shorter than 30-years increases the risk that the bonds will not sell, but Piper Sandler believes that it is achievable if the current market conditions persist  </a:t>
            </a:r>
          </a:p>
        </p:txBody>
      </p:sp>
    </p:spTree>
    <p:extLst>
      <p:ext uri="{BB962C8B-B14F-4D97-AF65-F5344CB8AC3E}">
        <p14:creationId xmlns:p14="http://schemas.microsoft.com/office/powerpoint/2010/main" val="13305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361847" y="363835"/>
            <a:ext cx="507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3D5D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Financing Overview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AFEFD70-BCC2-44BC-BF3B-FD7C89D5B51B}"/>
              </a:ext>
            </a:extLst>
          </p:cNvPr>
          <p:cNvSpPr txBox="1">
            <a:spLocks/>
          </p:cNvSpPr>
          <p:nvPr/>
        </p:nvSpPr>
        <p:spPr>
          <a:xfrm>
            <a:off x="361847" y="1263743"/>
            <a:ext cx="11363987" cy="43305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684" lvl="1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The Development Authority (“Authority”) of Douglas County would be the conduit issuer of tax-exempt bonds that will finance the construction of the hotel </a:t>
            </a:r>
          </a:p>
          <a:p>
            <a:pPr marL="285684" lvl="1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The Bonds would not have any credit support from the County or the Authority </a:t>
            </a:r>
          </a:p>
          <a:p>
            <a:pPr marL="285684" lvl="1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The Hotel and Conference Center will be owned by a public benefit non-profit company</a:t>
            </a:r>
          </a:p>
          <a:p>
            <a:pPr marL="285684" lvl="1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The Bonds will be repaid by:</a:t>
            </a:r>
          </a:p>
          <a:p>
            <a:pPr marL="644395" lvl="5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Net operating income of the hotel</a:t>
            </a:r>
          </a:p>
          <a:p>
            <a:pPr marL="644395" lvl="5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4.00% Tourism Development Act (“TDA”)</a:t>
            </a:r>
          </a:p>
          <a:p>
            <a:pPr marL="644395" lvl="5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4.50% Hotel Motel Tax (“HMT”)</a:t>
            </a:r>
          </a:p>
          <a:p>
            <a:pPr marL="644395" lvl="5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3.50% Direct Marketing Organization (“DMO”) would be an offset to marketing expenses</a:t>
            </a:r>
          </a:p>
          <a:p>
            <a:pPr marL="644395" lvl="5" indent="-285684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100% PILOT payments equal to the property taxes levied on the Westin for five years and then decreasing by 5% a year from years 6-15.</a:t>
            </a:r>
          </a:p>
          <a:p>
            <a:pPr marL="914400" lvl="5" indent="-284163">
              <a:spcBef>
                <a:spcPts val="600"/>
              </a:spcBef>
              <a:spcAft>
                <a:spcPts val="600"/>
              </a:spcAft>
            </a:pPr>
            <a:r>
              <a:rPr lang="en-US" sz="1600" b="1" kern="0" dirty="0">
                <a:solidFill>
                  <a:srgbClr val="4A4F55"/>
                </a:solidFill>
              </a:rPr>
              <a:t>The 2016 IGA included a 30-Year PILOT for 100% of the property taxes </a:t>
            </a:r>
          </a:p>
        </p:txBody>
      </p:sp>
    </p:spTree>
    <p:extLst>
      <p:ext uri="{BB962C8B-B14F-4D97-AF65-F5344CB8AC3E}">
        <p14:creationId xmlns:p14="http://schemas.microsoft.com/office/powerpoint/2010/main" val="17591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361847" y="363835"/>
            <a:ext cx="507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3D5D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Organizational Chart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88FA45-D09C-418B-9907-8EE6577D596C}"/>
              </a:ext>
            </a:extLst>
          </p:cNvPr>
          <p:cNvSpPr/>
          <p:nvPr/>
        </p:nvSpPr>
        <p:spPr>
          <a:xfrm>
            <a:off x="1867829" y="2624508"/>
            <a:ext cx="2036487" cy="6354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002060"/>
                </a:solidFill>
                <a:latin typeface="HelveticaNeueLT Std"/>
              </a:rPr>
              <a:t>CONDUIT ISSUER</a:t>
            </a:r>
          </a:p>
          <a:p>
            <a:pPr defTabSz="449505"/>
            <a:r>
              <a:rPr lang="en-US" sz="1235" b="1" dirty="0">
                <a:solidFill>
                  <a:srgbClr val="4A4F55"/>
                </a:solidFill>
                <a:latin typeface="HelveticaNeueLT Std"/>
              </a:rPr>
              <a:t>Development Authority of Douglas County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2F9C6-4864-4EEA-85E0-EA7B952232C4}"/>
              </a:ext>
            </a:extLst>
          </p:cNvPr>
          <p:cNvSpPr/>
          <p:nvPr/>
        </p:nvSpPr>
        <p:spPr>
          <a:xfrm>
            <a:off x="2162437" y="5078546"/>
            <a:ext cx="1397950" cy="255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002060"/>
                </a:solidFill>
                <a:latin typeface="HelveticaNeueLT Std"/>
              </a:rPr>
              <a:t>UNDERWRITER</a:t>
            </a:r>
            <a:endParaRPr lang="en-US" sz="1412" dirty="0">
              <a:solidFill>
                <a:srgbClr val="4A4F55"/>
              </a:solidFill>
              <a:latin typeface="HelveticaNeueLT Std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CB6A7-FDC3-441D-B58A-B479B451FE2B}"/>
              </a:ext>
            </a:extLst>
          </p:cNvPr>
          <p:cNvSpPr/>
          <p:nvPr/>
        </p:nvSpPr>
        <p:spPr>
          <a:xfrm>
            <a:off x="5128515" y="3006594"/>
            <a:ext cx="1956502" cy="44537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002060"/>
                </a:solidFill>
                <a:latin typeface="HelveticaNeueLT Std"/>
              </a:rPr>
              <a:t>BORROWER/OWNER</a:t>
            </a:r>
          </a:p>
          <a:p>
            <a:pPr defTabSz="449505"/>
            <a:r>
              <a:rPr lang="en-US" sz="1235" b="1" dirty="0">
                <a:latin typeface="HelveticaNeueLT Std"/>
              </a:rPr>
              <a:t>501(c)3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D17AE8-B4E2-420F-A391-8E3492CA1635}"/>
              </a:ext>
            </a:extLst>
          </p:cNvPr>
          <p:cNvSpPr/>
          <p:nvPr/>
        </p:nvSpPr>
        <p:spPr>
          <a:xfrm>
            <a:off x="8193144" y="3012160"/>
            <a:ext cx="3412606" cy="255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002060"/>
                </a:solidFill>
                <a:latin typeface="HelveticaNeueLT Std"/>
              </a:rPr>
              <a:t>DEVELOPER (Allen Morris/ Merrill Trust)</a:t>
            </a:r>
            <a:endParaRPr lang="en-US" sz="1412" dirty="0">
              <a:solidFill>
                <a:srgbClr val="4A4F55"/>
              </a:solidFill>
              <a:latin typeface="HelveticaNeueLT Std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45CD17-3F54-4FEA-A46F-FFD210E23A1A}"/>
              </a:ext>
            </a:extLst>
          </p:cNvPr>
          <p:cNvSpPr/>
          <p:nvPr/>
        </p:nvSpPr>
        <p:spPr>
          <a:xfrm>
            <a:off x="2093491" y="1221796"/>
            <a:ext cx="1397950" cy="255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002060"/>
                </a:solidFill>
                <a:latin typeface="HelveticaNeueLT Std"/>
              </a:rPr>
              <a:t>BOND TRUSTEE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5E8025-2455-4239-B540-1B6D0A9280A8}"/>
              </a:ext>
            </a:extLst>
          </p:cNvPr>
          <p:cNvCxnSpPr/>
          <p:nvPr/>
        </p:nvCxnSpPr>
        <p:spPr bwMode="auto">
          <a:xfrm>
            <a:off x="3787327" y="3128800"/>
            <a:ext cx="1416777" cy="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ADA1D3-E8FB-472B-8BBA-D6152A36FC98}"/>
              </a:ext>
            </a:extLst>
          </p:cNvPr>
          <p:cNvCxnSpPr/>
          <p:nvPr/>
        </p:nvCxnSpPr>
        <p:spPr bwMode="auto">
          <a:xfrm>
            <a:off x="6882620" y="3128800"/>
            <a:ext cx="1416777" cy="0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00A998-5E65-4327-8128-EF29AE63916A}"/>
              </a:ext>
            </a:extLst>
          </p:cNvPr>
          <p:cNvCxnSpPr/>
          <p:nvPr/>
        </p:nvCxnSpPr>
        <p:spPr bwMode="auto">
          <a:xfrm flipV="1">
            <a:off x="2886072" y="3419700"/>
            <a:ext cx="0" cy="1562876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09190E-DF10-44F8-AEEC-8E40FF04B0B3}"/>
              </a:ext>
            </a:extLst>
          </p:cNvPr>
          <p:cNvCxnSpPr/>
          <p:nvPr/>
        </p:nvCxnSpPr>
        <p:spPr bwMode="auto">
          <a:xfrm flipV="1">
            <a:off x="2792466" y="1594051"/>
            <a:ext cx="0" cy="968402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DD4D75-1331-4E7F-80CF-A0EE2372EB02}"/>
              </a:ext>
            </a:extLst>
          </p:cNvPr>
          <p:cNvCxnSpPr/>
          <p:nvPr/>
        </p:nvCxnSpPr>
        <p:spPr bwMode="auto">
          <a:xfrm flipV="1">
            <a:off x="9008973" y="3426878"/>
            <a:ext cx="2" cy="1315696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25CB435-D10D-44E3-B709-259DB8B8925F}"/>
              </a:ext>
            </a:extLst>
          </p:cNvPr>
          <p:cNvSpPr/>
          <p:nvPr/>
        </p:nvSpPr>
        <p:spPr>
          <a:xfrm>
            <a:off x="8319829" y="4812633"/>
            <a:ext cx="1397950" cy="41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002060"/>
                </a:solidFill>
                <a:latin typeface="HelveticaNeueLT Std"/>
              </a:rPr>
              <a:t>GENERAL CONTRACTOR</a:t>
            </a:r>
            <a:endParaRPr lang="en-US" sz="1412" dirty="0">
              <a:solidFill>
                <a:srgbClr val="002060"/>
              </a:solidFill>
              <a:latin typeface="HelveticaNeueLT Std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530451-A98B-40B6-9C41-9F3B810F54FF}"/>
              </a:ext>
            </a:extLst>
          </p:cNvPr>
          <p:cNvSpPr/>
          <p:nvPr/>
        </p:nvSpPr>
        <p:spPr>
          <a:xfrm>
            <a:off x="3846008" y="2821863"/>
            <a:ext cx="1397950" cy="255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Loan Agreement</a:t>
            </a:r>
            <a:endParaRPr lang="en-US" sz="1412" b="1" dirty="0">
              <a:solidFill>
                <a:srgbClr val="E0E4E5">
                  <a:lumMod val="75000"/>
                </a:srgbClr>
              </a:solidFill>
              <a:latin typeface="HelveticaNeueLT Std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B9ADA0-2175-4E8C-AE2D-9E34B3AB7BC3}"/>
              </a:ext>
            </a:extLst>
          </p:cNvPr>
          <p:cNvSpPr/>
          <p:nvPr/>
        </p:nvSpPr>
        <p:spPr>
          <a:xfrm>
            <a:off x="6757683" y="2680155"/>
            <a:ext cx="1666648" cy="41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Development Agreement</a:t>
            </a:r>
            <a:endParaRPr lang="en-US" sz="1412" b="1" dirty="0">
              <a:solidFill>
                <a:srgbClr val="E0E4E5">
                  <a:lumMod val="75000"/>
                </a:srgbClr>
              </a:solidFill>
              <a:latin typeface="HelveticaNeueLT Std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2A1455-AB20-4BB8-964F-3FA85E183AE0}"/>
              </a:ext>
            </a:extLst>
          </p:cNvPr>
          <p:cNvSpPr/>
          <p:nvPr/>
        </p:nvSpPr>
        <p:spPr>
          <a:xfrm>
            <a:off x="3018959" y="3851061"/>
            <a:ext cx="1012427" cy="581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algn="l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Bond Purchase Agreement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20FB3A-3E59-4E68-B57D-F94D2E167C05}"/>
              </a:ext>
            </a:extLst>
          </p:cNvPr>
          <p:cNvSpPr/>
          <p:nvPr/>
        </p:nvSpPr>
        <p:spPr>
          <a:xfrm>
            <a:off x="1867829" y="1803446"/>
            <a:ext cx="833324" cy="41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algn="r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Trust</a:t>
            </a:r>
          </a:p>
          <a:p>
            <a:pPr algn="r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Indenture</a:t>
            </a:r>
            <a:endParaRPr lang="en-US" sz="1412" b="1" dirty="0">
              <a:solidFill>
                <a:srgbClr val="E0E4E5">
                  <a:lumMod val="75000"/>
                </a:srgbClr>
              </a:solidFill>
              <a:latin typeface="HelveticaNeueLT Std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C497D-D6A3-4CCF-A38F-BD3BD8EB3F4D}"/>
              </a:ext>
            </a:extLst>
          </p:cNvPr>
          <p:cNvSpPr/>
          <p:nvPr/>
        </p:nvSpPr>
        <p:spPr>
          <a:xfrm>
            <a:off x="8002459" y="3932558"/>
            <a:ext cx="1029840" cy="41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algn="l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Construction Contract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7249AD3-9446-4BE3-BB4E-4286E4E580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85" y="5353542"/>
            <a:ext cx="1185853" cy="1785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436C644-54E6-4D4E-9B3D-F2BACFA3C642}"/>
              </a:ext>
            </a:extLst>
          </p:cNvPr>
          <p:cNvSpPr/>
          <p:nvPr/>
        </p:nvSpPr>
        <p:spPr>
          <a:xfrm>
            <a:off x="5176701" y="4773416"/>
            <a:ext cx="1956502" cy="41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defTabSz="449505"/>
            <a:r>
              <a:rPr lang="en-US" sz="1059" b="1" dirty="0">
                <a:solidFill>
                  <a:srgbClr val="002060"/>
                </a:solidFill>
                <a:latin typeface="HelveticaNeueLT Std"/>
              </a:rPr>
              <a:t>OPERATOR</a:t>
            </a:r>
            <a:r>
              <a:rPr lang="en-US" sz="1059" b="1" dirty="0">
                <a:latin typeface="HelveticaNeueLT Std"/>
              </a:rPr>
              <a:t> </a:t>
            </a:r>
          </a:p>
          <a:p>
            <a:pPr defTabSz="449505"/>
            <a:endParaRPr lang="en-US" sz="1059" b="1" dirty="0">
              <a:latin typeface="HelveticaNeueLT Std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5ABEAE6-6196-470D-ADA8-AC7C9EE659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3552940"/>
            <a:ext cx="0" cy="1063572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01D68FB-AF07-4C05-8DB7-58D0000B3F86}"/>
              </a:ext>
            </a:extLst>
          </p:cNvPr>
          <p:cNvSpPr/>
          <p:nvPr/>
        </p:nvSpPr>
        <p:spPr>
          <a:xfrm>
            <a:off x="6129575" y="3769565"/>
            <a:ext cx="1101509" cy="581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algn="l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Qualified Management Agreement</a:t>
            </a:r>
          </a:p>
        </p:txBody>
      </p:sp>
      <p:pic>
        <p:nvPicPr>
          <p:cNvPr id="27" name="Picture 2" descr="HEI / HOTELS + RESORTS">
            <a:extLst>
              <a:ext uri="{FF2B5EF4-FFF2-40B4-BE49-F238E27FC236}">
                <a16:creationId xmlns:a16="http://schemas.microsoft.com/office/drawing/2014/main" id="{2E49CE44-C27B-4089-AA69-E861E870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91" y="5099208"/>
            <a:ext cx="958965" cy="19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8B3F31-48A1-42EA-AD42-F6FF3C575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836" y="5289073"/>
            <a:ext cx="1101510" cy="493213"/>
          </a:xfrm>
          <a:prstGeom prst="rect">
            <a:avLst/>
          </a:prstGeom>
        </p:spPr>
      </p:pic>
      <p:pic>
        <p:nvPicPr>
          <p:cNvPr id="29" name="Picture 2" descr="Image result for westin logo">
            <a:extLst>
              <a:ext uri="{FF2B5EF4-FFF2-40B4-BE49-F238E27FC236}">
                <a16:creationId xmlns:a16="http://schemas.microsoft.com/office/drawing/2014/main" id="{E389553F-016B-4EAC-A263-FE82DE24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97" y="2250011"/>
            <a:ext cx="889812" cy="8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A6B8D6-E8F7-47A7-81D7-F5E9112E4EA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32018" y="1548555"/>
            <a:ext cx="0" cy="899237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1D2C789-994D-44FB-8951-99E9B390FC54}"/>
              </a:ext>
            </a:extLst>
          </p:cNvPr>
          <p:cNvSpPr/>
          <p:nvPr/>
        </p:nvSpPr>
        <p:spPr>
          <a:xfrm>
            <a:off x="6051803" y="1728702"/>
            <a:ext cx="1666647" cy="41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algn="l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Land Lease/ Resort Fee</a:t>
            </a:r>
          </a:p>
        </p:txBody>
      </p:sp>
      <p:pic>
        <p:nvPicPr>
          <p:cNvPr id="32" name="Picture 31" descr="Image result for foxhall logo">
            <a:extLst>
              <a:ext uri="{FF2B5EF4-FFF2-40B4-BE49-F238E27FC236}">
                <a16:creationId xmlns:a16="http://schemas.microsoft.com/office/drawing/2014/main" id="{30E80EBE-A08F-4E49-8451-582B1D0774C3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02" y="854611"/>
            <a:ext cx="1421545" cy="63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70B3D0E-CEE8-4EF2-B8CB-A4E03A42E3AD}"/>
              </a:ext>
            </a:extLst>
          </p:cNvPr>
          <p:cNvSpPr/>
          <p:nvPr/>
        </p:nvSpPr>
        <p:spPr>
          <a:xfrm>
            <a:off x="2901677" y="1949165"/>
            <a:ext cx="1246990" cy="255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algn="l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Tax Incentives</a:t>
            </a:r>
            <a:endParaRPr lang="en-US" sz="1412" b="1" dirty="0">
              <a:solidFill>
                <a:srgbClr val="E0E4E5">
                  <a:lumMod val="75000"/>
                </a:srgbClr>
              </a:solidFill>
              <a:latin typeface="HelveticaNeueLT Std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3C75341-CE11-4731-9344-958D7207297D}"/>
              </a:ext>
            </a:extLst>
          </p:cNvPr>
          <p:cNvCxnSpPr>
            <a:cxnSpLocks/>
            <a:stCxn id="11" idx="3"/>
          </p:cNvCxnSpPr>
          <p:nvPr/>
        </p:nvCxnSpPr>
        <p:spPr bwMode="auto">
          <a:xfrm>
            <a:off x="3491441" y="1349459"/>
            <a:ext cx="1933314" cy="1212994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B49206C-D61B-47C8-9FA9-0A11DCFA928D}"/>
              </a:ext>
            </a:extLst>
          </p:cNvPr>
          <p:cNvSpPr/>
          <p:nvPr/>
        </p:nvSpPr>
        <p:spPr>
          <a:xfrm>
            <a:off x="4573788" y="1594051"/>
            <a:ext cx="1421535" cy="418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1pPr>
            <a:lvl2pPr marL="456827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2pPr>
            <a:lvl3pPr marL="913651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3pPr>
            <a:lvl4pPr marL="1370479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4pPr>
            <a:lvl5pPr marL="1827303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5pPr>
            <a:lvl6pPr marL="2284131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6pPr>
            <a:lvl7pPr marL="2740955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7pPr>
            <a:lvl8pPr marL="3197782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8pPr>
            <a:lvl9pPr marL="3654606" algn="l" defTabSz="913651" rtl="0" eaLnBrk="1" latinLnBrk="0" hangingPunct="1">
              <a:defRPr sz="2400" kern="1200">
                <a:solidFill>
                  <a:schemeClr val="tx1"/>
                </a:solidFill>
                <a:latin typeface="ScalaSansLF-Bold" pitchFamily="2" charset="0"/>
                <a:ea typeface="+mn-ea"/>
                <a:cs typeface="+mn-cs"/>
              </a:defRPr>
            </a:lvl9pPr>
          </a:lstStyle>
          <a:p>
            <a:pPr algn="l" defTabSz="449505"/>
            <a:r>
              <a:rPr lang="en-US" sz="1059" b="1" dirty="0">
                <a:solidFill>
                  <a:srgbClr val="E0E4E5">
                    <a:lumMod val="75000"/>
                  </a:srgbClr>
                </a:solidFill>
                <a:latin typeface="HelveticaNeueLT Std"/>
              </a:rPr>
              <a:t>Hotel Net Revenues</a:t>
            </a:r>
            <a:endParaRPr lang="en-US" sz="1412" b="1" dirty="0">
              <a:solidFill>
                <a:srgbClr val="E0E4E5">
                  <a:lumMod val="75000"/>
                </a:srgbClr>
              </a:solidFill>
              <a:latin typeface="HelveticaNeueLT Std"/>
            </a:endParaRPr>
          </a:p>
        </p:txBody>
      </p:sp>
    </p:spTree>
    <p:extLst>
      <p:ext uri="{BB962C8B-B14F-4D97-AF65-F5344CB8AC3E}">
        <p14:creationId xmlns:p14="http://schemas.microsoft.com/office/powerpoint/2010/main" val="15787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28470B-732E-4A34-970E-E7D917776A3D}"/>
              </a:ext>
            </a:extLst>
          </p:cNvPr>
          <p:cNvSpPr/>
          <p:nvPr/>
        </p:nvSpPr>
        <p:spPr>
          <a:xfrm>
            <a:off x="0" y="6032500"/>
            <a:ext cx="12192000" cy="727899"/>
          </a:xfrm>
          <a:prstGeom prst="rect">
            <a:avLst/>
          </a:prstGeom>
          <a:solidFill>
            <a:srgbClr val="173D5D"/>
          </a:solidFill>
        </p:spPr>
        <p:txBody>
          <a:bodyPr wrap="square" lIns="180000" rIns="18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A5C94B-F3CC-4657-B97D-5D16817B3FE9}"/>
              </a:ext>
            </a:extLst>
          </p:cNvPr>
          <p:cNvSpPr/>
          <p:nvPr/>
        </p:nvSpPr>
        <p:spPr>
          <a:xfrm>
            <a:off x="435929" y="198350"/>
            <a:ext cx="507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73D5D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Sample Flow of Funds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C9DEE9-3E74-4CAC-A55C-A00585632C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863474"/>
              </p:ext>
            </p:extLst>
          </p:nvPr>
        </p:nvGraphicFramePr>
        <p:xfrm>
          <a:off x="593297" y="924303"/>
          <a:ext cx="742315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Document" r:id="rId3" imgW="8241316" imgH="5613382" progId="Word.Document.12">
                  <p:embed/>
                </p:oleObj>
              </mc:Choice>
              <mc:Fallback>
                <p:oleObj name="Document" r:id="rId3" imgW="8241316" imgH="5613382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297" y="924303"/>
                        <a:ext cx="7423150" cy="506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fill="hold" grpId="1" nodeType="withEffect" p14:presetBounceEnd="99000">
                                      <p:stCondLst>
                                        <p:cond delay="900"/>
                                      </p:stCondLst>
                                      <p:childTnLst>
                                        <p:animScale p14:bounceEnd="99000">
                                          <p:cBhvr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grpId="2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2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  <p:bldP spid="7" grpId="2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B4957-D0B3-4065-A1D7-A8173CEB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365125"/>
            <a:ext cx="10515600" cy="561975"/>
          </a:xfrm>
        </p:spPr>
        <p:txBody>
          <a:bodyPr/>
          <a:lstStyle/>
          <a:p>
            <a:r>
              <a:rPr lang="en-GB" b="1" dirty="0">
                <a:latin typeface="Avenir Next LT Pro" panose="020B0504020202020204" pitchFamily="34" charset="0"/>
              </a:rPr>
              <a:t>Preliminary Financing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EB72AA-5898-496D-B86F-71B1AC08561D}"/>
              </a:ext>
            </a:extLst>
          </p:cNvPr>
          <p:cNvSpPr txBox="1"/>
          <p:nvPr/>
        </p:nvSpPr>
        <p:spPr>
          <a:xfrm>
            <a:off x="516081" y="1119095"/>
            <a:ext cx="5521421" cy="1248331"/>
          </a:xfrm>
          <a:prstGeom prst="rect">
            <a:avLst/>
          </a:prstGeom>
          <a:noFill/>
        </p:spPr>
        <p:txBody>
          <a:bodyPr wrap="square" lIns="137160" tIns="9144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ASSUMPTIONS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3.0% cost of issuance and 10% of par debt service reserve fund (First Tier and Second Tier Bonds)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Projected operating performance/forecast provided by HEI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$2.500 million key money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Land contributed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06B5B-1D0F-4E6D-8184-E5B88C197F22}"/>
              </a:ext>
            </a:extLst>
          </p:cNvPr>
          <p:cNvSpPr txBox="1"/>
          <p:nvPr/>
        </p:nvSpPr>
        <p:spPr>
          <a:xfrm>
            <a:off x="6154500" y="1119095"/>
            <a:ext cx="5624538" cy="1248331"/>
          </a:xfrm>
          <a:prstGeom prst="rect">
            <a:avLst/>
          </a:prstGeom>
          <a:noFill/>
        </p:spPr>
        <p:txBody>
          <a:bodyPr wrap="square" lIns="137160" tIns="91440" rIns="0" bIns="0" rtlCol="0">
            <a:noAutofit/>
          </a:bodyPr>
          <a:lstStyle/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Subordinate Management Fee (1.00% of Total Revenue) starts in operating year 5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Hotel Subordinate FF&amp;E Reserve Deposit (2.00% of Total Revenue) starts in operating year 5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$3.500 million Operating Reserve; $1.500 million from bond proceeds</a:t>
            </a:r>
          </a:p>
          <a:p>
            <a:pPr marL="117475" indent="-11747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$5.000 million Cash Trap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41ACA9-44DA-4C35-AE48-F8A1610DE959}"/>
              </a:ext>
            </a:extLst>
          </p:cNvPr>
          <p:cNvSpPr txBox="1">
            <a:spLocks/>
          </p:cNvSpPr>
          <p:nvPr/>
        </p:nvSpPr>
        <p:spPr>
          <a:xfrm>
            <a:off x="699247" y="3039036"/>
            <a:ext cx="3716530" cy="36564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91440" rIns="9144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algn="ctr">
              <a:spcAft>
                <a:spcPts val="300"/>
              </a:spcAft>
            </a:pPr>
            <a:r>
              <a:rPr lang="en-US" b="1" kern="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First Tier Revenue Bonds</a:t>
            </a:r>
          </a:p>
          <a:p>
            <a:pPr marL="346075" lvl="1" indent="-231775">
              <a:buFontTx/>
              <a:buAutoNum type="arabicParenR"/>
            </a:pPr>
            <a:endParaRPr lang="en-US" sz="300" b="1" kern="0" dirty="0">
              <a:solidFill>
                <a:srgbClr val="4A4F55"/>
              </a:solidFill>
              <a:latin typeface="Avenir Next LT Pro" panose="020B0504020202020204" pitchFamily="34" charset="0"/>
            </a:endParaRP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$96.935 million par amount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$71.532 million project fund deposit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4.50% Interest Rate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Debt Service Reserve Fund, earning 1.00% interest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Capitalized interest through 12/1/2024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2.0x minimum projected debt service coverage 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1% annual growth in debt service 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venir Next LT Pro" panose="020B0504020202020204" pitchFamily="34" charset="0"/>
              </a:rPr>
              <a:t>35 year term</a:t>
            </a:r>
            <a:endParaRPr lang="en-US" sz="1100" kern="0" dirty="0">
              <a:solidFill>
                <a:srgbClr val="4A4F55"/>
              </a:solidFill>
              <a:latin typeface="Avenir Next LT Pro" panose="020B0504020202020204" pitchFamily="34" charset="0"/>
            </a:endParaRPr>
          </a:p>
          <a:p>
            <a:pPr marL="346075" lvl="1" indent="-231775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100" b="1" kern="0" dirty="0">
              <a:solidFill>
                <a:srgbClr val="4A4F55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FC21C5A-94AF-43B7-A76C-0DAB6430D7B1}"/>
              </a:ext>
            </a:extLst>
          </p:cNvPr>
          <p:cNvSpPr txBox="1">
            <a:spLocks/>
          </p:cNvSpPr>
          <p:nvPr/>
        </p:nvSpPr>
        <p:spPr>
          <a:xfrm>
            <a:off x="4513821" y="3039036"/>
            <a:ext cx="3428908" cy="365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91440" rIns="9144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1" algn="ctr">
              <a:spcAft>
                <a:spcPts val="300"/>
              </a:spcAft>
            </a:pPr>
            <a:r>
              <a:rPr lang="en-US" b="1" kern="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Second Tier Revenue Bonds </a:t>
            </a:r>
          </a:p>
          <a:p>
            <a:pPr marL="346075" lvl="1" indent="-231775">
              <a:buFontTx/>
              <a:buAutoNum type="arabicParenR"/>
            </a:pPr>
            <a:endParaRPr lang="en-US" sz="300" b="1" kern="0" dirty="0">
              <a:solidFill>
                <a:srgbClr val="4A4F55"/>
              </a:solidFill>
              <a:latin typeface="Avenir Next LT Pro" panose="020B0504020202020204" pitchFamily="34" charset="0"/>
            </a:endParaRP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$40.000 million par amount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$26.885 million project fund deposit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6.50% Interest Rate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Debt Service Reserve Fund, earning 1.00% interest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Capitalized interest through 12/1/2024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1.60x minimum projected debt service coverage 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1% annual growth in debt service 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venir Next LT Pro" panose="020B0504020202020204" pitchFamily="34" charset="0"/>
              </a:rPr>
              <a:t>30 year term</a:t>
            </a:r>
            <a:endParaRPr lang="en-US" sz="1100" kern="0" dirty="0">
              <a:solidFill>
                <a:srgbClr val="4A4F55"/>
              </a:solidFill>
              <a:latin typeface="Avenir Next LT Pro" panose="020B0504020202020204" pitchFamily="34" charset="0"/>
            </a:endParaRPr>
          </a:p>
          <a:p>
            <a:pPr marL="346075" lvl="1" indent="-231775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100" b="1" kern="0" dirty="0">
              <a:solidFill>
                <a:srgbClr val="4A4F55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7CDF8A-CA65-4B71-864E-C9C46C322595}"/>
              </a:ext>
            </a:extLst>
          </p:cNvPr>
          <p:cNvSpPr txBox="1">
            <a:spLocks/>
          </p:cNvSpPr>
          <p:nvPr/>
        </p:nvSpPr>
        <p:spPr>
          <a:xfrm>
            <a:off x="8086835" y="3039036"/>
            <a:ext cx="3692203" cy="365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91440" rIns="9144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spcAft>
                <a:spcPts val="300"/>
              </a:spcAft>
            </a:pPr>
            <a:r>
              <a:rPr lang="en-US" b="1" kern="0" dirty="0">
                <a:solidFill>
                  <a:schemeClr val="accent1"/>
                </a:solidFill>
                <a:latin typeface="Avenir Next LT Pro" panose="020B0504020202020204" pitchFamily="34" charset="0"/>
              </a:rPr>
              <a:t>Third Tier Revenue Bonds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$4.058 million par amount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$3.940 million project fund deposit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10% Interest Rate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No capitalized interest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Interest accretion</a:t>
            </a:r>
          </a:p>
          <a:p>
            <a:pPr marL="346075" lvl="1" indent="-2317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kern="0" dirty="0">
                <a:solidFill>
                  <a:srgbClr val="4A4F55"/>
                </a:solidFill>
                <a:latin typeface="Avenir Next LT Pro" panose="020B0504020202020204" pitchFamily="34" charset="0"/>
              </a:rPr>
              <a:t>4 year term</a:t>
            </a:r>
          </a:p>
        </p:txBody>
      </p:sp>
    </p:spTree>
    <p:extLst>
      <p:ext uri="{BB962C8B-B14F-4D97-AF65-F5344CB8AC3E}">
        <p14:creationId xmlns:p14="http://schemas.microsoft.com/office/powerpoint/2010/main" val="5587171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3A5C"/>
      </a:accent1>
      <a:accent2>
        <a:srgbClr val="00A5CE"/>
      </a:accent2>
      <a:accent3>
        <a:srgbClr val="C00000"/>
      </a:accent3>
      <a:accent4>
        <a:srgbClr val="BFBFBF"/>
      </a:accent4>
      <a:accent5>
        <a:srgbClr val="123A5C"/>
      </a:accent5>
      <a:accent6>
        <a:srgbClr val="00A5C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99DB2226E9054EAA931B5CD736B336" ma:contentTypeVersion="12" ma:contentTypeDescription="Create a new document." ma:contentTypeScope="" ma:versionID="5da223aa5ec6494b69abd43dff3bf590">
  <xsd:schema xmlns:xsd="http://www.w3.org/2001/XMLSchema" xmlns:xs="http://www.w3.org/2001/XMLSchema" xmlns:p="http://schemas.microsoft.com/office/2006/metadata/properties" xmlns:ns2="0c9131b5-4f7a-4fc7-9a57-73dee8b9041c" xmlns:ns3="a5bf85ab-5b89-45d5-812d-d881043611a5" targetNamespace="http://schemas.microsoft.com/office/2006/metadata/properties" ma:root="true" ma:fieldsID="3af6329a55beb8c56550e1368f9c5d41" ns2:_="" ns3:_="">
    <xsd:import namespace="0c9131b5-4f7a-4fc7-9a57-73dee8b9041c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131b5-4f7a-4fc7-9a57-73dee8b90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892847-AAA5-4AC2-8DB6-B70AFF2C84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6C0BFB-B74D-45B1-9184-2EEFDF4D35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131b5-4f7a-4fc7-9a57-73dee8b9041c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C0EED3-1949-4F89-B50A-A30E18989F4B}">
  <ds:schemaRefs>
    <ds:schemaRef ds:uri="0c9131b5-4f7a-4fc7-9a57-73dee8b9041c"/>
    <ds:schemaRef ds:uri="a5bf85ab-5b89-45d5-812d-d881043611a5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22394</TotalTime>
  <Words>2265</Words>
  <Application>Microsoft Office PowerPoint</Application>
  <PresentationFormat>Widescreen</PresentationFormat>
  <Paragraphs>1196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Financing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Alliance Strategies |</dc:creator>
  <cp:lastModifiedBy>Breezy Straton</cp:lastModifiedBy>
  <cp:revision>241</cp:revision>
  <dcterms:created xsi:type="dcterms:W3CDTF">2018-11-06T00:42:49Z</dcterms:created>
  <dcterms:modified xsi:type="dcterms:W3CDTF">2021-12-13T01:49:33Z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0x010100EC99DB2226E9054EAA931B5CD736B336</vt:lpwstr>
  </property>
</Properties>
</file>