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300" r:id="rId2"/>
    <p:sldId id="320" r:id="rId3"/>
    <p:sldId id="321" r:id="rId4"/>
    <p:sldId id="313" r:id="rId5"/>
    <p:sldId id="308" r:id="rId6"/>
    <p:sldId id="309" r:id="rId7"/>
    <p:sldId id="310" r:id="rId8"/>
    <p:sldId id="317" r:id="rId9"/>
    <p:sldId id="318" r:id="rId10"/>
    <p:sldId id="314" r:id="rId11"/>
    <p:sldId id="315" r:id="rId12"/>
    <p:sldId id="316" r:id="rId13"/>
    <p:sldId id="319" r:id="rId14"/>
  </p:sldIdLst>
  <p:sldSz cx="12192000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2" autoAdjust="0"/>
    <p:restoredTop sz="95345" autoAdjust="0"/>
  </p:normalViewPr>
  <p:slideViewPr>
    <p:cSldViewPr snapToGrid="0">
      <p:cViewPr varScale="1">
        <p:scale>
          <a:sx n="98" d="100"/>
          <a:sy n="98" d="100"/>
        </p:scale>
        <p:origin x="110" y="9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851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E700B27-DE4C-4B9E-BB11-B9027034A00F}" type="datetimeFigureOut">
              <a:rPr lang="en-US" dirty="0"/>
              <a:pPr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dirty="0"/>
              <a:t>12/13/2021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dirty="0"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B183-A821-4095-A363-9EC968635539}" type="datetimeFigureOut">
              <a:rPr lang="en-US" dirty="0"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dirty="0"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dirty="0"/>
              <a:t>12/13/2021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dirty="0"/>
              <a:t>12/13/2021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dirty="0"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dirty="0"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dirty="0"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dirty="0"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dirty="0"/>
              <a:t>12/13/2021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dirty="0"/>
              <a:t>12/13/2021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dirty="0"/>
              <a:t>12/13/2021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dirty="0"/>
              <a:t>12/13/2021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dirty="0"/>
              <a:t>12/13/2021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dirty="0"/>
              <a:t>12/13/2021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E0D914D-B099-4142-A885-11F276715148}" type="datetimeFigureOut">
              <a:rPr lang="en-US" dirty="0"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961548F-7A2F-4188-B5C8-5FCCEAEE5F88}"/>
              </a:ext>
            </a:extLst>
          </p:cNvPr>
          <p:cNvSpPr/>
          <p:nvPr/>
        </p:nvSpPr>
        <p:spPr>
          <a:xfrm>
            <a:off x="455428" y="1594884"/>
            <a:ext cx="11266966" cy="1491088"/>
          </a:xfrm>
          <a:prstGeom prst="rect">
            <a:avLst/>
          </a:prstGeom>
          <a:solidFill>
            <a:schemeClr val="tx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1BAD4E-6D00-462D-82AB-5E96D09EB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032" y="1539183"/>
            <a:ext cx="10893094" cy="1491088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4900" b="1" dirty="0">
                <a:solidFill>
                  <a:schemeClr val="bg1"/>
                </a:solidFill>
              </a:rPr>
              <a:t>2021 DOUGLAS COUNTY </a:t>
            </a:r>
            <a:br>
              <a:rPr lang="en-US" sz="4900" b="1" dirty="0">
                <a:solidFill>
                  <a:schemeClr val="bg1"/>
                </a:solidFill>
              </a:rPr>
            </a:br>
            <a:r>
              <a:rPr lang="en-US" sz="4900" b="1" dirty="0">
                <a:solidFill>
                  <a:schemeClr val="bg1"/>
                </a:solidFill>
              </a:rPr>
              <a:t> REDISTRICTING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993" y="3297465"/>
            <a:ext cx="267970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08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961548F-7A2F-4188-B5C8-5FCCEAEE5F88}"/>
              </a:ext>
            </a:extLst>
          </p:cNvPr>
          <p:cNvSpPr/>
          <p:nvPr/>
        </p:nvSpPr>
        <p:spPr>
          <a:xfrm>
            <a:off x="455428" y="1594884"/>
            <a:ext cx="11266966" cy="1491088"/>
          </a:xfrm>
          <a:prstGeom prst="rect">
            <a:avLst/>
          </a:prstGeom>
          <a:solidFill>
            <a:schemeClr val="tx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1BAD4E-6D00-462D-82AB-5E96D09EB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032" y="1539183"/>
            <a:ext cx="10893094" cy="1491088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DOUGLAS COUNTY REDISTRICTING 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NEXT STEPS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794" y="4980792"/>
            <a:ext cx="1371600" cy="1371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380F0F-BDDC-4312-B8CF-D7B51F3B6C03}"/>
              </a:ext>
            </a:extLst>
          </p:cNvPr>
          <p:cNvSpPr txBox="1"/>
          <p:nvPr/>
        </p:nvSpPr>
        <p:spPr>
          <a:xfrm>
            <a:off x="669874" y="3030271"/>
            <a:ext cx="10493426" cy="5598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Advertise for a public 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earing to be held on January 4</a:t>
            </a:r>
            <a:r>
              <a:rPr lang="en-US" sz="3200" b="1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endParaRPr lang="en-US" sz="3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 locations for the citizens to view the map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Hold the public hearing to get citizen input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Board of Commissioners will vote 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the </a:t>
            </a:r>
            <a:r>
              <a:rPr lang="en-U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approval of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the map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285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961548F-7A2F-4188-B5C8-5FCCEAEE5F88}"/>
              </a:ext>
            </a:extLst>
          </p:cNvPr>
          <p:cNvSpPr/>
          <p:nvPr/>
        </p:nvSpPr>
        <p:spPr>
          <a:xfrm>
            <a:off x="455428" y="1594884"/>
            <a:ext cx="11266966" cy="1491088"/>
          </a:xfrm>
          <a:prstGeom prst="rect">
            <a:avLst/>
          </a:prstGeom>
          <a:solidFill>
            <a:schemeClr val="tx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1BAD4E-6D00-462D-82AB-5E96D09EB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032" y="1539183"/>
            <a:ext cx="10893094" cy="1491088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DOUGLAS COUNTY REDISTRICTING 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NEXT STEPS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794" y="4980792"/>
            <a:ext cx="1371600" cy="1371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380F0F-BDDC-4312-B8CF-D7B51F3B6C03}"/>
              </a:ext>
            </a:extLst>
          </p:cNvPr>
          <p:cNvSpPr txBox="1"/>
          <p:nvPr/>
        </p:nvSpPr>
        <p:spPr>
          <a:xfrm>
            <a:off x="564377" y="2920000"/>
            <a:ext cx="10893094" cy="3964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Advertise a notice to introduce local legislation-Jan. 6th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 legislation is filed by the County’s Legislative Sponsor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legislation is voted on by the General Assembly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map becomes official with 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passage from the 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 Assembly and the Governor’s Signature</a:t>
            </a:r>
            <a:endParaRPr lang="en-US" sz="3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145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961548F-7A2F-4188-B5C8-5FCCEAEE5F88}"/>
              </a:ext>
            </a:extLst>
          </p:cNvPr>
          <p:cNvSpPr/>
          <p:nvPr/>
        </p:nvSpPr>
        <p:spPr>
          <a:xfrm>
            <a:off x="455428" y="1594884"/>
            <a:ext cx="11266966" cy="1491088"/>
          </a:xfrm>
          <a:prstGeom prst="rect">
            <a:avLst/>
          </a:prstGeom>
          <a:solidFill>
            <a:schemeClr val="tx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1BAD4E-6D00-462D-82AB-5E96D09EB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032" y="1539183"/>
            <a:ext cx="10893094" cy="1491088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US" sz="36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4900" b="1" dirty="0">
                <a:solidFill>
                  <a:schemeClr val="bg1"/>
                </a:solidFill>
              </a:rPr>
              <a:t>DOUGLAS COUNTY </a:t>
            </a:r>
            <a:br>
              <a:rPr lang="en-US" sz="4900" b="1" dirty="0">
                <a:solidFill>
                  <a:schemeClr val="bg1"/>
                </a:solidFill>
              </a:rPr>
            </a:br>
            <a:r>
              <a:rPr lang="en-US" sz="4900" b="1" dirty="0">
                <a:solidFill>
                  <a:schemeClr val="bg1"/>
                </a:solidFill>
              </a:rPr>
              <a:t> REDISTRICTING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993" y="3297465"/>
            <a:ext cx="267970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3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961548F-7A2F-4188-B5C8-5FCCEAEE5F88}"/>
              </a:ext>
            </a:extLst>
          </p:cNvPr>
          <p:cNvSpPr/>
          <p:nvPr/>
        </p:nvSpPr>
        <p:spPr>
          <a:xfrm>
            <a:off x="455428" y="1108241"/>
            <a:ext cx="11266966" cy="1491088"/>
          </a:xfrm>
          <a:prstGeom prst="rect">
            <a:avLst/>
          </a:prstGeom>
          <a:solidFill>
            <a:schemeClr val="tx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794" y="4980792"/>
            <a:ext cx="1371600" cy="1371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380F0F-BDDC-4312-B8CF-D7B51F3B6C03}"/>
              </a:ext>
            </a:extLst>
          </p:cNvPr>
          <p:cNvSpPr txBox="1"/>
          <p:nvPr/>
        </p:nvSpPr>
        <p:spPr>
          <a:xfrm>
            <a:off x="710338" y="2798620"/>
            <a:ext cx="10326256" cy="5487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District</a:t>
            </a:r>
            <a:r>
              <a:rPr lang="en-U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32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2011 Pop.</a:t>
            </a:r>
            <a:r>
              <a:rPr lang="en-U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 </a:t>
            </a:r>
            <a:r>
              <a:rPr lang="en-US" sz="32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 Pop.</a:t>
            </a:r>
            <a:r>
              <a:rPr lang="en-U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  </a:t>
            </a:r>
            <a:r>
              <a:rPr lang="en-US" sz="32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(1) 			33,890              36,106			  2,216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(2) 			33,843	   		  36,191			  2,348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(3) 			32,515	   		  36,032			  3,517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(4) 			32,155	            35,908		       3,753	  </a:t>
            </a:r>
            <a:endParaRPr lang="en-US" sz="3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F28869-BBED-4E60-ACD9-D4F9F8985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7601" y="1717964"/>
            <a:ext cx="8826068" cy="951345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US" sz="3600" b="1" u="sng" dirty="0">
                <a:solidFill>
                  <a:schemeClr val="bg1"/>
                </a:solidFill>
              </a:rPr>
            </a:br>
            <a:br>
              <a:rPr lang="en-US" sz="3600" b="1" u="sng" dirty="0">
                <a:solidFill>
                  <a:schemeClr val="bg1"/>
                </a:solidFill>
              </a:rPr>
            </a:br>
            <a:br>
              <a:rPr lang="en-US" sz="3600" b="1" u="sng" dirty="0">
                <a:solidFill>
                  <a:schemeClr val="bg1"/>
                </a:solidFill>
              </a:rPr>
            </a:br>
            <a:br>
              <a:rPr lang="en-US" sz="36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b="1" u="sng" dirty="0">
                <a:solidFill>
                  <a:schemeClr val="bg1"/>
                </a:solidFill>
              </a:rPr>
              <a:t> </a:t>
            </a:r>
            <a:br>
              <a:rPr lang="en-US" sz="3600" b="1" u="sng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DISTRICT POPULATION CHANGES </a:t>
            </a:r>
            <a:b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872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961548F-7A2F-4188-B5C8-5FCCEAEE5F88}"/>
              </a:ext>
            </a:extLst>
          </p:cNvPr>
          <p:cNvSpPr/>
          <p:nvPr/>
        </p:nvSpPr>
        <p:spPr>
          <a:xfrm>
            <a:off x="455428" y="1108241"/>
            <a:ext cx="11266966" cy="1491088"/>
          </a:xfrm>
          <a:prstGeom prst="rect">
            <a:avLst/>
          </a:prstGeom>
          <a:solidFill>
            <a:schemeClr val="tx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794" y="4980792"/>
            <a:ext cx="1371600" cy="1371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380F0F-BDDC-4312-B8CF-D7B51F3B6C03}"/>
              </a:ext>
            </a:extLst>
          </p:cNvPr>
          <p:cNvSpPr txBox="1"/>
          <p:nvPr/>
        </p:nvSpPr>
        <p:spPr>
          <a:xfrm>
            <a:off x="-382587" y="2820391"/>
            <a:ext cx="10326256" cy="51600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	</a:t>
            </a:r>
            <a:r>
              <a:rPr lang="en-US" sz="44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</a:t>
            </a:r>
            <a:r>
              <a:rPr lang="en-US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44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Population</a:t>
            </a:r>
            <a:r>
              <a:rPr lang="en-US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en-US" sz="4400" b="1" u="sng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							2010 	    132,403     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						       2020 		144,237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sz="4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4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F28869-BBED-4E60-ACD9-D4F9F8985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7601" y="1717964"/>
            <a:ext cx="8826068" cy="951345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US" sz="3600" b="1" u="sng" dirty="0">
                <a:solidFill>
                  <a:schemeClr val="bg1"/>
                </a:solidFill>
              </a:rPr>
            </a:br>
            <a:br>
              <a:rPr lang="en-US" sz="3600" b="1" u="sng" dirty="0">
                <a:solidFill>
                  <a:schemeClr val="bg1"/>
                </a:solidFill>
              </a:rPr>
            </a:br>
            <a:br>
              <a:rPr lang="en-US" sz="3600" b="1" u="sng" dirty="0">
                <a:solidFill>
                  <a:schemeClr val="bg1"/>
                </a:solidFill>
              </a:rPr>
            </a:br>
            <a:br>
              <a:rPr lang="en-US" sz="36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b="1" u="sng" dirty="0">
                <a:solidFill>
                  <a:schemeClr val="bg1"/>
                </a:solidFill>
              </a:rPr>
              <a:t> </a:t>
            </a:r>
            <a:br>
              <a:rPr lang="en-US" sz="3600" b="1" u="sng" dirty="0">
                <a:solidFill>
                  <a:schemeClr val="bg1"/>
                </a:solidFill>
              </a:rPr>
            </a:br>
            <a:r>
              <a:rPr lang="en-US" sz="4400" b="1" dirty="0">
                <a:solidFill>
                  <a:schemeClr val="bg1"/>
                </a:solidFill>
              </a:rPr>
              <a:t>DOUGLAS COUNTY POPULATION</a:t>
            </a:r>
            <a:b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754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961548F-7A2F-4188-B5C8-5FCCEAEE5F88}"/>
              </a:ext>
            </a:extLst>
          </p:cNvPr>
          <p:cNvSpPr/>
          <p:nvPr/>
        </p:nvSpPr>
        <p:spPr>
          <a:xfrm>
            <a:off x="455428" y="1108241"/>
            <a:ext cx="11266966" cy="1491088"/>
          </a:xfrm>
          <a:prstGeom prst="rect">
            <a:avLst/>
          </a:prstGeom>
          <a:solidFill>
            <a:schemeClr val="tx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794" y="4980792"/>
            <a:ext cx="1371600" cy="1371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380F0F-BDDC-4312-B8CF-D7B51F3B6C03}"/>
              </a:ext>
            </a:extLst>
          </p:cNvPr>
          <p:cNvSpPr txBox="1"/>
          <p:nvPr/>
        </p:nvSpPr>
        <p:spPr>
          <a:xfrm>
            <a:off x="-382587" y="2820391"/>
            <a:ext cx="10326256" cy="51600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	</a:t>
            </a:r>
            <a:r>
              <a:rPr lang="en-US" sz="44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</a:t>
            </a:r>
            <a:r>
              <a:rPr lang="en-US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44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%Increase</a:t>
            </a:r>
            <a:r>
              <a:rPr lang="en-US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en-US" sz="4400" b="1" u="sng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							 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11,834</a:t>
            </a:r>
            <a:r>
              <a:rPr lang="en-US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    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8.9%</a:t>
            </a:r>
            <a:r>
              <a:rPr lang="en-US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						       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sz="4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4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F28869-BBED-4E60-ACD9-D4F9F8985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7601" y="1717964"/>
            <a:ext cx="8826068" cy="951345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US" sz="3600" b="1" u="sng" dirty="0">
                <a:solidFill>
                  <a:schemeClr val="bg1"/>
                </a:solidFill>
              </a:rPr>
            </a:br>
            <a:br>
              <a:rPr lang="en-US" sz="3600" b="1" u="sng" dirty="0">
                <a:solidFill>
                  <a:schemeClr val="bg1"/>
                </a:solidFill>
              </a:rPr>
            </a:br>
            <a:br>
              <a:rPr lang="en-US" sz="3600" b="1" u="sng" dirty="0">
                <a:solidFill>
                  <a:schemeClr val="bg1"/>
                </a:solidFill>
              </a:rPr>
            </a:br>
            <a:br>
              <a:rPr lang="en-US" sz="36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b="1" u="sng" dirty="0">
                <a:solidFill>
                  <a:schemeClr val="bg1"/>
                </a:solidFill>
              </a:rPr>
              <a:t> </a:t>
            </a:r>
            <a:br>
              <a:rPr lang="en-US" sz="3600" b="1" u="sng" dirty="0">
                <a:solidFill>
                  <a:schemeClr val="bg1"/>
                </a:solidFill>
              </a:rPr>
            </a:br>
            <a:r>
              <a:rPr lang="en-US" sz="4400" b="1" dirty="0">
                <a:solidFill>
                  <a:schemeClr val="bg1"/>
                </a:solidFill>
              </a:rPr>
              <a:t>DOUGLAS COUNTY POPULATION</a:t>
            </a:r>
            <a:b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436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4D4CB9-79BC-4DAF-9E1E-85417B5EB2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8333" y="733098"/>
            <a:ext cx="4496504" cy="364493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DOUGLAS COUNTY</a:t>
            </a:r>
            <a:br>
              <a:rPr lang="en-US" sz="4000" b="1" dirty="0"/>
            </a:br>
            <a:r>
              <a:rPr lang="en-US" sz="4000" b="1" dirty="0"/>
              <a:t>2020 CENSUS DATA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FC75608-B9CC-4A1A-B5CA-C4B6F5554A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5061" y="4591665"/>
            <a:ext cx="5428551" cy="162232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grpSp>
        <p:nvGrpSpPr>
          <p:cNvPr id="16" name="Group 11">
            <a:extLst>
              <a:ext uri="{FF2B5EF4-FFF2-40B4-BE49-F238E27FC236}">
                <a16:creationId xmlns:a16="http://schemas.microsoft.com/office/drawing/2014/main" id="{72A31CE3-1F9B-43E6-B6C4-A593BE813F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5" y="396836"/>
            <a:ext cx="4992158" cy="6058999"/>
            <a:chOff x="423335" y="396836"/>
            <a:chExt cx="4992158" cy="605899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2170CAE-E7BE-4094-B50B-375B16533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5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45E66788-733A-4810-AD0E-FF67EF847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170217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639BD464-1628-4761-BB97-9D1265EBE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3545327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4A0ED83-E2FB-4CE3-B62D-83AE7BE926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6" r="706"/>
          <a:stretch/>
        </p:blipFill>
        <p:spPr>
          <a:xfrm>
            <a:off x="0" y="636147"/>
            <a:ext cx="490220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21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4D4CB9-79BC-4DAF-9E1E-85417B5EB2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0773" y="1113062"/>
            <a:ext cx="3382297" cy="328195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DOUGLAS </a:t>
            </a:r>
            <a:br>
              <a:rPr lang="en-US" b="1" dirty="0"/>
            </a:br>
            <a:r>
              <a:rPr lang="en-US" b="1" dirty="0"/>
              <a:t>COUNTY</a:t>
            </a:r>
            <a:br>
              <a:rPr lang="en-US" b="1" dirty="0"/>
            </a:br>
            <a:r>
              <a:rPr lang="en-US" b="1" dirty="0"/>
              <a:t>2021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FC75608-B9CC-4A1A-B5CA-C4B6F5554A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60773" y="4591665"/>
            <a:ext cx="3382298" cy="1150156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A0ED83-E2FB-4CE3-B62D-83AE7BE926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0" b="500"/>
          <a:stretch/>
        </p:blipFill>
        <p:spPr>
          <a:xfrm>
            <a:off x="527193" y="594360"/>
            <a:ext cx="7410819" cy="566928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0062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3FFDB2-72F9-4104-8751-9891ACCA4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0773" y="1113062"/>
            <a:ext cx="3382297" cy="328195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Area of Change D2/D3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44A729F-6260-4B7D-B1B3-4D91BF13F4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60773" y="4591665"/>
            <a:ext cx="3382298" cy="1150156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607CF0-0B0E-4D1E-AD23-EB832F9AEA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9" b="499"/>
          <a:stretch/>
        </p:blipFill>
        <p:spPr>
          <a:xfrm>
            <a:off x="510896" y="502920"/>
            <a:ext cx="7649877" cy="585216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7580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0A00DE-AAF6-40A1-AC68-4864C1197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0773" y="1113062"/>
            <a:ext cx="3382297" cy="328195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Area of Change </a:t>
            </a:r>
            <a:br>
              <a:rPr lang="en-US" b="1" dirty="0"/>
            </a:br>
            <a:r>
              <a:rPr lang="en-US" b="1" dirty="0"/>
              <a:t>D3/D4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0682866-D1DE-4016-A7B6-F8EC0C5257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60773" y="4591665"/>
            <a:ext cx="3382298" cy="1150156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183A7D-B605-43AC-BFEC-0E337F4EB5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9" b="499"/>
          <a:stretch/>
        </p:blipFill>
        <p:spPr>
          <a:xfrm>
            <a:off x="510896" y="502920"/>
            <a:ext cx="7649877" cy="585216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3212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961548F-7A2F-4188-B5C8-5FCCEAEE5F88}"/>
              </a:ext>
            </a:extLst>
          </p:cNvPr>
          <p:cNvSpPr/>
          <p:nvPr/>
        </p:nvSpPr>
        <p:spPr>
          <a:xfrm>
            <a:off x="455428" y="1108241"/>
            <a:ext cx="11266966" cy="1491088"/>
          </a:xfrm>
          <a:prstGeom prst="rect">
            <a:avLst/>
          </a:prstGeom>
          <a:solidFill>
            <a:schemeClr val="tx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794" y="4980792"/>
            <a:ext cx="1371600" cy="1371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380F0F-BDDC-4312-B8CF-D7B51F3B6C03}"/>
              </a:ext>
            </a:extLst>
          </p:cNvPr>
          <p:cNvSpPr txBox="1"/>
          <p:nvPr/>
        </p:nvSpPr>
        <p:spPr>
          <a:xfrm>
            <a:off x="710338" y="2798620"/>
            <a:ext cx="10326256" cy="5487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District</a:t>
            </a:r>
            <a:r>
              <a:rPr lang="en-U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32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Pop.</a:t>
            </a:r>
            <a:r>
              <a:rPr lang="en-U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 </a:t>
            </a:r>
            <a:r>
              <a:rPr lang="en-US" sz="32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Deviation</a:t>
            </a:r>
            <a:r>
              <a:rPr lang="en-U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</a:t>
            </a:r>
            <a:r>
              <a:rPr lang="en-US" sz="32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%Deviation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(1) 			36,106        +47                0.13%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(2) 			36,191	     +132 	        0.37%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(3) 			36,032	     -27			  -0.07%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(4) 			35,908	     -151		       -0.42%</a:t>
            </a:r>
            <a:endParaRPr lang="en-US" sz="3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F28869-BBED-4E60-ACD9-D4F9F8985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7601" y="1717964"/>
            <a:ext cx="8826068" cy="951345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US" sz="3600" b="1" u="sng" dirty="0">
                <a:solidFill>
                  <a:schemeClr val="bg1"/>
                </a:solidFill>
              </a:rPr>
            </a:br>
            <a:br>
              <a:rPr lang="en-US" sz="3600" b="1" u="sng" dirty="0">
                <a:solidFill>
                  <a:schemeClr val="bg1"/>
                </a:solidFill>
              </a:rPr>
            </a:br>
            <a:br>
              <a:rPr lang="en-US" sz="3600" b="1" u="sng" dirty="0">
                <a:solidFill>
                  <a:schemeClr val="bg1"/>
                </a:solidFill>
              </a:rPr>
            </a:br>
            <a:br>
              <a:rPr lang="en-US" sz="36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b="1" u="sng" dirty="0">
                <a:solidFill>
                  <a:schemeClr val="bg1"/>
                </a:solidFill>
              </a:rPr>
              <a:t> </a:t>
            </a:r>
            <a:br>
              <a:rPr lang="en-US" sz="3600" b="1" u="sng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2021 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Ideal District Size= 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36,059</a:t>
            </a:r>
            <a:b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903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961548F-7A2F-4188-B5C8-5FCCEAEE5F88}"/>
              </a:ext>
            </a:extLst>
          </p:cNvPr>
          <p:cNvSpPr/>
          <p:nvPr/>
        </p:nvSpPr>
        <p:spPr>
          <a:xfrm>
            <a:off x="455428" y="1108241"/>
            <a:ext cx="11266966" cy="1491088"/>
          </a:xfrm>
          <a:prstGeom prst="rect">
            <a:avLst/>
          </a:prstGeom>
          <a:solidFill>
            <a:schemeClr val="tx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794" y="4980792"/>
            <a:ext cx="1371600" cy="1371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380F0F-BDDC-4312-B8CF-D7B51F3B6C03}"/>
              </a:ext>
            </a:extLst>
          </p:cNvPr>
          <p:cNvSpPr txBox="1"/>
          <p:nvPr/>
        </p:nvSpPr>
        <p:spPr>
          <a:xfrm>
            <a:off x="710338" y="2798620"/>
            <a:ext cx="10326256" cy="5487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District</a:t>
            </a:r>
            <a:r>
              <a:rPr lang="en-U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32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Pop.</a:t>
            </a:r>
            <a:r>
              <a:rPr lang="en-U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 </a:t>
            </a:r>
            <a:r>
              <a:rPr lang="en-US" sz="32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Deviation</a:t>
            </a:r>
            <a:r>
              <a:rPr lang="en-U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</a:t>
            </a:r>
            <a:r>
              <a:rPr lang="en-US" sz="32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%Deviation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(1) 			33,890       +790              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.39%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(2) 			33,843	    +743 	            2.24%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(3) 			32,515	    -585			 -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.77%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(4) 			32,155	    -945		      -2.85%</a:t>
            </a:r>
            <a:endParaRPr lang="en-US" sz="3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F28869-BBED-4E60-ACD9-D4F9F8985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7601" y="1717964"/>
            <a:ext cx="8826068" cy="951345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US" sz="3600" b="1" u="sng" dirty="0">
                <a:solidFill>
                  <a:schemeClr val="bg1"/>
                </a:solidFill>
              </a:rPr>
            </a:br>
            <a:br>
              <a:rPr lang="en-US" sz="3600" b="1" u="sng" dirty="0">
                <a:solidFill>
                  <a:schemeClr val="bg1"/>
                </a:solidFill>
              </a:rPr>
            </a:br>
            <a:br>
              <a:rPr lang="en-US" sz="3600" b="1" u="sng" dirty="0">
                <a:solidFill>
                  <a:schemeClr val="bg1"/>
                </a:solidFill>
              </a:rPr>
            </a:br>
            <a:br>
              <a:rPr lang="en-US" sz="36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b="1" u="sng" dirty="0">
                <a:solidFill>
                  <a:schemeClr val="bg1"/>
                </a:solidFill>
              </a:rPr>
              <a:t> </a:t>
            </a:r>
            <a:br>
              <a:rPr lang="en-US" sz="3600" b="1" u="sng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2011 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Ideal District Size= 33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,100</a:t>
            </a:r>
            <a:b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2831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8134</TotalTime>
  <Words>524</Words>
  <Application>Microsoft Office PowerPoint</Application>
  <PresentationFormat>Widescreen</PresentationFormat>
  <Paragraphs>50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Century Gothic</vt:lpstr>
      <vt:lpstr>Wingdings 3</vt:lpstr>
      <vt:lpstr>Ion Boardroom</vt:lpstr>
      <vt:lpstr>   2021 DOUGLAS COUNTY   REDISTRICTING</vt:lpstr>
      <vt:lpstr>      DOUGLAS COUNTY POPULATION  </vt:lpstr>
      <vt:lpstr>      DOUGLAS COUNTY POPULATION  </vt:lpstr>
      <vt:lpstr>DOUGLAS COUNTY 2020 CENSUS DATA</vt:lpstr>
      <vt:lpstr>DOUGLAS  COUNTY 2021</vt:lpstr>
      <vt:lpstr>Area of Change D2/D3</vt:lpstr>
      <vt:lpstr>Area of Change  D3/D4</vt:lpstr>
      <vt:lpstr>      2021 Ideal District Size= 36,059  </vt:lpstr>
      <vt:lpstr>      2011 Ideal District Size= 33,100  </vt:lpstr>
      <vt:lpstr>  DOUGLAS COUNTY REDISTRICTING  NEXT STEPS </vt:lpstr>
      <vt:lpstr>  DOUGLAS COUNTY REDISTRICTING  NEXT STEPS </vt:lpstr>
      <vt:lpstr>   DOUGLAS COUNTY   REDISTRICTING</vt:lpstr>
      <vt:lpstr>      DISTRICT POPULATION CHANGES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Celebration of Douglas County’s Diverse Cultural Infrastructure</dc:title>
  <dc:creator>Rookard, Tracy</dc:creator>
  <cp:lastModifiedBy>Rick Martin</cp:lastModifiedBy>
  <cp:revision>66</cp:revision>
  <cp:lastPrinted>2021-12-13T14:58:12Z</cp:lastPrinted>
  <dcterms:created xsi:type="dcterms:W3CDTF">2017-12-12T03:17:58Z</dcterms:created>
  <dcterms:modified xsi:type="dcterms:W3CDTF">2021-12-13T15:10:09Z</dcterms:modified>
</cp:coreProperties>
</file>