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6" r:id="rId2"/>
    <p:sldId id="334" r:id="rId3"/>
    <p:sldId id="288" r:id="rId4"/>
    <p:sldId id="306" r:id="rId5"/>
    <p:sldId id="309" r:id="rId6"/>
    <p:sldId id="331" r:id="rId7"/>
    <p:sldId id="310" r:id="rId8"/>
    <p:sldId id="268" r:id="rId9"/>
    <p:sldId id="33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32842-3B1C-4DA6-9D71-3092B4C85FEA}" type="doc">
      <dgm:prSet loTypeId="urn:microsoft.com/office/officeart/2018/5/layout/IconCircleLabelList" loCatId="icon" qsTypeId="urn:microsoft.com/office/officeart/2005/8/quickstyle/3d1" qsCatId="3D" csTypeId="urn:microsoft.com/office/officeart/2018/5/colors/Iconchunking_neutralicon_colorful2" csCatId="colorful" phldr="1"/>
      <dgm:spPr/>
      <dgm:t>
        <a:bodyPr/>
        <a:lstStyle/>
        <a:p>
          <a:endParaRPr lang="en-US"/>
        </a:p>
      </dgm:t>
    </dgm:pt>
    <dgm:pt modelId="{0B515CA7-9AA0-4BA1-8772-00FC84201BD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Fund Balance -  Minimum 12% of Expenditures </a:t>
          </a:r>
        </a:p>
      </dgm:t>
    </dgm:pt>
    <dgm:pt modelId="{DB92CDCA-605A-4EB0-A1B9-2916150BF3B1}" type="parTrans" cxnId="{849248FD-0675-4A9B-A443-3981726CE5E5}">
      <dgm:prSet/>
      <dgm:spPr/>
      <dgm:t>
        <a:bodyPr/>
        <a:lstStyle/>
        <a:p>
          <a:endParaRPr lang="en-US"/>
        </a:p>
      </dgm:t>
    </dgm:pt>
    <dgm:pt modelId="{9B59CB34-DFBA-4D08-9CE3-07C34BC2D3BA}" type="sibTrans" cxnId="{849248FD-0675-4A9B-A443-3981726CE5E5}">
      <dgm:prSet/>
      <dgm:spPr/>
      <dgm:t>
        <a:bodyPr/>
        <a:lstStyle/>
        <a:p>
          <a:endParaRPr lang="en-US"/>
        </a:p>
      </dgm:t>
    </dgm:pt>
    <dgm:pt modelId="{53FFEDAE-A2BF-433C-9F4E-D155D98A8A9D}" type="pres">
      <dgm:prSet presAssocID="{4A032842-3B1C-4DA6-9D71-3092B4C85FEA}" presName="root" presStyleCnt="0">
        <dgm:presLayoutVars>
          <dgm:dir/>
          <dgm:resizeHandles val="exact"/>
        </dgm:presLayoutVars>
      </dgm:prSet>
      <dgm:spPr/>
    </dgm:pt>
    <dgm:pt modelId="{43C9BD72-D4BE-4A03-86FC-3F2040A81BA4}" type="pres">
      <dgm:prSet presAssocID="{0B515CA7-9AA0-4BA1-8772-00FC84201BD5}" presName="compNode" presStyleCnt="0"/>
      <dgm:spPr/>
    </dgm:pt>
    <dgm:pt modelId="{C527B905-760F-4B0B-BC7D-ECE9FF014850}" type="pres">
      <dgm:prSet presAssocID="{0B515CA7-9AA0-4BA1-8772-00FC84201BD5}" presName="iconBgRect" presStyleLbl="bgShp" presStyleIdx="0" presStyleCnt="1"/>
      <dgm:spPr>
        <a:solidFill>
          <a:srgbClr val="00B050"/>
        </a:solidFill>
      </dgm:spPr>
    </dgm:pt>
    <dgm:pt modelId="{BF12DCDB-6E97-4273-9210-5E099DC57077}" type="pres">
      <dgm:prSet presAssocID="{0B515CA7-9AA0-4BA1-8772-00FC84201BD5}" presName="iconRect" presStyleLbl="node1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2515C34-29C1-45F9-BD62-48E597F18C47}" type="pres">
      <dgm:prSet presAssocID="{0B515CA7-9AA0-4BA1-8772-00FC84201BD5}" presName="spaceRect" presStyleCnt="0"/>
      <dgm:spPr/>
    </dgm:pt>
    <dgm:pt modelId="{198E9AAD-77B7-4788-85E1-0E980EA2C627}" type="pres">
      <dgm:prSet presAssocID="{0B515CA7-9AA0-4BA1-8772-00FC84201BD5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9838DE41-AA01-439A-A931-40A5C7707186}" type="presOf" srcId="{4A032842-3B1C-4DA6-9D71-3092B4C85FEA}" destId="{53FFEDAE-A2BF-433C-9F4E-D155D98A8A9D}" srcOrd="0" destOrd="0" presId="urn:microsoft.com/office/officeart/2018/5/layout/IconCircleLabelList"/>
    <dgm:cxn modelId="{D67E59F9-F5DA-46E7-9A40-20D27605CCBC}" type="presOf" srcId="{0B515CA7-9AA0-4BA1-8772-00FC84201BD5}" destId="{198E9AAD-77B7-4788-85E1-0E980EA2C627}" srcOrd="0" destOrd="0" presId="urn:microsoft.com/office/officeart/2018/5/layout/IconCircleLabelList"/>
    <dgm:cxn modelId="{849248FD-0675-4A9B-A443-3981726CE5E5}" srcId="{4A032842-3B1C-4DA6-9D71-3092B4C85FEA}" destId="{0B515CA7-9AA0-4BA1-8772-00FC84201BD5}" srcOrd="0" destOrd="0" parTransId="{DB92CDCA-605A-4EB0-A1B9-2916150BF3B1}" sibTransId="{9B59CB34-DFBA-4D08-9CE3-07C34BC2D3BA}"/>
    <dgm:cxn modelId="{2FEE2666-EF41-4E20-8471-DA70898B30B6}" type="presParOf" srcId="{53FFEDAE-A2BF-433C-9F4E-D155D98A8A9D}" destId="{43C9BD72-D4BE-4A03-86FC-3F2040A81BA4}" srcOrd="0" destOrd="0" presId="urn:microsoft.com/office/officeart/2018/5/layout/IconCircleLabelList"/>
    <dgm:cxn modelId="{C5190EF1-0A2F-43E3-8F6C-3DCB58B13E8D}" type="presParOf" srcId="{43C9BD72-D4BE-4A03-86FC-3F2040A81BA4}" destId="{C527B905-760F-4B0B-BC7D-ECE9FF014850}" srcOrd="0" destOrd="0" presId="urn:microsoft.com/office/officeart/2018/5/layout/IconCircleLabelList"/>
    <dgm:cxn modelId="{4C5BF8B4-D379-4874-AD71-B061E8365479}" type="presParOf" srcId="{43C9BD72-D4BE-4A03-86FC-3F2040A81BA4}" destId="{BF12DCDB-6E97-4273-9210-5E099DC57077}" srcOrd="1" destOrd="0" presId="urn:microsoft.com/office/officeart/2018/5/layout/IconCircleLabelList"/>
    <dgm:cxn modelId="{C5BC6AA4-ACF1-4103-830E-29D14D57BECA}" type="presParOf" srcId="{43C9BD72-D4BE-4A03-86FC-3F2040A81BA4}" destId="{F2515C34-29C1-45F9-BD62-48E597F18C47}" srcOrd="2" destOrd="0" presId="urn:microsoft.com/office/officeart/2018/5/layout/IconCircleLabelList"/>
    <dgm:cxn modelId="{14D5A86F-6505-44FD-B645-A603BF68DA3A}" type="presParOf" srcId="{43C9BD72-D4BE-4A03-86FC-3F2040A81BA4}" destId="{198E9AAD-77B7-4788-85E1-0E980EA2C62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7B905-760F-4B0B-BC7D-ECE9FF014850}">
      <dsp:nvSpPr>
        <dsp:cNvPr id="0" name=""/>
        <dsp:cNvSpPr/>
      </dsp:nvSpPr>
      <dsp:spPr>
        <a:xfrm>
          <a:off x="818501" y="20512"/>
          <a:ext cx="1338187" cy="1338187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F12DCDB-6E97-4273-9210-5E099DC57077}">
      <dsp:nvSpPr>
        <dsp:cNvPr id="0" name=""/>
        <dsp:cNvSpPr/>
      </dsp:nvSpPr>
      <dsp:spPr>
        <a:xfrm>
          <a:off x="1103689" y="305699"/>
          <a:ext cx="767812" cy="7678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8E9AAD-77B7-4788-85E1-0E980EA2C627}">
      <dsp:nvSpPr>
        <dsp:cNvPr id="0" name=""/>
        <dsp:cNvSpPr/>
      </dsp:nvSpPr>
      <dsp:spPr>
        <a:xfrm>
          <a:off x="390720" y="1775512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Fund Balance -  Minimum 12% of Expenditures </a:t>
          </a:r>
        </a:p>
      </dsp:txBody>
      <dsp:txXfrm>
        <a:off x="390720" y="1775512"/>
        <a:ext cx="21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5A3EB-836D-490D-B53B-8F30A0BF3AD7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0F9D9-31BD-41FC-B5AC-93B192EDB2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2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66ED7-631A-46AF-B451-227D0A8685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8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B1F30-39B2-4CE2-8EF3-91F3179569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22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66ED7-631A-46AF-B451-227D0A8685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rgbClr val="133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72D93DE-3C86-4569-8C39-32073F3BBA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50233" y="2619160"/>
            <a:ext cx="1674938" cy="16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59837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rgbClr val="133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71" y="659837"/>
            <a:ext cx="6896534" cy="10809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72998DC-F2AB-4A3A-9929-28086CC0D0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24247" y="758522"/>
            <a:ext cx="1230692" cy="11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2728432"/>
            <a:ext cx="9144000" cy="1368198"/>
            <a:chOff x="0" y="2895600"/>
            <a:chExt cx="9144000" cy="1368198"/>
          </a:xfrm>
          <a:solidFill>
            <a:srgbClr val="133D5D"/>
          </a:solidFill>
        </p:grpSpPr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30578ACC-22D6-47C1-A373-4FD133E34F3C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E75EAF3-A567-4772-85D1-FEDBFA218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038" y="2829384"/>
            <a:ext cx="1230692" cy="11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130897"/>
            <a:ext cx="9144000" cy="1368198"/>
            <a:chOff x="0" y="2895600"/>
            <a:chExt cx="9144000" cy="1368198"/>
          </a:xfrm>
          <a:solidFill>
            <a:srgbClr val="133D5D"/>
          </a:solidFill>
        </p:grpSpPr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75" y="231849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E826BE6-A94B-4F19-AE32-FA87FBD09D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038" y="231849"/>
            <a:ext cx="1230692" cy="11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44000" cy="1368198"/>
            <a:chOff x="0" y="2895600"/>
            <a:chExt cx="9144000" cy="1368198"/>
          </a:xfrm>
          <a:solidFill>
            <a:srgbClr val="133D5D"/>
          </a:solidFill>
        </p:grpSpPr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5E18A7AC-075A-4322-88E4-EB265806F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247" y="710550"/>
            <a:ext cx="1230692" cy="11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1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44000" cy="1368198"/>
            <a:chOff x="0" y="2895600"/>
            <a:chExt cx="9144000" cy="1368198"/>
          </a:xfrm>
          <a:solidFill>
            <a:srgbClr val="133D5D"/>
          </a:solidFill>
        </p:grpSpPr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D620BAD-3D69-43ED-9CB5-8530FEEFD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3875" y="693925"/>
            <a:ext cx="1227018" cy="11950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3CC910-66C2-4620-8C35-63EF8EC0165D}"/>
              </a:ext>
            </a:extLst>
          </p:cNvPr>
          <p:cNvSpPr/>
          <p:nvPr userDrawn="1"/>
        </p:nvSpPr>
        <p:spPr bwMode="ltGray">
          <a:xfrm>
            <a:off x="0" y="5681709"/>
            <a:ext cx="9144000" cy="794038"/>
          </a:xfrm>
          <a:prstGeom prst="rect">
            <a:avLst/>
          </a:prstGeom>
          <a:solidFill>
            <a:srgbClr val="133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72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00316"/>
            <a:ext cx="9144000" cy="825624"/>
            <a:chOff x="0" y="2895600"/>
            <a:chExt cx="9072492" cy="1368198"/>
          </a:xfrm>
          <a:solidFill>
            <a:srgbClr val="133D5D"/>
          </a:solidFill>
        </p:grpSpPr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69277" y="2895600"/>
              <a:ext cx="1303215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03" y="0"/>
            <a:ext cx="6896534" cy="10809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D620BAD-3D69-43ED-9CB5-8530FEEFD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7557" y="100316"/>
            <a:ext cx="797782" cy="77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5388-4B1C-FD4C-90D1-1E58A75A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81083-4D3B-5148-B002-6755E47B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29F47-240F-0240-8092-2274C66D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E5DD0-B8D9-884B-B8D2-60B99705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1" r:id="rId7"/>
    <p:sldLayoutId id="2147483679" r:id="rId8"/>
    <p:sldLayoutId id="214748368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85354-text-question-blog-questions-logo-an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5230"/>
            <a:ext cx="6405900" cy="753770"/>
          </a:xfrm>
        </p:spPr>
        <p:txBody>
          <a:bodyPr/>
          <a:lstStyle/>
          <a:p>
            <a:r>
              <a:rPr lang="en-US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Resolution to adopt the 2022 budget</a:t>
            </a:r>
            <a:endParaRPr lang="en-US" sz="36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49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5D131B-C49E-4ABD-BF28-ECB58AE6A9CA}"/>
              </a:ext>
            </a:extLst>
          </p:cNvPr>
          <p:cNvSpPr txBox="1">
            <a:spLocks/>
          </p:cNvSpPr>
          <p:nvPr/>
        </p:nvSpPr>
        <p:spPr>
          <a:xfrm>
            <a:off x="0" y="3283256"/>
            <a:ext cx="6405900" cy="753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December 14, 2021</a:t>
            </a:r>
          </a:p>
        </p:txBody>
      </p:sp>
    </p:spTree>
    <p:extLst>
      <p:ext uri="{BB962C8B-B14F-4D97-AF65-F5344CB8AC3E}">
        <p14:creationId xmlns:p14="http://schemas.microsoft.com/office/powerpoint/2010/main" val="371083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1B68B-4758-472F-B217-3B61F233D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12" y="58723"/>
            <a:ext cx="5322976" cy="66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C7B9E7-363A-4163-AF6D-37154DD3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FY22 RECOMMENDED BUDGET GUIDELINES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AAE92AF-3595-4A5B-A87D-0B89EE52B63F}"/>
              </a:ext>
            </a:extLst>
          </p:cNvPr>
          <p:cNvSpPr/>
          <p:nvPr/>
        </p:nvSpPr>
        <p:spPr>
          <a:xfrm>
            <a:off x="1315837" y="2473036"/>
            <a:ext cx="1338187" cy="1338187"/>
          </a:xfrm>
          <a:prstGeom prst="ellipse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" name="Rectangle 15" descr="Money">
            <a:extLst>
              <a:ext uri="{FF2B5EF4-FFF2-40B4-BE49-F238E27FC236}">
                <a16:creationId xmlns:a16="http://schemas.microsoft.com/office/drawing/2014/main" id="{9FE126C9-D9BE-4405-8E4C-58F62BC4981F}"/>
              </a:ext>
            </a:extLst>
          </p:cNvPr>
          <p:cNvSpPr/>
          <p:nvPr/>
        </p:nvSpPr>
        <p:spPr>
          <a:xfrm>
            <a:off x="1601024" y="2758223"/>
            <a:ext cx="767812" cy="76781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C0D2EB46-CBD8-4616-917B-773011D22E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9526" y="4639663"/>
            <a:ext cx="710806" cy="7108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8310F9-94F8-48C0-B117-19F01E46E52E}"/>
              </a:ext>
            </a:extLst>
          </p:cNvPr>
          <p:cNvSpPr txBox="1"/>
          <p:nvPr/>
        </p:nvSpPr>
        <p:spPr>
          <a:xfrm>
            <a:off x="3913737" y="2731697"/>
            <a:ext cx="4682154" cy="222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u="sng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/>
              <a:t>FY22 Revenues = 	   $104,631,524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/>
              <a:t>FY22 Expenditures = </a:t>
            </a:r>
            <a:r>
              <a:rPr lang="en-US" u="sng" dirty="0"/>
              <a:t>$103,577,085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/>
              <a:t> Difference </a:t>
            </a:r>
            <a:r>
              <a:rPr lang="en-US" b="1" dirty="0"/>
              <a:t>= </a:t>
            </a:r>
            <a:r>
              <a:rPr lang="en-US" b="1" dirty="0">
                <a:solidFill>
                  <a:srgbClr val="0070C0"/>
                </a:solidFill>
              </a:rPr>
              <a:t>              $1,054,439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ED3162-BB29-4423-AD55-79C0CD8D7A50}"/>
              </a:ext>
            </a:extLst>
          </p:cNvPr>
          <p:cNvSpPr txBox="1"/>
          <p:nvPr/>
        </p:nvSpPr>
        <p:spPr>
          <a:xfrm>
            <a:off x="206796" y="3989375"/>
            <a:ext cx="3556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FY 2022 PROPOSED RECURRING EXPENDITURES</a:t>
            </a:r>
          </a:p>
          <a:p>
            <a:pPr algn="ctr"/>
            <a:r>
              <a:rPr lang="en-US" sz="1000" u="sng" dirty="0"/>
              <a:t>LESS THAN OR EQUAL TO</a:t>
            </a:r>
          </a:p>
          <a:p>
            <a:pPr algn="ctr"/>
            <a:r>
              <a:rPr lang="en-US" sz="1100" b="1" dirty="0"/>
              <a:t>FY 2022 PROPOSED RECURRING REVENUES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6BC246-D2EE-403F-AD8D-4A54F492B97F}"/>
              </a:ext>
            </a:extLst>
          </p:cNvPr>
          <p:cNvSpPr/>
          <p:nvPr/>
        </p:nvSpPr>
        <p:spPr bwMode="ltGray">
          <a:xfrm>
            <a:off x="0" y="659837"/>
            <a:ext cx="7567140" cy="1368198"/>
          </a:xfrm>
          <a:prstGeom prst="rect">
            <a:avLst/>
          </a:prstGeom>
          <a:solidFill>
            <a:srgbClr val="133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FY22 RECOMMENDED BUDGET GUIDELINES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BD1D5-30EC-4E20-8397-A2F5429BEC51}"/>
              </a:ext>
            </a:extLst>
          </p:cNvPr>
          <p:cNvSpPr txBox="1"/>
          <p:nvPr/>
        </p:nvSpPr>
        <p:spPr>
          <a:xfrm>
            <a:off x="3656347" y="2824039"/>
            <a:ext cx="4666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RECURRING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565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C7B9E7-363A-4163-AF6D-37154DD34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0389"/>
            <a:ext cx="7611291" cy="1091954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FY22 UNRESTRICTED FUND BALANCE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201023-8C07-41E2-92F1-2D4EAF679C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24824" y="2355208"/>
          <a:ext cx="2975191" cy="251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723A84F8-C5A0-4104-B0EB-FE82E1A1F4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92080" y="5299070"/>
            <a:ext cx="840677" cy="8406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D6D6ED-9D7A-4028-8B66-9E33C03D6D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488" y="2107433"/>
            <a:ext cx="4974336" cy="38511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3EB209-2830-4115-9BA8-6BD3BB9EB627}"/>
              </a:ext>
            </a:extLst>
          </p:cNvPr>
          <p:cNvSpPr txBox="1"/>
          <p:nvPr/>
        </p:nvSpPr>
        <p:spPr>
          <a:xfrm>
            <a:off x="1052156" y="6210613"/>
            <a:ext cx="46726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When the County’s General Fund unassigned fund balance exceeds 15% of expenditures, twenty-five per-cent (25%) of the excess funds are to be placed in the committed fund balance for future capital outlay.</a:t>
            </a:r>
          </a:p>
        </p:txBody>
      </p:sp>
    </p:spTree>
    <p:extLst>
      <p:ext uri="{BB962C8B-B14F-4D97-AF65-F5344CB8AC3E}">
        <p14:creationId xmlns:p14="http://schemas.microsoft.com/office/powerpoint/2010/main" val="30370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5230"/>
            <a:ext cx="6405900" cy="753770"/>
          </a:xfrm>
        </p:spPr>
        <p:txBody>
          <a:bodyPr/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BOC Initiatives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49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5D131B-C49E-4ABD-BF28-ECB58AE6A9CA}"/>
              </a:ext>
            </a:extLst>
          </p:cNvPr>
          <p:cNvSpPr txBox="1">
            <a:spLocks/>
          </p:cNvSpPr>
          <p:nvPr/>
        </p:nvSpPr>
        <p:spPr>
          <a:xfrm>
            <a:off x="0" y="3283256"/>
            <a:ext cx="6405900" cy="753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December 14, 2021</a:t>
            </a:r>
          </a:p>
        </p:txBody>
      </p:sp>
    </p:spTree>
    <p:extLst>
      <p:ext uri="{BB962C8B-B14F-4D97-AF65-F5344CB8AC3E}">
        <p14:creationId xmlns:p14="http://schemas.microsoft.com/office/powerpoint/2010/main" val="4858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FEF6-29EC-421E-91B7-A5D0CA5C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Priorities summarized by Funding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EE36F-84BA-4A44-980D-1951F6B00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950" y="1762124"/>
            <a:ext cx="4722920" cy="377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F46A-E9EA-408F-9E6E-79C703CC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BOC Initiatives - GENERAL FUND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C8538-AA25-4AAE-B05E-E9A2F69D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79" y="1080938"/>
            <a:ext cx="6258758" cy="549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18D2F37-D2CD-4A5B-B9B7-082EC4CDC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7200"/>
            <a:ext cx="3845643" cy="38456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1AFDEE2-C687-47CD-8F22-4A282DBE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757" y="1537200"/>
            <a:ext cx="5710448" cy="865577"/>
          </a:xfrm>
        </p:spPr>
        <p:txBody>
          <a:bodyPr vert="horz" lIns="82296" tIns="82296" rIns="82296" bIns="68580" rtlCol="0" anchor="ctr">
            <a:normAutofit fontScale="90000"/>
          </a:bodyPr>
          <a:lstStyle/>
          <a:p>
            <a:pPr algn="ctr">
              <a:lnSpc>
                <a:spcPct val="140000"/>
              </a:lnSpc>
            </a:pPr>
            <a:br>
              <a:rPr lang="en-US" sz="675" cap="all" dirty="0"/>
            </a:br>
            <a:br>
              <a:rPr lang="en-US" sz="675" cap="all" dirty="0"/>
            </a:br>
            <a:br>
              <a:rPr lang="en-US" sz="675" cap="all" dirty="0"/>
            </a:br>
            <a:r>
              <a:rPr lang="en-US" sz="3975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FY22 Budget Schedule</a:t>
            </a:r>
            <a:br>
              <a:rPr lang="en-US" sz="900" cap="all" dirty="0"/>
            </a:br>
            <a:br>
              <a:rPr lang="en-US" sz="900" cap="all" dirty="0"/>
            </a:br>
            <a:endParaRPr lang="en-US" sz="675" cap="all" dirty="0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5DED616C-38DC-4F79-98BE-C9F4EAD5634A}"/>
              </a:ext>
            </a:extLst>
          </p:cNvPr>
          <p:cNvSpPr txBox="1">
            <a:spLocks/>
          </p:cNvSpPr>
          <p:nvPr/>
        </p:nvSpPr>
        <p:spPr>
          <a:xfrm>
            <a:off x="4415264" y="2780409"/>
            <a:ext cx="5380349" cy="20881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12/14 – Budget Adoption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01/01 – FY 2022 Begins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21391E-2172-41E1-97F1-C502BAB77307}"/>
              </a:ext>
            </a:extLst>
          </p:cNvPr>
          <p:cNvCxnSpPr>
            <a:cxnSpLocks/>
          </p:cNvCxnSpPr>
          <p:nvPr/>
        </p:nvCxnSpPr>
        <p:spPr>
          <a:xfrm>
            <a:off x="3845643" y="0"/>
            <a:ext cx="0" cy="685800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F4F071-3186-4BA5-BE4E-EF354414B8F7}"/>
              </a:ext>
            </a:extLst>
          </p:cNvPr>
          <p:cNvCxnSpPr>
            <a:cxnSpLocks/>
          </p:cNvCxnSpPr>
          <p:nvPr/>
        </p:nvCxnSpPr>
        <p:spPr>
          <a:xfrm>
            <a:off x="0" y="567000"/>
            <a:ext cx="9144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103F8C-CDAF-4A82-99C7-430E218DA0E1}"/>
              </a:ext>
            </a:extLst>
          </p:cNvPr>
          <p:cNvCxnSpPr>
            <a:cxnSpLocks/>
          </p:cNvCxnSpPr>
          <p:nvPr/>
        </p:nvCxnSpPr>
        <p:spPr>
          <a:xfrm>
            <a:off x="0" y="6210423"/>
            <a:ext cx="9144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88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F162CF-573F-4639-AF5E-5FED4D67E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07" y="609600"/>
            <a:ext cx="7244928" cy="56049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C72E418-BAF5-44EF-A173-AEDCFE307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7006" y="977628"/>
            <a:ext cx="6762328" cy="48688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E918B2-3C9B-4C0E-9303-1C05C39F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D5C902-E4C0-4AFC-9EFC-3D1605AC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183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4660</TotalTime>
  <Words>139</Words>
  <Application>Microsoft Office PowerPoint</Application>
  <PresentationFormat>On-screen Show (4:3)</PresentationFormat>
  <Paragraphs>27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Trebuchet MS</vt:lpstr>
      <vt:lpstr>Wingdings</vt:lpstr>
      <vt:lpstr>Berlin</vt:lpstr>
      <vt:lpstr>Resolution to adopt the 2022 budget</vt:lpstr>
      <vt:lpstr>PowerPoint Presentation</vt:lpstr>
      <vt:lpstr>FY22 RECOMMENDED BUDGET GUIDELINES</vt:lpstr>
      <vt:lpstr>FY22 UNRESTRICTED FUND BALANCE</vt:lpstr>
      <vt:lpstr>BOC Initiatives </vt:lpstr>
      <vt:lpstr>Priorities summarized by Funding Source</vt:lpstr>
      <vt:lpstr> BOC Initiatives - GENERAL FUND</vt:lpstr>
      <vt:lpstr>   FY22 Budget Schedule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Erikka Burns</dc:creator>
  <cp:lastModifiedBy>Roselyn Miller</cp:lastModifiedBy>
  <cp:revision>62</cp:revision>
  <cp:lastPrinted>2021-11-26T15:06:38Z</cp:lastPrinted>
  <dcterms:created xsi:type="dcterms:W3CDTF">2021-11-16T21:09:53Z</dcterms:created>
  <dcterms:modified xsi:type="dcterms:W3CDTF">2021-12-14T21:37:27Z</dcterms:modified>
</cp:coreProperties>
</file>