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 id="2147483690" r:id="rId7"/>
  </p:sldMasterIdLst>
  <p:notesMasterIdLst>
    <p:notesMasterId r:id="rId31"/>
  </p:notesMasterIdLst>
  <p:sldIdLst>
    <p:sldId id="571" r:id="rId8"/>
    <p:sldId id="1683" r:id="rId9"/>
    <p:sldId id="1696" r:id="rId10"/>
    <p:sldId id="1688" r:id="rId11"/>
    <p:sldId id="1689" r:id="rId12"/>
    <p:sldId id="1690" r:id="rId13"/>
    <p:sldId id="1691" r:id="rId14"/>
    <p:sldId id="1695" r:id="rId15"/>
    <p:sldId id="1694" r:id="rId16"/>
    <p:sldId id="1532" r:id="rId17"/>
    <p:sldId id="1679" r:id="rId18"/>
    <p:sldId id="1680" r:id="rId19"/>
    <p:sldId id="1651" r:id="rId20"/>
    <p:sldId id="264" r:id="rId21"/>
    <p:sldId id="1698" r:id="rId22"/>
    <p:sldId id="1530" r:id="rId23"/>
    <p:sldId id="1672" r:id="rId24"/>
    <p:sldId id="1677" r:id="rId25"/>
    <p:sldId id="1628" r:id="rId26"/>
    <p:sldId id="1589" r:id="rId27"/>
    <p:sldId id="1673" r:id="rId28"/>
    <p:sldId id="1697" r:id="rId29"/>
    <p:sldId id="1454"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man, Lisa" initials="CL" lastIdx="13" clrIdx="0">
    <p:extLst>
      <p:ext uri="{19B8F6BF-5375-455C-9EA6-DF929625EA0E}">
        <p15:presenceInfo xmlns:p15="http://schemas.microsoft.com/office/powerpoint/2012/main" userId="S::lisa.crossman@dph.ga.gov::6a12e673-4c7f-47a2-9298-b6ee350aaf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D92"/>
    <a:srgbClr val="656469"/>
    <a:srgbClr val="5F5D5B"/>
    <a:srgbClr val="77777A"/>
    <a:srgbClr val="B152C3"/>
    <a:srgbClr val="00A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2" autoAdjust="0"/>
    <p:restoredTop sz="78138" autoAdjust="0"/>
  </p:normalViewPr>
  <p:slideViewPr>
    <p:cSldViewPr snapToGrid="0" snapToObjects="1">
      <p:cViewPr varScale="1">
        <p:scale>
          <a:sx n="52" d="100"/>
          <a:sy n="52" d="100"/>
        </p:scale>
        <p:origin x="1604" y="4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5358"/>
    </p:cViewPr>
  </p:sorterViewPr>
  <p:notesViewPr>
    <p:cSldViewPr snapToGrid="0" snapToObjects="1">
      <p:cViewPr varScale="1">
        <p:scale>
          <a:sx n="99" d="100"/>
          <a:sy n="99" d="100"/>
        </p:scale>
        <p:origin x="276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6149C2D-B380-40AD-A1B6-CE1660A7AEAC}" type="datetimeFigureOut">
              <a:rPr lang="en-US" smtClean="0"/>
              <a:t>7/26/2022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6FB55A-FC2A-488A-837C-EBB48CAE90E4}" type="slidenum">
              <a:rPr lang="en-US" smtClean="0"/>
              <a:t>‹#›</a:t>
            </a:fld>
            <a:endParaRPr lang="en-US" dirty="0"/>
          </a:p>
        </p:txBody>
      </p:sp>
    </p:spTree>
    <p:extLst>
      <p:ext uri="{BB962C8B-B14F-4D97-AF65-F5344CB8AC3E}">
        <p14:creationId xmlns:p14="http://schemas.microsoft.com/office/powerpoint/2010/main" val="3861609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ovid.cdc.gov/covid-data-tracker/#vaccinations_vacc-total-admin-rate-tota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a:t>
            </a:fld>
            <a:endParaRPr lang="en-US" dirty="0"/>
          </a:p>
        </p:txBody>
      </p:sp>
    </p:spTree>
    <p:extLst>
      <p:ext uri="{BB962C8B-B14F-4D97-AF65-F5344CB8AC3E}">
        <p14:creationId xmlns:p14="http://schemas.microsoft.com/office/powerpoint/2010/main" val="266959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17</a:t>
            </a:fld>
            <a:endParaRPr lang="en-US" dirty="0"/>
          </a:p>
        </p:txBody>
      </p:sp>
    </p:spTree>
    <p:extLst>
      <p:ext uri="{BB962C8B-B14F-4D97-AF65-F5344CB8AC3E}">
        <p14:creationId xmlns:p14="http://schemas.microsoft.com/office/powerpoint/2010/main" val="1231185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18</a:t>
            </a:fld>
            <a:endParaRPr lang="en-US" dirty="0"/>
          </a:p>
        </p:txBody>
      </p:sp>
    </p:spTree>
    <p:extLst>
      <p:ext uri="{BB962C8B-B14F-4D97-AF65-F5344CB8AC3E}">
        <p14:creationId xmlns:p14="http://schemas.microsoft.com/office/powerpoint/2010/main" val="3465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Link to sources:</a:t>
            </a:r>
          </a:p>
          <a:p>
            <a:pPr marL="628650" lvl="1" indent="-171450">
              <a:buFont typeface="Arial" panose="020B0604020202020204" pitchFamily="34" charset="0"/>
              <a:buChar char="•"/>
            </a:pPr>
            <a:r>
              <a:rPr lang="en-US" dirty="0"/>
              <a:t> https://experience.arcgis.com/experience/3d8eea39f5c1443db1743a4cb8948a9c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https://covid.cdc.gov/covid-data-tracker/#vaccinations_vacc-total-admin-rate-total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3D2BB3-E751-4227-B6BA-42C4EA44DE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2623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20</a:t>
            </a:fld>
            <a:endParaRPr lang="en-US" dirty="0"/>
          </a:p>
        </p:txBody>
      </p:sp>
    </p:spTree>
    <p:extLst>
      <p:ext uri="{BB962C8B-B14F-4D97-AF65-F5344CB8AC3E}">
        <p14:creationId xmlns:p14="http://schemas.microsoft.com/office/powerpoint/2010/main" val="77057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22</a:t>
            </a:fld>
            <a:endParaRPr lang="en-US" dirty="0"/>
          </a:p>
        </p:txBody>
      </p:sp>
    </p:spTree>
    <p:extLst>
      <p:ext uri="{BB962C8B-B14F-4D97-AF65-F5344CB8AC3E}">
        <p14:creationId xmlns:p14="http://schemas.microsoft.com/office/powerpoint/2010/main" val="328800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Arial" pitchFamily="34" charset="0"/>
            </a:endParaRPr>
          </a:p>
        </p:txBody>
      </p:sp>
      <p:sp>
        <p:nvSpPr>
          <p:cNvPr id="4" name="Slide Number Placeholder 3"/>
          <p:cNvSpPr>
            <a:spLocks noGrp="1"/>
          </p:cNvSpPr>
          <p:nvPr>
            <p:ph type="sldNum" sz="quarter" idx="10"/>
          </p:nvPr>
        </p:nvSpPr>
        <p:spPr/>
        <p:txBody>
          <a:bodyPr/>
          <a:lstStyle/>
          <a:p>
            <a:pPr defTabSz="478251" fontAlgn="base">
              <a:spcBef>
                <a:spcPct val="0"/>
              </a:spcBef>
              <a:spcAft>
                <a:spcPct val="0"/>
              </a:spcAft>
              <a:defRPr/>
            </a:pPr>
            <a:fld id="{B4C30821-BA08-4239-9811-FC5D2549DDF1}" type="slidenum">
              <a:rPr lang="en-US">
                <a:solidFill>
                  <a:prstClr val="black"/>
                </a:solidFill>
                <a:latin typeface="Arial" charset="0"/>
                <a:cs typeface="Arial" charset="0"/>
              </a:rPr>
              <a:pPr defTabSz="478251" fontAlgn="base">
                <a:spcBef>
                  <a:spcPct val="0"/>
                </a:spcBef>
                <a:spcAft>
                  <a:spcPct val="0"/>
                </a:spcAft>
                <a:defRPr/>
              </a:pPr>
              <a:t>23</a:t>
            </a:fld>
            <a:endParaRPr lang="en-US" dirty="0">
              <a:solidFill>
                <a:prstClr val="black"/>
              </a:solidFill>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6FB55A-FC2A-488A-837C-EBB48CAE90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931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https://www.cdc.gov/poxvirus/monkeypox/index.html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6FB55A-FC2A-488A-837C-EBB48CAE90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795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https://www.cdc.gov/poxvirus/monkeypox/symptoms.html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6FB55A-FC2A-488A-837C-EBB48CAE90E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4269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Link to source: </a:t>
            </a:r>
          </a:p>
          <a:p>
            <a:r>
              <a:rPr lang="en-US" dirty="0"/>
              <a:t>https://www.cdc.gov/coronavirus/2019-ncov/science/community-levels.html</a:t>
            </a:r>
            <a:endParaRPr lang="en-US" b="1" dirty="0"/>
          </a:p>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11</a:t>
            </a:fld>
            <a:endParaRPr lang="en-US" dirty="0"/>
          </a:p>
        </p:txBody>
      </p:sp>
    </p:spTree>
    <p:extLst>
      <p:ext uri="{BB962C8B-B14F-4D97-AF65-F5344CB8AC3E}">
        <p14:creationId xmlns:p14="http://schemas.microsoft.com/office/powerpoint/2010/main" val="379760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https://dph.georgia.gov/covid-19-daily-status-report</a:t>
            </a:r>
          </a:p>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12</a:t>
            </a:fld>
            <a:endParaRPr lang="en-US" dirty="0"/>
          </a:p>
        </p:txBody>
      </p:sp>
    </p:spTree>
    <p:extLst>
      <p:ext uri="{BB962C8B-B14F-4D97-AF65-F5344CB8AC3E}">
        <p14:creationId xmlns:p14="http://schemas.microsoft.com/office/powerpoint/2010/main" val="35924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1200"/>
              </a:spcBef>
              <a:spcAft>
                <a:spcPts val="800"/>
              </a:spcAft>
              <a:buFont typeface="Symbol" panose="05050102010706020507" pitchFamily="18" charset="2"/>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Link to map source: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https://covid.cdc.gov/covid-data-tracker/#new-hospital-admissions</a:t>
            </a:r>
          </a:p>
        </p:txBody>
      </p:sp>
      <p:sp>
        <p:nvSpPr>
          <p:cNvPr id="4" name="Slide Number Placeholder 3"/>
          <p:cNvSpPr>
            <a:spLocks noGrp="1"/>
          </p:cNvSpPr>
          <p:nvPr>
            <p:ph type="sldNum" sz="quarter" idx="5"/>
          </p:nvPr>
        </p:nvSpPr>
        <p:spPr/>
        <p:txBody>
          <a:bodyPr/>
          <a:lstStyle/>
          <a:p>
            <a:fld id="{236FB55A-FC2A-488A-837C-EBB48CAE90E4}" type="slidenum">
              <a:rPr lang="en-US" smtClean="0"/>
              <a:t>13</a:t>
            </a:fld>
            <a:endParaRPr lang="en-US" dirty="0"/>
          </a:p>
        </p:txBody>
      </p:sp>
    </p:spTree>
    <p:extLst>
      <p:ext uri="{BB962C8B-B14F-4D97-AF65-F5344CB8AC3E}">
        <p14:creationId xmlns:p14="http://schemas.microsoft.com/office/powerpoint/2010/main" val="13254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3177" tIns="46589" rIns="93177" bIns="46589">
            <a:normAutofit/>
          </a:bodyPr>
          <a:lstStyle/>
          <a:p>
            <a:r>
              <a:rPr lang="en-US" dirty="0"/>
              <a:t>https://covid.cdc.gov/covid-data-tracker/#variant-proportions</a:t>
            </a:r>
          </a:p>
          <a:p>
            <a:endParaRPr lang="en-US" dirty="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6FB55A-FC2A-488A-837C-EBB48CAE90E4}" type="slidenum">
              <a:rPr lang="en-US" smtClean="0"/>
              <a:t>15</a:t>
            </a:fld>
            <a:endParaRPr lang="en-US" dirty="0"/>
          </a:p>
        </p:txBody>
      </p:sp>
    </p:spTree>
    <p:extLst>
      <p:ext uri="{BB962C8B-B14F-4D97-AF65-F5344CB8AC3E}">
        <p14:creationId xmlns:p14="http://schemas.microsoft.com/office/powerpoint/2010/main" val="1942808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DPH_ppt-template_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914400" y="2398954"/>
            <a:ext cx="7772400" cy="1671098"/>
          </a:xfrm>
        </p:spPr>
        <p:txBody>
          <a:bodyPr anchor="t">
            <a:normAutofit/>
          </a:bodyPr>
          <a:lstStyle>
            <a:lvl1pPr algn="r">
              <a:defRPr sz="2400">
                <a:solidFill>
                  <a:srgbClr val="00A6B5"/>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0" y="4226022"/>
            <a:ext cx="6400800" cy="1412779"/>
          </a:xfrm>
        </p:spPr>
        <p:txBody>
          <a:bodyPr>
            <a:normAutofit/>
          </a:bodyPr>
          <a:lstStyle>
            <a:lvl1pPr marL="0" indent="0" algn="r">
              <a:buNone/>
              <a:defRPr sz="150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3200" y="6296936"/>
            <a:ext cx="2133600" cy="365125"/>
          </a:xfrm>
        </p:spPr>
        <p:txBody>
          <a:bodyPr/>
          <a:lstStyle>
            <a:lvl1pPr algn="r">
              <a:defRPr/>
            </a:lvl1pPr>
          </a:lstStyle>
          <a:p>
            <a:fld id="{561BCD25-110F-DA46-B8C9-AA5FF813C059}" type="datetimeFigureOut">
              <a:rPr lang="en-US" smtClean="0"/>
              <a:pPr/>
              <a:t>7/26/2022</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normAutofit/>
          </a:bodyPr>
          <a:lstStyle>
            <a:lvl1pPr>
              <a:defRPr sz="24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DPH_ppt-template_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914400" y="2398954"/>
            <a:ext cx="7772400" cy="1671098"/>
          </a:xfrm>
        </p:spPr>
        <p:txBody>
          <a:bodyPr anchor="t">
            <a:normAutofit/>
          </a:bodyPr>
          <a:lstStyle>
            <a:lvl1pPr algn="r">
              <a:defRPr sz="3200">
                <a:solidFill>
                  <a:srgbClr val="00A6B5"/>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0" y="4226020"/>
            <a:ext cx="6400800" cy="1412779"/>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3200" y="6296934"/>
            <a:ext cx="2133600" cy="365125"/>
          </a:xfrm>
        </p:spPr>
        <p:txBody>
          <a:bodyPr/>
          <a:lstStyle>
            <a:lvl1pPr algn="r">
              <a:defRPr/>
            </a:lvl1pPr>
          </a:lstStyle>
          <a:p>
            <a:fld id="{561BCD25-110F-DA46-B8C9-AA5FF813C059}" type="datetimeFigureOut">
              <a:rPr lang="en-US" smtClean="0"/>
              <a:pPr/>
              <a:t>7/26/2022</a:t>
            </a:fld>
            <a:endParaRPr lang="en-US" dirty="0"/>
          </a:p>
        </p:txBody>
      </p:sp>
    </p:spTree>
    <p:extLst>
      <p:ext uri="{BB962C8B-B14F-4D97-AF65-F5344CB8AC3E}">
        <p14:creationId xmlns:p14="http://schemas.microsoft.com/office/powerpoint/2010/main" val="2591749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47677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600" b="1" cap="all">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2442975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1">
                <a:solidFill>
                  <a:srgbClr val="00A6B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2017604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9" name="Slide Number Placeholder 8"/>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3788506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A6B5"/>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5" name="Slide Number Placeholder 4"/>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2244027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DPH_ppt-template_blank.png"/>
          <p:cNvPicPr>
            <a:picLocks noChangeAspect="1"/>
          </p:cNvPicPr>
          <p:nvPr userDrawn="1"/>
        </p:nvPicPr>
        <p:blipFill>
          <a:blip r:embed="rId2"/>
          <a:stretch>
            <a:fillRect/>
          </a:stretch>
        </p:blipFill>
        <p:spPr>
          <a:xfrm>
            <a:off x="7038" y="0"/>
            <a:ext cx="9129924" cy="6858000"/>
          </a:xfrm>
          <a:prstGeom prst="rect">
            <a:avLst/>
          </a:prstGeom>
        </p:spPr>
      </p:pic>
      <p:sp>
        <p:nvSpPr>
          <p:cNvPr id="2" name="Date Placeholder 1"/>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4" name="Slide Number Placeholder 3"/>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2672850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6114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00A6B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900834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363214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defRPr sz="32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3702475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851018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6B5"/>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30001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6B5"/>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509656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A6B5"/>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206890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03200"/>
            <a:ext cx="9144000" cy="6654799"/>
          </a:xfrm>
          <a:prstGeom prst="rect">
            <a:avLst/>
          </a:prstGeom>
          <a:blipFill>
            <a:blip r:embed="rId2" cstate="print"/>
            <a:stretch>
              <a:fillRect/>
            </a:stretch>
          </a:blipFill>
        </p:spPr>
        <p:txBody>
          <a:bodyPr wrap="square" lIns="0" tIns="0" rIns="0" bIns="0" rtlCol="0"/>
          <a:lstStyle/>
          <a:p>
            <a:endParaRPr dirty="0"/>
          </a:p>
        </p:txBody>
      </p:sp>
      <p:sp>
        <p:nvSpPr>
          <p:cNvPr id="17" name="bk object 17"/>
          <p:cNvSpPr/>
          <p:nvPr/>
        </p:nvSpPr>
        <p:spPr>
          <a:xfrm>
            <a:off x="0" y="6832662"/>
            <a:ext cx="642620" cy="0"/>
          </a:xfrm>
          <a:custGeom>
            <a:avLst/>
            <a:gdLst/>
            <a:ahLst/>
            <a:cxnLst/>
            <a:rect l="l" t="t" r="r" b="b"/>
            <a:pathLst>
              <a:path w="642620">
                <a:moveTo>
                  <a:pt x="0" y="0"/>
                </a:moveTo>
                <a:lnTo>
                  <a:pt x="642277" y="0"/>
                </a:lnTo>
              </a:path>
            </a:pathLst>
          </a:custGeom>
          <a:ln w="16902">
            <a:solidFill>
              <a:srgbClr val="000000"/>
            </a:solidFill>
          </a:ln>
        </p:spPr>
        <p:txBody>
          <a:bodyPr wrap="square" lIns="0" tIns="0" rIns="0" bIns="0" rtlCol="0"/>
          <a:lstStyle/>
          <a:p>
            <a:endParaRPr dirty="0"/>
          </a:p>
        </p:txBody>
      </p:sp>
      <p:sp>
        <p:nvSpPr>
          <p:cNvPr id="18" name="bk object 18"/>
          <p:cNvSpPr/>
          <p:nvPr/>
        </p:nvSpPr>
        <p:spPr>
          <a:xfrm>
            <a:off x="1960636" y="6832662"/>
            <a:ext cx="625475" cy="0"/>
          </a:xfrm>
          <a:custGeom>
            <a:avLst/>
            <a:gdLst/>
            <a:ahLst/>
            <a:cxnLst/>
            <a:rect l="l" t="t" r="r" b="b"/>
            <a:pathLst>
              <a:path w="625475">
                <a:moveTo>
                  <a:pt x="0" y="0"/>
                </a:moveTo>
                <a:lnTo>
                  <a:pt x="625374" y="0"/>
                </a:lnTo>
              </a:path>
            </a:pathLst>
          </a:custGeom>
          <a:ln w="16902">
            <a:solidFill>
              <a:srgbClr val="EF602F"/>
            </a:solidFill>
          </a:ln>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6128971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DPH_ppt-template_title.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914400" y="2398954"/>
            <a:ext cx="7772400" cy="1671098"/>
          </a:xfrm>
        </p:spPr>
        <p:txBody>
          <a:bodyPr anchor="t">
            <a:normAutofit/>
          </a:bodyPr>
          <a:lstStyle>
            <a:lvl1pPr algn="r">
              <a:defRPr sz="2400">
                <a:solidFill>
                  <a:srgbClr val="00A6B5"/>
                </a:solidFill>
              </a:defRPr>
            </a:lvl1pPr>
          </a:lstStyle>
          <a:p>
            <a:r>
              <a:rPr lang="en-US"/>
              <a:t>Click to edit Master title style</a:t>
            </a:r>
            <a:endParaRPr lang="en-US" dirty="0"/>
          </a:p>
        </p:txBody>
      </p:sp>
      <p:sp>
        <p:nvSpPr>
          <p:cNvPr id="3" name="Subtitle 2"/>
          <p:cNvSpPr>
            <a:spLocks noGrp="1"/>
          </p:cNvSpPr>
          <p:nvPr>
            <p:ph type="subTitle" idx="1"/>
          </p:nvPr>
        </p:nvSpPr>
        <p:spPr>
          <a:xfrm>
            <a:off x="2286000" y="4226032"/>
            <a:ext cx="6400800" cy="1412779"/>
          </a:xfrm>
        </p:spPr>
        <p:txBody>
          <a:bodyPr>
            <a:normAutofit/>
          </a:bodyPr>
          <a:lstStyle>
            <a:lvl1pPr marL="0" indent="0" algn="r">
              <a:buNone/>
              <a:defRPr sz="1500">
                <a:solidFill>
                  <a:schemeClr val="tx1">
                    <a:tint val="75000"/>
                  </a:schemeClr>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553200" y="6296946"/>
            <a:ext cx="2133600" cy="365125"/>
          </a:xfrm>
        </p:spPr>
        <p:txBody>
          <a:bodyPr/>
          <a:lstStyle>
            <a:lvl1pPr algn="r">
              <a:defRPr/>
            </a:lvl1p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Tree>
    <p:extLst>
      <p:ext uri="{BB962C8B-B14F-4D97-AF65-F5344CB8AC3E}">
        <p14:creationId xmlns:p14="http://schemas.microsoft.com/office/powerpoint/2010/main" val="3572107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19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109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normAutofit/>
          </a:bodyPr>
          <a:lstStyle>
            <a:lvl1pPr algn="l">
              <a:defRPr sz="2700" b="1" cap="all">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normAutofit/>
          </a:bodyPr>
          <a:lstStyle>
            <a:lvl1pPr algn="l">
              <a:defRPr sz="2700" b="1" cap="all">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10678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A6B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6"/>
            <a:ext cx="4038600" cy="4525963"/>
          </a:xfrm>
        </p:spPr>
        <p:txBody>
          <a:bodyPr/>
          <a:lstStyle>
            <a:lvl1pPr>
              <a:defRPr sz="19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6"/>
            <a:ext cx="4038600" cy="4525963"/>
          </a:xfrm>
        </p:spPr>
        <p:txBody>
          <a:bodyPr/>
          <a:lstStyle>
            <a:lvl1pPr>
              <a:defRPr sz="19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4533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3873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41803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DPH_ppt-template_blank.png"/>
          <p:cNvPicPr>
            <a:picLocks noChangeAspect="1"/>
          </p:cNvPicPr>
          <p:nvPr/>
        </p:nvPicPr>
        <p:blipFill>
          <a:blip r:embed="rId2" cstate="print"/>
          <a:stretch>
            <a:fillRect/>
          </a:stretch>
        </p:blipFill>
        <p:spPr>
          <a:xfrm>
            <a:off x="7038" y="0"/>
            <a:ext cx="9129924" cy="6858000"/>
          </a:xfrm>
          <a:prstGeom prst="rect">
            <a:avLst/>
          </a:prstGeom>
        </p:spPr>
      </p:pic>
      <p:sp>
        <p:nvSpPr>
          <p:cNvPr id="2" name="Date Placeholder 1"/>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74510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62"/>
            <a:ext cx="5111750" cy="5853113"/>
          </a:xfrm>
        </p:spPr>
        <p:txBody>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91361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rgbClr val="00A6B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165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743072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normAutofit/>
          </a:bodyPr>
          <a:lstStyle>
            <a:lvl1pPr>
              <a:defRPr sz="2400">
                <a:solidFill>
                  <a:srgbClr val="00A6B5"/>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4F705-B87B-4AB9-A0DA-D555D7E1643E}" type="datetimeFigureOut">
              <a:rPr lang="en-US" smtClean="0">
                <a:solidFill>
                  <a:prstClr val="black">
                    <a:tint val="75000"/>
                  </a:prstClr>
                </a:solidFill>
              </a:rPr>
              <a:pPr/>
              <a:t>7/26/2022</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E5ED39F-4F12-4482-8117-6673933F638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2055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solidFill>
                  <a:srgbClr val="00A6B5"/>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2"/>
            <a:ext cx="4038600" cy="4525963"/>
          </a:xfrm>
        </p:spPr>
        <p:txBody>
          <a:bodyPr/>
          <a:lstStyle>
            <a:lvl1pPr>
              <a:defRPr sz="19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defRPr sz="195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9" name="Slide Number Placeholder 8"/>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solidFill>
                  <a:srgbClr val="00A6B5"/>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5" name="Slide Number Placeholder 4"/>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DPH_ppt-template_blank.png"/>
          <p:cNvPicPr>
            <a:picLocks noChangeAspect="1"/>
          </p:cNvPicPr>
          <p:nvPr userDrawn="1"/>
        </p:nvPicPr>
        <p:blipFill>
          <a:blip r:embed="rId2"/>
          <a:stretch>
            <a:fillRect/>
          </a:stretch>
        </p:blipFill>
        <p:spPr>
          <a:xfrm>
            <a:off x="7038" y="0"/>
            <a:ext cx="9129924" cy="6858000"/>
          </a:xfrm>
          <a:prstGeom prst="rect">
            <a:avLst/>
          </a:prstGeom>
        </p:spPr>
      </p:pic>
      <p:sp>
        <p:nvSpPr>
          <p:cNvPr id="2" name="Date Placeholder 1"/>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4" name="Slide Number Placeholder 3"/>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solidFill>
                  <a:srgbClr val="00A6B5"/>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853113"/>
          </a:xfrm>
        </p:spPr>
        <p:txBody>
          <a:bodyPr/>
          <a:lstStyle>
            <a:lvl1pPr>
              <a:defRPr sz="2100"/>
            </a:lvl1pPr>
            <a:lvl2pPr>
              <a:defRPr sz="1800"/>
            </a:lvl2pPr>
            <a:lvl3pPr>
              <a:defRPr sz="1500"/>
            </a:lvl3pPr>
            <a:lvl4pPr>
              <a:defRPr sz="1350"/>
            </a:lvl4pPr>
            <a:lvl5pPr>
              <a:defRPr sz="13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rgbClr val="00A6B5"/>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61BCD25-110F-DA46-B8C9-AA5FF813C059}" type="datetimeFigureOut">
              <a:rPr lang="en-US" smtClean="0"/>
              <a:pPr/>
              <a:t>7/26/2022</a:t>
            </a:fld>
            <a:endParaRPr lang="en-US" dirty="0"/>
          </a:p>
        </p:txBody>
      </p:sp>
      <p:sp>
        <p:nvSpPr>
          <p:cNvPr id="7" name="Slide Number Placeholder 6"/>
          <p:cNvSpPr>
            <a:spLocks noGrp="1"/>
          </p:cNvSpPr>
          <p:nvPr>
            <p:ph type="sldNum" sz="quarter" idx="12"/>
          </p:nvPr>
        </p:nvSpPr>
        <p:spPr/>
        <p:txBody>
          <a:bodyPr/>
          <a:lstStyle/>
          <a:p>
            <a:fld id="{FB3261BE-5583-2B4B-9359-B33A8536F1A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4.jp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DPH_ppt-template_bullet.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4812" y="629693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4"/>
          </p:nvPr>
        </p:nvSpPr>
        <p:spPr>
          <a:xfrm>
            <a:off x="8221246" y="6296936"/>
            <a:ext cx="465555"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3261BE-5583-2B4B-9359-B33A8536F1A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2700" b="1" i="0" kern="1200">
          <a:solidFill>
            <a:srgbClr val="00A6B5"/>
          </a:solidFill>
          <a:latin typeface="Arial"/>
          <a:ea typeface="+mj-ea"/>
          <a:cs typeface="Arial"/>
        </a:defRPr>
      </a:lvl1pPr>
    </p:titleStyle>
    <p:bodyStyle>
      <a:lvl1pPr marL="257175" indent="-257175" algn="l" defTabSz="342900" rtl="0" eaLnBrk="1" latinLnBrk="0" hangingPunct="1">
        <a:spcBef>
          <a:spcPct val="20000"/>
        </a:spcBef>
        <a:buClr>
          <a:srgbClr val="B152C3"/>
        </a:buClr>
        <a:buFont typeface="Arial"/>
        <a:buChar char="•"/>
        <a:defRPr sz="1800" kern="1200">
          <a:solidFill>
            <a:schemeClr val="tx1"/>
          </a:solidFill>
          <a:latin typeface="Arial"/>
          <a:ea typeface="+mn-ea"/>
          <a:cs typeface="Arial"/>
        </a:defRPr>
      </a:lvl1pPr>
      <a:lvl2pPr marL="557213" indent="-214313" algn="l" defTabSz="342900" rtl="0" eaLnBrk="1" latinLnBrk="0" hangingPunct="1">
        <a:spcBef>
          <a:spcPct val="20000"/>
        </a:spcBef>
        <a:buClr>
          <a:srgbClr val="B152C3"/>
        </a:buClr>
        <a:buFont typeface="Arial"/>
        <a:buChar char="•"/>
        <a:defRPr sz="1650" kern="1200">
          <a:solidFill>
            <a:schemeClr val="tx1"/>
          </a:solidFill>
          <a:latin typeface="Arial"/>
          <a:ea typeface="+mn-ea"/>
          <a:cs typeface="Arial"/>
        </a:defRPr>
      </a:lvl2pPr>
      <a:lvl3pPr marL="857250" indent="-171450" algn="l" defTabSz="342900" rtl="0" eaLnBrk="1" latinLnBrk="0" hangingPunct="1">
        <a:spcBef>
          <a:spcPct val="20000"/>
        </a:spcBef>
        <a:buClr>
          <a:srgbClr val="B152C3"/>
        </a:buClr>
        <a:buFont typeface="Arial"/>
        <a:buChar char="•"/>
        <a:defRPr sz="1500" kern="1200">
          <a:solidFill>
            <a:schemeClr val="tx1"/>
          </a:solidFill>
          <a:latin typeface="Arial"/>
          <a:ea typeface="+mn-ea"/>
          <a:cs typeface="Arial"/>
        </a:defRPr>
      </a:lvl3pPr>
      <a:lvl4pPr marL="1200150" indent="-171450" algn="l" defTabSz="342900" rtl="0" eaLnBrk="1" latinLnBrk="0" hangingPunct="1">
        <a:spcBef>
          <a:spcPct val="20000"/>
        </a:spcBef>
        <a:buClr>
          <a:srgbClr val="B152C3"/>
        </a:buClr>
        <a:buFont typeface="Arial"/>
        <a:buChar char="•"/>
        <a:defRPr sz="1350" kern="1200">
          <a:solidFill>
            <a:schemeClr val="tx1"/>
          </a:solidFill>
          <a:latin typeface="Arial"/>
          <a:ea typeface="+mn-ea"/>
          <a:cs typeface="Arial"/>
        </a:defRPr>
      </a:lvl4pPr>
      <a:lvl5pPr marL="1543050" indent="-171450" algn="l" defTabSz="342900" rtl="0" eaLnBrk="1" latinLnBrk="0" hangingPunct="1">
        <a:spcBef>
          <a:spcPct val="20000"/>
        </a:spcBef>
        <a:buClr>
          <a:srgbClr val="B152C3"/>
        </a:buClr>
        <a:buFont typeface="Arial"/>
        <a:buChar char="•"/>
        <a:defRPr sz="1350" kern="1200">
          <a:solidFill>
            <a:schemeClr val="tx1"/>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DPH_ppt-template_bullet.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4812" y="629693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1BCD25-110F-DA46-B8C9-AA5FF813C059}" type="datetimeFigureOut">
              <a:rPr lang="en-US" smtClean="0"/>
              <a:pPr/>
              <a:t>7/26/2022</a:t>
            </a:fld>
            <a:endParaRPr lang="en-US" dirty="0"/>
          </a:p>
        </p:txBody>
      </p:sp>
      <p:sp>
        <p:nvSpPr>
          <p:cNvPr id="6" name="Slide Number Placeholder 5"/>
          <p:cNvSpPr>
            <a:spLocks noGrp="1"/>
          </p:cNvSpPr>
          <p:nvPr>
            <p:ph type="sldNum" sz="quarter" idx="4"/>
          </p:nvPr>
        </p:nvSpPr>
        <p:spPr>
          <a:xfrm>
            <a:off x="8221245" y="6296934"/>
            <a:ext cx="4655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261BE-5583-2B4B-9359-B33A8536F1A3}" type="slidenum">
              <a:rPr lang="en-US" smtClean="0"/>
              <a:pPr/>
              <a:t>‹#›</a:t>
            </a:fld>
            <a:endParaRPr lang="en-US" dirty="0"/>
          </a:p>
        </p:txBody>
      </p:sp>
    </p:spTree>
    <p:extLst>
      <p:ext uri="{BB962C8B-B14F-4D97-AF65-F5344CB8AC3E}">
        <p14:creationId xmlns:p14="http://schemas.microsoft.com/office/powerpoint/2010/main" val="24191234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600" b="1" i="0" kern="1200">
          <a:solidFill>
            <a:srgbClr val="00A6B5"/>
          </a:solidFill>
          <a:latin typeface="Arial"/>
          <a:ea typeface="+mj-ea"/>
          <a:cs typeface="Arial"/>
        </a:defRPr>
      </a:lvl1pPr>
    </p:titleStyle>
    <p:bodyStyle>
      <a:lvl1pPr marL="342900" indent="-342900" algn="l" defTabSz="457200" rtl="0" eaLnBrk="1" latinLnBrk="0" hangingPunct="1">
        <a:spcBef>
          <a:spcPct val="20000"/>
        </a:spcBef>
        <a:buClr>
          <a:srgbClr val="B152C3"/>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rgbClr val="B152C3"/>
        </a:buClr>
        <a:buFont typeface="Arial"/>
        <a:buChar char="•"/>
        <a:defRPr sz="2200" kern="1200">
          <a:solidFill>
            <a:schemeClr val="tx1"/>
          </a:solidFill>
          <a:latin typeface="Arial"/>
          <a:ea typeface="+mn-ea"/>
          <a:cs typeface="Arial"/>
        </a:defRPr>
      </a:lvl2pPr>
      <a:lvl3pPr marL="1143000" indent="-228600" algn="l" defTabSz="457200" rtl="0" eaLnBrk="1" latinLnBrk="0" hangingPunct="1">
        <a:spcBef>
          <a:spcPct val="20000"/>
        </a:spcBef>
        <a:buClr>
          <a:srgbClr val="B152C3"/>
        </a:buClr>
        <a:buFont typeface="Arial"/>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rgbClr val="B152C3"/>
        </a:buClr>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rgbClr val="B152C3"/>
        </a:buClr>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3999" cy="6857997"/>
          </a:xfrm>
          <a:prstGeom prst="rect">
            <a:avLst/>
          </a:prstGeom>
          <a:blipFill>
            <a:blip r:embed="rId7" cstate="print"/>
            <a:stretch>
              <a:fillRect/>
            </a:stretch>
          </a:blipFill>
        </p:spPr>
        <p:txBody>
          <a:bodyPr wrap="square" lIns="0" tIns="0" rIns="0" bIns="0" rtlCol="0"/>
          <a:lstStyle/>
          <a:p>
            <a:endParaRPr dirty="0"/>
          </a:p>
        </p:txBody>
      </p:sp>
      <p:sp>
        <p:nvSpPr>
          <p:cNvPr id="2" name="Holder 2"/>
          <p:cNvSpPr>
            <a:spLocks noGrp="1"/>
          </p:cNvSpPr>
          <p:nvPr>
            <p:ph type="title"/>
          </p:nvPr>
        </p:nvSpPr>
        <p:spPr>
          <a:xfrm>
            <a:off x="535940" y="654907"/>
            <a:ext cx="8072119" cy="432434"/>
          </a:xfrm>
          <a:prstGeom prst="rect">
            <a:avLst/>
          </a:prstGeom>
        </p:spPr>
        <p:txBody>
          <a:bodyPr wrap="square" lIns="0" tIns="0" rIns="0" bIns="0">
            <a:spAutoFit/>
          </a:bodyPr>
          <a:lstStyle>
            <a:lvl1pPr>
              <a:defRPr sz="3200" b="1" i="0">
                <a:solidFill>
                  <a:srgbClr val="00A6B5"/>
                </a:solidFill>
                <a:latin typeface="Arial"/>
                <a:cs typeface="Arial"/>
              </a:defRPr>
            </a:lvl1pPr>
          </a:lstStyle>
          <a:p>
            <a:endParaRPr/>
          </a:p>
        </p:txBody>
      </p:sp>
      <p:sp>
        <p:nvSpPr>
          <p:cNvPr id="3" name="Holder 3"/>
          <p:cNvSpPr>
            <a:spLocks noGrp="1"/>
          </p:cNvSpPr>
          <p:nvPr>
            <p:ph type="body" idx="1"/>
          </p:nvPr>
        </p:nvSpPr>
        <p:spPr>
          <a:xfrm>
            <a:off x="535940" y="1687441"/>
            <a:ext cx="8072119" cy="28390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7/26/2022</a:t>
            </a:fld>
            <a:endParaRPr lang="en-US" dirty="0"/>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7709108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DPH_ppt-template_bullet.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4812" y="6296946"/>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dirty="0">
              <a:solidFill>
                <a:srgbClr val="77777A">
                  <a:tint val="75000"/>
                </a:srgbClr>
              </a:solidFill>
            </a:endParaRPr>
          </a:p>
        </p:txBody>
      </p:sp>
      <p:sp>
        <p:nvSpPr>
          <p:cNvPr id="6" name="Slide Number Placeholder 5"/>
          <p:cNvSpPr>
            <a:spLocks noGrp="1"/>
          </p:cNvSpPr>
          <p:nvPr>
            <p:ph type="sldNum" sz="quarter" idx="4"/>
          </p:nvPr>
        </p:nvSpPr>
        <p:spPr>
          <a:xfrm>
            <a:off x="8221247" y="6296946"/>
            <a:ext cx="465555"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85D823AC-95CC-4291-B3D5-36317F8DFE6C}" type="slidenum">
              <a:rPr lang="en-US" smtClean="0">
                <a:solidFill>
                  <a:srgbClr val="77777A">
                    <a:tint val="75000"/>
                  </a:srgbClr>
                </a:solidFill>
              </a:rPr>
              <a:pPr>
                <a:defRPr/>
              </a:pPr>
              <a:t>‹#›</a:t>
            </a:fld>
            <a:endParaRPr lang="en-US" dirty="0">
              <a:solidFill>
                <a:srgbClr val="77777A">
                  <a:tint val="75000"/>
                </a:srgbClr>
              </a:solidFill>
            </a:endParaRPr>
          </a:p>
        </p:txBody>
      </p:sp>
    </p:spTree>
    <p:extLst>
      <p:ext uri="{BB962C8B-B14F-4D97-AF65-F5344CB8AC3E}">
        <p14:creationId xmlns:p14="http://schemas.microsoft.com/office/powerpoint/2010/main" val="423071433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342892" rtl="0" eaLnBrk="1" latinLnBrk="0" hangingPunct="1">
        <a:spcBef>
          <a:spcPct val="0"/>
        </a:spcBef>
        <a:buNone/>
        <a:defRPr sz="2700" b="1" i="0" kern="1200">
          <a:solidFill>
            <a:srgbClr val="00A6B5"/>
          </a:solidFill>
          <a:latin typeface="Arial"/>
          <a:ea typeface="+mj-ea"/>
          <a:cs typeface="Arial"/>
        </a:defRPr>
      </a:lvl1pPr>
    </p:titleStyle>
    <p:bodyStyle>
      <a:lvl1pPr marL="257168" indent="-257168" algn="l" defTabSz="342892" rtl="0" eaLnBrk="1" latinLnBrk="0" hangingPunct="1">
        <a:spcBef>
          <a:spcPct val="20000"/>
        </a:spcBef>
        <a:buClr>
          <a:srgbClr val="B152C3"/>
        </a:buClr>
        <a:buFont typeface="Arial"/>
        <a:buChar char="•"/>
        <a:defRPr sz="1800" kern="1200">
          <a:solidFill>
            <a:schemeClr val="tx1"/>
          </a:solidFill>
          <a:latin typeface="Arial"/>
          <a:ea typeface="+mn-ea"/>
          <a:cs typeface="Arial"/>
        </a:defRPr>
      </a:lvl1pPr>
      <a:lvl2pPr marL="557199" indent="-214308" algn="l" defTabSz="342892" rtl="0" eaLnBrk="1" latinLnBrk="0" hangingPunct="1">
        <a:spcBef>
          <a:spcPct val="20000"/>
        </a:spcBef>
        <a:buClr>
          <a:srgbClr val="B152C3"/>
        </a:buClr>
        <a:buFont typeface="Arial"/>
        <a:buChar char="•"/>
        <a:defRPr sz="1650" kern="1200">
          <a:solidFill>
            <a:schemeClr val="tx1"/>
          </a:solidFill>
          <a:latin typeface="Arial"/>
          <a:ea typeface="+mn-ea"/>
          <a:cs typeface="Arial"/>
        </a:defRPr>
      </a:lvl2pPr>
      <a:lvl3pPr marL="857228" indent="-171446" algn="l" defTabSz="342892" rtl="0" eaLnBrk="1" latinLnBrk="0" hangingPunct="1">
        <a:spcBef>
          <a:spcPct val="20000"/>
        </a:spcBef>
        <a:buClr>
          <a:srgbClr val="B152C3"/>
        </a:buClr>
        <a:buFont typeface="Arial"/>
        <a:buChar char="•"/>
        <a:defRPr sz="1500" kern="1200">
          <a:solidFill>
            <a:schemeClr val="tx1"/>
          </a:solidFill>
          <a:latin typeface="Arial"/>
          <a:ea typeface="+mn-ea"/>
          <a:cs typeface="Arial"/>
        </a:defRPr>
      </a:lvl3pPr>
      <a:lvl4pPr marL="1200120" indent="-171446" algn="l" defTabSz="342892" rtl="0" eaLnBrk="1" latinLnBrk="0" hangingPunct="1">
        <a:spcBef>
          <a:spcPct val="20000"/>
        </a:spcBef>
        <a:buClr>
          <a:srgbClr val="B152C3"/>
        </a:buClr>
        <a:buFont typeface="Arial"/>
        <a:buChar char="•"/>
        <a:defRPr sz="1350" kern="1200">
          <a:solidFill>
            <a:schemeClr val="tx1"/>
          </a:solidFill>
          <a:latin typeface="Arial"/>
          <a:ea typeface="+mn-ea"/>
          <a:cs typeface="Arial"/>
        </a:defRPr>
      </a:lvl4pPr>
      <a:lvl5pPr marL="1543012" indent="-171446" algn="l" defTabSz="342892" rtl="0" eaLnBrk="1" latinLnBrk="0" hangingPunct="1">
        <a:spcBef>
          <a:spcPct val="20000"/>
        </a:spcBef>
        <a:buClr>
          <a:srgbClr val="B152C3"/>
        </a:buClr>
        <a:buFont typeface="Arial"/>
        <a:buChar char="•"/>
        <a:defRPr sz="1350" kern="1200">
          <a:solidFill>
            <a:schemeClr val="tx1"/>
          </a:solidFill>
          <a:latin typeface="Arial"/>
          <a:ea typeface="+mn-ea"/>
          <a:cs typeface="Arial"/>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hyperlink" Target="https://mako.exchange/splash/GAmakotesting/"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hyperlink" Target="https://www.cobbanddouglaspublichealth.com/services/epidemiology-infectious-disease/covid-testing/" TargetMode="External"/><Relationship Id="rId4" Type="http://schemas.openxmlformats.org/officeDocument/2006/relationships/hyperlink" Target="https://honumg.info/LTSGA004"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ovidtests.gov/"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experience.arcgis.com/experience/3d8eea39f5c1443db1743a4cb8948a9c"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c.gov/coronavirus/2019-ncov/vaccines/booster-shot.html#when-you-can-get-booster" TargetMode="External"/><Relationship Id="rId2" Type="http://schemas.openxmlformats.org/officeDocument/2006/relationships/hyperlink" Target="https://www.cdc.gov/coronavirus/2019-ncov/vaccines/stay-up-to-date.html" TargetMode="Externa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coronavirus/2019-ncov/your-health/quarantine-isolation.html"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cobbanddouglaspublichealth.or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hyperlink" Target="https://dph.georgia.gov/monkeypox"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4F9156-8344-407E-A6C5-D53CAC863737}"/>
              </a:ext>
            </a:extLst>
          </p:cNvPr>
          <p:cNvSpPr>
            <a:spLocks noGrp="1"/>
          </p:cNvSpPr>
          <p:nvPr>
            <p:ph type="ctrTitle"/>
          </p:nvPr>
        </p:nvSpPr>
        <p:spPr/>
        <p:txBody>
          <a:bodyPr>
            <a:normAutofit/>
          </a:bodyPr>
          <a:lstStyle/>
          <a:p>
            <a:r>
              <a:rPr lang="en-US" sz="4000" dirty="0"/>
              <a:t>Public Health Updates for Douglas County </a:t>
            </a:r>
          </a:p>
        </p:txBody>
      </p:sp>
      <p:sp>
        <p:nvSpPr>
          <p:cNvPr id="5" name="Subtitle 4">
            <a:extLst>
              <a:ext uri="{FF2B5EF4-FFF2-40B4-BE49-F238E27FC236}">
                <a16:creationId xmlns:a16="http://schemas.microsoft.com/office/drawing/2014/main" id="{2773E46B-7EFA-488A-A095-A27AE5B0D1B0}"/>
              </a:ext>
            </a:extLst>
          </p:cNvPr>
          <p:cNvSpPr>
            <a:spLocks noGrp="1"/>
          </p:cNvSpPr>
          <p:nvPr>
            <p:ph type="subTitle" idx="1"/>
          </p:nvPr>
        </p:nvSpPr>
        <p:spPr/>
        <p:txBody>
          <a:bodyPr/>
          <a:lstStyle/>
          <a:p>
            <a:r>
              <a:rPr lang="en-US" dirty="0"/>
              <a:t>July 26, 2022</a:t>
            </a:r>
          </a:p>
          <a:p>
            <a:endParaRPr lang="en-US" dirty="0"/>
          </a:p>
        </p:txBody>
      </p:sp>
    </p:spTree>
    <p:extLst>
      <p:ext uri="{BB962C8B-B14F-4D97-AF65-F5344CB8AC3E}">
        <p14:creationId xmlns:p14="http://schemas.microsoft.com/office/powerpoint/2010/main" val="379335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64C10-2C60-431A-A3E9-A4AC8B8A3A79}"/>
              </a:ext>
            </a:extLst>
          </p:cNvPr>
          <p:cNvSpPr>
            <a:spLocks noGrp="1"/>
          </p:cNvSpPr>
          <p:nvPr>
            <p:ph type="title"/>
          </p:nvPr>
        </p:nvSpPr>
        <p:spPr>
          <a:xfrm>
            <a:off x="308610" y="2491740"/>
            <a:ext cx="8229600" cy="1143000"/>
          </a:xfrm>
        </p:spPr>
        <p:txBody>
          <a:bodyPr>
            <a:normAutofit/>
          </a:bodyPr>
          <a:lstStyle/>
          <a:p>
            <a:r>
              <a:rPr lang="en-US" sz="3200" dirty="0"/>
              <a:t>COVID-19 UPDATE</a:t>
            </a:r>
          </a:p>
        </p:txBody>
      </p:sp>
    </p:spTree>
    <p:extLst>
      <p:ext uri="{BB962C8B-B14F-4D97-AF65-F5344CB8AC3E}">
        <p14:creationId xmlns:p14="http://schemas.microsoft.com/office/powerpoint/2010/main" val="1390744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6DAF2-99C3-B5DB-A3A3-6E1DC3556E2C}"/>
              </a:ext>
            </a:extLst>
          </p:cNvPr>
          <p:cNvSpPr>
            <a:spLocks noGrp="1"/>
          </p:cNvSpPr>
          <p:nvPr>
            <p:ph type="title"/>
          </p:nvPr>
        </p:nvSpPr>
        <p:spPr/>
        <p:txBody>
          <a:bodyPr/>
          <a:lstStyle/>
          <a:p>
            <a:r>
              <a:rPr lang="en-US" dirty="0"/>
              <a:t>Douglas County is back in HIGH transmission</a:t>
            </a:r>
          </a:p>
        </p:txBody>
      </p:sp>
      <p:pic>
        <p:nvPicPr>
          <p:cNvPr id="5" name="Content Placeholder 4">
            <a:extLst>
              <a:ext uri="{FF2B5EF4-FFF2-40B4-BE49-F238E27FC236}">
                <a16:creationId xmlns:a16="http://schemas.microsoft.com/office/drawing/2014/main" id="{A43193F1-D55B-CD9C-76C2-3B49C1E6FE91}"/>
              </a:ext>
            </a:extLst>
          </p:cNvPr>
          <p:cNvPicPr>
            <a:picLocks noGrp="1" noChangeAspect="1"/>
          </p:cNvPicPr>
          <p:nvPr>
            <p:ph idx="1"/>
          </p:nvPr>
        </p:nvPicPr>
        <p:blipFill>
          <a:blip r:embed="rId3"/>
          <a:stretch>
            <a:fillRect/>
          </a:stretch>
        </p:blipFill>
        <p:spPr>
          <a:xfrm>
            <a:off x="244935" y="1417638"/>
            <a:ext cx="8654129" cy="4137638"/>
          </a:xfrm>
        </p:spPr>
      </p:pic>
    </p:spTree>
    <p:extLst>
      <p:ext uri="{BB962C8B-B14F-4D97-AF65-F5344CB8AC3E}">
        <p14:creationId xmlns:p14="http://schemas.microsoft.com/office/powerpoint/2010/main" val="1849075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66EDBE-1BAC-CA41-3F13-FF0456441FA3}"/>
              </a:ext>
            </a:extLst>
          </p:cNvPr>
          <p:cNvPicPr>
            <a:picLocks noChangeAspect="1"/>
          </p:cNvPicPr>
          <p:nvPr/>
        </p:nvPicPr>
        <p:blipFill>
          <a:blip r:embed="rId3"/>
          <a:stretch>
            <a:fillRect/>
          </a:stretch>
        </p:blipFill>
        <p:spPr>
          <a:xfrm>
            <a:off x="1911587" y="347717"/>
            <a:ext cx="5320825" cy="5922790"/>
          </a:xfrm>
          <a:prstGeom prst="rect">
            <a:avLst/>
          </a:prstGeom>
        </p:spPr>
      </p:pic>
    </p:spTree>
    <p:extLst>
      <p:ext uri="{BB962C8B-B14F-4D97-AF65-F5344CB8AC3E}">
        <p14:creationId xmlns:p14="http://schemas.microsoft.com/office/powerpoint/2010/main" val="251438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A1FA5-9B3E-4B4F-8DAC-B754CA40CD1C}"/>
              </a:ext>
            </a:extLst>
          </p:cNvPr>
          <p:cNvSpPr>
            <a:spLocks noGrp="1"/>
          </p:cNvSpPr>
          <p:nvPr>
            <p:ph type="title"/>
          </p:nvPr>
        </p:nvSpPr>
        <p:spPr>
          <a:xfrm>
            <a:off x="457200" y="274638"/>
            <a:ext cx="8601456" cy="1143000"/>
          </a:xfrm>
        </p:spPr>
        <p:txBody>
          <a:bodyPr>
            <a:norm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In Georgia, t</a:t>
            </a:r>
            <a:r>
              <a:rPr lang="en-US" sz="2800" b="1" dirty="0">
                <a:effectLst/>
                <a:latin typeface="Calibri" panose="020F0502020204030204" pitchFamily="34" charset="0"/>
                <a:ea typeface="Calibri" panose="020F0502020204030204" pitchFamily="34" charset="0"/>
                <a:cs typeface="Times New Roman" panose="02020603050405020304" pitchFamily="18" charset="0"/>
              </a:rPr>
              <a:t>he number of COVID hospitalizations are </a:t>
            </a:r>
            <a:r>
              <a:rPr lang="en-US" sz="2800" dirty="0">
                <a:latin typeface="Calibri" panose="020F0502020204030204" pitchFamily="34" charset="0"/>
                <a:ea typeface="Calibri" panose="020F0502020204030204" pitchFamily="34" charset="0"/>
                <a:cs typeface="Times New Roman" panose="02020603050405020304" pitchFamily="18" charset="0"/>
              </a:rPr>
              <a:t>once again increasing.</a:t>
            </a:r>
            <a:endParaRPr lang="en-US" sz="2800" dirty="0"/>
          </a:p>
        </p:txBody>
      </p:sp>
      <p:sp>
        <p:nvSpPr>
          <p:cNvPr id="4" name="Content Placeholder 3">
            <a:extLst>
              <a:ext uri="{FF2B5EF4-FFF2-40B4-BE49-F238E27FC236}">
                <a16:creationId xmlns:a16="http://schemas.microsoft.com/office/drawing/2014/main" id="{F4D09B4A-A51B-4D05-96BB-A05ADA016AA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07706E66-F5D4-4743-13D0-2BD89EEEB69A}"/>
              </a:ext>
            </a:extLst>
          </p:cNvPr>
          <p:cNvPicPr>
            <a:picLocks noChangeAspect="1"/>
          </p:cNvPicPr>
          <p:nvPr/>
        </p:nvPicPr>
        <p:blipFill>
          <a:blip r:embed="rId3"/>
          <a:stretch>
            <a:fillRect/>
          </a:stretch>
        </p:blipFill>
        <p:spPr>
          <a:xfrm>
            <a:off x="133122" y="1650094"/>
            <a:ext cx="8877756" cy="4426177"/>
          </a:xfrm>
          <a:prstGeom prst="rect">
            <a:avLst/>
          </a:prstGeom>
        </p:spPr>
      </p:pic>
    </p:spTree>
    <p:extLst>
      <p:ext uri="{BB962C8B-B14F-4D97-AF65-F5344CB8AC3E}">
        <p14:creationId xmlns:p14="http://schemas.microsoft.com/office/powerpoint/2010/main" val="225402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50589" y="497160"/>
            <a:ext cx="8072119" cy="384721"/>
          </a:xfrm>
          <a:prstGeom prst="rect">
            <a:avLst/>
          </a:prstGeom>
        </p:spPr>
        <p:txBody>
          <a:bodyPr vert="horz" wrap="square" lIns="0" tIns="0" rIns="0" bIns="0" rtlCol="0">
            <a:spAutoFit/>
          </a:bodyPr>
          <a:lstStyle/>
          <a:p>
            <a:pPr marL="12700">
              <a:lnSpc>
                <a:spcPct val="100000"/>
              </a:lnSpc>
            </a:pPr>
            <a:r>
              <a:rPr lang="en-US" sz="2500" dirty="0"/>
              <a:t>Omicron BA.5 is responsible for this latest surge</a:t>
            </a:r>
            <a:endParaRPr sz="2500" dirty="0">
              <a:solidFill>
                <a:srgbClr val="FF0000"/>
              </a:solidFill>
              <a:latin typeface="Arial"/>
              <a:cs typeface="Arial"/>
            </a:endParaRPr>
          </a:p>
        </p:txBody>
      </p:sp>
      <p:pic>
        <p:nvPicPr>
          <p:cNvPr id="5" name="Picture 4">
            <a:extLst>
              <a:ext uri="{FF2B5EF4-FFF2-40B4-BE49-F238E27FC236}">
                <a16:creationId xmlns:a16="http://schemas.microsoft.com/office/drawing/2014/main" id="{7314DE65-7D06-7443-8DBE-08998533144D}"/>
              </a:ext>
            </a:extLst>
          </p:cNvPr>
          <p:cNvPicPr>
            <a:picLocks noChangeAspect="1"/>
          </p:cNvPicPr>
          <p:nvPr/>
        </p:nvPicPr>
        <p:blipFill>
          <a:blip r:embed="rId3"/>
          <a:stretch>
            <a:fillRect/>
          </a:stretch>
        </p:blipFill>
        <p:spPr>
          <a:xfrm>
            <a:off x="111211" y="1289685"/>
            <a:ext cx="8072119" cy="5295015"/>
          </a:xfrm>
          <a:prstGeom prst="rect">
            <a:avLst/>
          </a:prstGeom>
        </p:spPr>
      </p:pic>
      <p:sp>
        <p:nvSpPr>
          <p:cNvPr id="7" name="Rectangle: Rounded Corners 6">
            <a:extLst>
              <a:ext uri="{FF2B5EF4-FFF2-40B4-BE49-F238E27FC236}">
                <a16:creationId xmlns:a16="http://schemas.microsoft.com/office/drawing/2014/main" id="{FA2A0315-27DD-433C-B36C-6A3A2CA5D843}"/>
              </a:ext>
            </a:extLst>
          </p:cNvPr>
          <p:cNvSpPr/>
          <p:nvPr/>
        </p:nvSpPr>
        <p:spPr>
          <a:xfrm>
            <a:off x="4386649" y="2972378"/>
            <a:ext cx="2814460" cy="45662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11F5C-C368-E4FC-1320-FDBA3A33EF7B}"/>
              </a:ext>
            </a:extLst>
          </p:cNvPr>
          <p:cNvSpPr>
            <a:spLocks noGrp="1"/>
          </p:cNvSpPr>
          <p:nvPr>
            <p:ph type="title"/>
          </p:nvPr>
        </p:nvSpPr>
        <p:spPr>
          <a:xfrm>
            <a:off x="535940" y="348615"/>
            <a:ext cx="8072119" cy="984885"/>
          </a:xfrm>
        </p:spPr>
        <p:txBody>
          <a:bodyPr/>
          <a:lstStyle/>
          <a:p>
            <a:r>
              <a:rPr lang="en-US" dirty="0"/>
              <a:t>Vaccinations and Boosters are critical in reducing hospitalizations and deaths</a:t>
            </a:r>
          </a:p>
        </p:txBody>
      </p:sp>
      <p:pic>
        <p:nvPicPr>
          <p:cNvPr id="7" name="Picture 6">
            <a:extLst>
              <a:ext uri="{FF2B5EF4-FFF2-40B4-BE49-F238E27FC236}">
                <a16:creationId xmlns:a16="http://schemas.microsoft.com/office/drawing/2014/main" id="{EC59212A-F4C8-8796-1548-5C0741C3B078}"/>
              </a:ext>
            </a:extLst>
          </p:cNvPr>
          <p:cNvPicPr>
            <a:picLocks noChangeAspect="1"/>
          </p:cNvPicPr>
          <p:nvPr/>
        </p:nvPicPr>
        <p:blipFill>
          <a:blip r:embed="rId3"/>
          <a:stretch>
            <a:fillRect/>
          </a:stretch>
        </p:blipFill>
        <p:spPr>
          <a:xfrm>
            <a:off x="317563" y="1413319"/>
            <a:ext cx="5534025" cy="2943225"/>
          </a:xfrm>
          <a:prstGeom prst="rect">
            <a:avLst/>
          </a:prstGeom>
        </p:spPr>
      </p:pic>
      <p:pic>
        <p:nvPicPr>
          <p:cNvPr id="9" name="Picture 8">
            <a:extLst>
              <a:ext uri="{FF2B5EF4-FFF2-40B4-BE49-F238E27FC236}">
                <a16:creationId xmlns:a16="http://schemas.microsoft.com/office/drawing/2014/main" id="{26DA4E8D-124D-DFDF-4A18-02C17009F2E1}"/>
              </a:ext>
            </a:extLst>
          </p:cNvPr>
          <p:cNvPicPr>
            <a:picLocks noChangeAspect="1"/>
          </p:cNvPicPr>
          <p:nvPr/>
        </p:nvPicPr>
        <p:blipFill>
          <a:blip r:embed="rId4"/>
          <a:stretch>
            <a:fillRect/>
          </a:stretch>
        </p:blipFill>
        <p:spPr>
          <a:xfrm>
            <a:off x="3781676" y="4079748"/>
            <a:ext cx="5175824" cy="2729865"/>
          </a:xfrm>
          <a:prstGeom prst="rect">
            <a:avLst/>
          </a:prstGeom>
        </p:spPr>
      </p:pic>
    </p:spTree>
    <p:extLst>
      <p:ext uri="{BB962C8B-B14F-4D97-AF65-F5344CB8AC3E}">
        <p14:creationId xmlns:p14="http://schemas.microsoft.com/office/powerpoint/2010/main" val="2461967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39945-60D0-4E17-8DC0-1661E5ADFCED}"/>
              </a:ext>
            </a:extLst>
          </p:cNvPr>
          <p:cNvSpPr>
            <a:spLocks noGrp="1"/>
          </p:cNvSpPr>
          <p:nvPr>
            <p:ph type="title"/>
          </p:nvPr>
        </p:nvSpPr>
        <p:spPr>
          <a:xfrm>
            <a:off x="283029" y="2484438"/>
            <a:ext cx="8229600" cy="1143000"/>
          </a:xfrm>
        </p:spPr>
        <p:txBody>
          <a:bodyPr/>
          <a:lstStyle/>
          <a:p>
            <a:r>
              <a:rPr lang="en-US" dirty="0"/>
              <a:t>COVID-19 TESTING &amp; VACCINATIONS</a:t>
            </a:r>
          </a:p>
        </p:txBody>
      </p:sp>
    </p:spTree>
    <p:extLst>
      <p:ext uri="{BB962C8B-B14F-4D97-AF65-F5344CB8AC3E}">
        <p14:creationId xmlns:p14="http://schemas.microsoft.com/office/powerpoint/2010/main" val="247595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D93E-0F9E-47BB-9B95-6BB0378A90F1}"/>
              </a:ext>
            </a:extLst>
          </p:cNvPr>
          <p:cNvSpPr>
            <a:spLocks noGrp="1"/>
          </p:cNvSpPr>
          <p:nvPr>
            <p:ph type="title"/>
          </p:nvPr>
        </p:nvSpPr>
        <p:spPr>
          <a:xfrm>
            <a:off x="457200" y="274638"/>
            <a:ext cx="8686800" cy="1143000"/>
          </a:xfrm>
        </p:spPr>
        <p:txBody>
          <a:bodyPr>
            <a:normAutofit/>
          </a:bodyPr>
          <a:lstStyle/>
          <a:p>
            <a:r>
              <a:rPr lang="en-US" sz="2400" dirty="0"/>
              <a:t>COVID-19 Free PCR Drive-Through Testing Continues </a:t>
            </a:r>
          </a:p>
        </p:txBody>
      </p:sp>
      <p:sp>
        <p:nvSpPr>
          <p:cNvPr id="3" name="Content Placeholder 2">
            <a:extLst>
              <a:ext uri="{FF2B5EF4-FFF2-40B4-BE49-F238E27FC236}">
                <a16:creationId xmlns:a16="http://schemas.microsoft.com/office/drawing/2014/main" id="{B45DE457-7B89-41FC-981F-B4FF701BF570}"/>
              </a:ext>
            </a:extLst>
          </p:cNvPr>
          <p:cNvSpPr>
            <a:spLocks noGrp="1"/>
          </p:cNvSpPr>
          <p:nvPr>
            <p:ph idx="1"/>
          </p:nvPr>
        </p:nvSpPr>
        <p:spPr>
          <a:xfrm>
            <a:off x="457200" y="1446186"/>
            <a:ext cx="8229600" cy="4856273"/>
          </a:xfrm>
        </p:spPr>
        <p:txBody>
          <a:bodyPr>
            <a:normAutofit fontScale="77500" lnSpcReduction="20000"/>
          </a:bodyPr>
          <a:lstStyle/>
          <a:p>
            <a:pPr>
              <a:buFont typeface="Wingdings" panose="05000000000000000000" pitchFamily="2" charset="2"/>
              <a:buChar char="Ø"/>
            </a:pPr>
            <a:r>
              <a:rPr lang="en-US" sz="2100" b="1" u="sng" dirty="0">
                <a:solidFill>
                  <a:srgbClr val="00A6B5"/>
                </a:solidFill>
              </a:rPr>
              <a:t>CDPH/MAKO Labs</a:t>
            </a:r>
          </a:p>
          <a:p>
            <a:pPr lvl="1">
              <a:buFont typeface="Arial" panose="020B0604020202020204" pitchFamily="34" charset="0"/>
              <a:buChar char="•"/>
            </a:pPr>
            <a:r>
              <a:rPr lang="en-US" sz="2100" dirty="0">
                <a:solidFill>
                  <a:srgbClr val="000000"/>
                </a:solidFill>
              </a:rPr>
              <a:t>Douglas Public Health Center 6770 Selman Dr. Douglasville GA 30134</a:t>
            </a:r>
          </a:p>
          <a:p>
            <a:pPr lvl="1">
              <a:buFont typeface="Arial" panose="020B0604020202020204" pitchFamily="34" charset="0"/>
              <a:buChar char="•"/>
            </a:pPr>
            <a:r>
              <a:rPr lang="en-US" sz="2100" dirty="0">
                <a:solidFill>
                  <a:srgbClr val="000000"/>
                </a:solidFill>
              </a:rPr>
              <a:t>Monday-Thursday 8am - 3pm; Sat 9am - 12pm</a:t>
            </a:r>
          </a:p>
          <a:p>
            <a:pPr lvl="1">
              <a:buFont typeface="Arial" panose="020B0604020202020204" pitchFamily="34" charset="0"/>
              <a:buChar char="•"/>
            </a:pPr>
            <a:r>
              <a:rPr lang="en-US" sz="2100" dirty="0">
                <a:solidFill>
                  <a:srgbClr val="000000"/>
                </a:solidFill>
              </a:rPr>
              <a:t>Pre-registration is required. </a:t>
            </a:r>
            <a:r>
              <a:rPr lang="en-US" sz="2100" dirty="0">
                <a:solidFill>
                  <a:srgbClr val="7030A0"/>
                </a:solidFill>
                <a:hlinkClick r:id="rId3">
                  <a:extLst>
                    <a:ext uri="{A12FA001-AC4F-418D-AE19-62706E023703}">
                      <ahyp:hlinkClr xmlns:ahyp="http://schemas.microsoft.com/office/drawing/2018/hyperlinkcolor" val="tx"/>
                    </a:ext>
                  </a:extLst>
                </a:hlinkClick>
              </a:rPr>
              <a:t>Mako Testing</a:t>
            </a:r>
            <a:endParaRPr lang="en-US" sz="2100" dirty="0">
              <a:solidFill>
                <a:srgbClr val="7030A0"/>
              </a:solidFill>
            </a:endParaRPr>
          </a:p>
          <a:p>
            <a:pPr lvl="1">
              <a:buFont typeface="Arial" panose="020B0604020202020204" pitchFamily="34" charset="0"/>
              <a:buChar char="•"/>
            </a:pPr>
            <a:endParaRPr lang="en-US" sz="2100" dirty="0">
              <a:solidFill>
                <a:srgbClr val="7030A0"/>
              </a:solidFill>
            </a:endParaRPr>
          </a:p>
          <a:p>
            <a:pPr>
              <a:buFont typeface="Wingdings" panose="05000000000000000000" pitchFamily="2" charset="2"/>
              <a:buChar char="Ø"/>
              <a:defRPr/>
            </a:pPr>
            <a:r>
              <a:rPr lang="en-US" sz="2100" b="1" u="sng" dirty="0">
                <a:solidFill>
                  <a:srgbClr val="00A6B5"/>
                </a:solidFill>
              </a:rPr>
              <a:t>CDPH/MAKO Labs </a:t>
            </a:r>
          </a:p>
          <a:p>
            <a:pPr lvl="1">
              <a:buFont typeface="Arial" panose="020B0604020202020204" pitchFamily="34" charset="0"/>
              <a:buChar char="•"/>
              <a:defRPr/>
            </a:pPr>
            <a:r>
              <a:rPr lang="en-US" sz="2100" dirty="0">
                <a:solidFill>
                  <a:schemeClr val="tx2">
                    <a:lumMod val="50000"/>
                  </a:schemeClr>
                </a:solidFill>
                <a:latin typeface="Arial" panose="020B0604020202020204" pitchFamily="34" charset="0"/>
                <a:cs typeface="Arial" panose="020B0604020202020204" pitchFamily="34" charset="0"/>
              </a:rPr>
              <a:t>Riverside Epicenter, 135 Riverside Parkway, Austell, GA, 30168</a:t>
            </a:r>
          </a:p>
          <a:p>
            <a:pPr lvl="1">
              <a:buFont typeface="Arial" panose="020B0604020202020204" pitchFamily="34" charset="0"/>
              <a:buChar char="•"/>
              <a:defRPr/>
            </a:pPr>
            <a:r>
              <a:rPr lang="en-US" sz="2100" dirty="0">
                <a:solidFill>
                  <a:schemeClr val="tx2">
                    <a:lumMod val="50000"/>
                  </a:schemeClr>
                </a:solidFill>
                <a:latin typeface="Arial" panose="020B0604020202020204" pitchFamily="34" charset="0"/>
                <a:cs typeface="Arial" panose="020B0604020202020204" pitchFamily="34" charset="0"/>
              </a:rPr>
              <a:t>Monday – Friday  8am – 3pm</a:t>
            </a:r>
          </a:p>
          <a:p>
            <a:pPr lvl="1">
              <a:buFont typeface="Arial" panose="020B0604020202020204" pitchFamily="34" charset="0"/>
              <a:buChar char="•"/>
              <a:defRPr/>
            </a:pPr>
            <a:r>
              <a:rPr lang="en-US" sz="2100" dirty="0">
                <a:solidFill>
                  <a:srgbClr val="000000"/>
                </a:solidFill>
              </a:rPr>
              <a:t>Pre-registration is required. </a:t>
            </a:r>
            <a:r>
              <a:rPr lang="en-US" sz="2100" dirty="0">
                <a:solidFill>
                  <a:srgbClr val="7030A0"/>
                </a:solidFill>
                <a:hlinkClick r:id="rId3">
                  <a:extLst>
                    <a:ext uri="{A12FA001-AC4F-418D-AE19-62706E023703}">
                      <ahyp:hlinkClr xmlns:ahyp="http://schemas.microsoft.com/office/drawing/2018/hyperlinkcolor" val="tx"/>
                    </a:ext>
                  </a:extLst>
                </a:hlinkClick>
              </a:rPr>
              <a:t>Mako Testing</a:t>
            </a:r>
            <a:endParaRPr lang="en-US" sz="2100" dirty="0">
              <a:solidFill>
                <a:srgbClr val="7030A0"/>
              </a:solidFill>
            </a:endParaRPr>
          </a:p>
          <a:p>
            <a:pPr>
              <a:buFont typeface="Wingdings" panose="05000000000000000000" pitchFamily="2" charset="2"/>
              <a:buChar char="Ø"/>
            </a:pPr>
            <a:endParaRPr lang="en-US" sz="2100" b="1" u="sng" dirty="0">
              <a:solidFill>
                <a:srgbClr val="00A6B5"/>
              </a:solidFill>
            </a:endParaRPr>
          </a:p>
          <a:p>
            <a:pPr>
              <a:buFont typeface="Wingdings" panose="05000000000000000000" pitchFamily="2" charset="2"/>
              <a:buChar char="Ø"/>
            </a:pPr>
            <a:r>
              <a:rPr lang="en-US" sz="2100" b="1" u="sng" dirty="0">
                <a:solidFill>
                  <a:srgbClr val="00A6B5"/>
                </a:solidFill>
              </a:rPr>
              <a:t>CDPH/Wellstar/LTS</a:t>
            </a:r>
          </a:p>
          <a:p>
            <a:pPr lvl="1">
              <a:buFont typeface="Arial" panose="020B0604020202020204" pitchFamily="34" charset="0"/>
              <a:buChar char="•"/>
            </a:pPr>
            <a:r>
              <a:rPr lang="en-US" sz="2100" dirty="0">
                <a:solidFill>
                  <a:srgbClr val="000000"/>
                </a:solidFill>
              </a:rPr>
              <a:t>Wellstar East Cobb Health Park, 3747 Roswell Rd., Marietta, GA 30062</a:t>
            </a:r>
          </a:p>
          <a:p>
            <a:pPr lvl="1">
              <a:buFont typeface="Arial" panose="020B0604020202020204" pitchFamily="34" charset="0"/>
              <a:buChar char="•"/>
            </a:pPr>
            <a:r>
              <a:rPr lang="en-US" sz="2100" dirty="0">
                <a:solidFill>
                  <a:srgbClr val="000000"/>
                </a:solidFill>
              </a:rPr>
              <a:t>Monday-Friday: 9:00am - 4:00pm</a:t>
            </a:r>
          </a:p>
          <a:p>
            <a:pPr lvl="1">
              <a:buFont typeface="Arial" panose="020B0604020202020204" pitchFamily="34" charset="0"/>
              <a:buChar char="•"/>
            </a:pPr>
            <a:r>
              <a:rPr lang="en-US" sz="2100" dirty="0">
                <a:solidFill>
                  <a:srgbClr val="000000"/>
                </a:solidFill>
              </a:rPr>
              <a:t>Saturday and Sunday: 10:00am - 2:00pm</a:t>
            </a:r>
          </a:p>
          <a:p>
            <a:pPr lvl="1">
              <a:buFont typeface="Arial" panose="020B0604020202020204" pitchFamily="34" charset="0"/>
              <a:buChar char="•"/>
            </a:pPr>
            <a:r>
              <a:rPr lang="en-US" sz="2100" dirty="0">
                <a:solidFill>
                  <a:srgbClr val="000000"/>
                </a:solidFill>
              </a:rPr>
              <a:t>Pre-registration is encouraged, but not required. Visit: </a:t>
            </a:r>
            <a:r>
              <a:rPr lang="en-US" sz="2100" dirty="0">
                <a:solidFill>
                  <a:srgbClr val="7030A0"/>
                </a:solidFill>
                <a:hlinkClick r:id="rId4">
                  <a:extLst>
                    <a:ext uri="{A12FA001-AC4F-418D-AE19-62706E023703}">
                      <ahyp:hlinkClr xmlns:ahyp="http://schemas.microsoft.com/office/drawing/2018/hyperlinkcolor" val="tx"/>
                    </a:ext>
                  </a:extLst>
                </a:hlinkClick>
              </a:rPr>
              <a:t>https://honumg.info/LTSGA004</a:t>
            </a:r>
            <a:r>
              <a:rPr lang="en-US" sz="2100" dirty="0">
                <a:solidFill>
                  <a:srgbClr val="7030A0"/>
                </a:solidFill>
              </a:rPr>
              <a:t> </a:t>
            </a:r>
          </a:p>
          <a:p>
            <a:pPr marL="257168" marR="0" lvl="0" indent="-257168" algn="l" defTabSz="342892" rtl="0" eaLnBrk="1" fontAlgn="auto" latinLnBrk="0" hangingPunct="1">
              <a:lnSpc>
                <a:spcPct val="100000"/>
              </a:lnSpc>
              <a:spcBef>
                <a:spcPct val="20000"/>
              </a:spcBef>
              <a:spcAft>
                <a:spcPts val="0"/>
              </a:spcAft>
              <a:buClr>
                <a:srgbClr val="B152C3"/>
              </a:buClr>
              <a:buSzTx/>
              <a:buFont typeface="Wingdings" panose="05000000000000000000" pitchFamily="2" charset="2"/>
              <a:buChar char="Ø"/>
              <a:tabLst/>
              <a:defRPr/>
            </a:pPr>
            <a:endParaRPr kumimoji="0" lang="en-US" sz="2100" b="1" i="0" u="sng" strike="noStrike" kern="1200" cap="none" spc="0" normalizeH="0" baseline="0" noProof="0" dirty="0">
              <a:ln>
                <a:noFill/>
              </a:ln>
              <a:solidFill>
                <a:srgbClr val="00A6B5"/>
              </a:solidFill>
              <a:effectLst/>
              <a:uLnTx/>
              <a:uFillTx/>
              <a:latin typeface="Arial"/>
              <a:ea typeface="+mn-ea"/>
              <a:cs typeface="Arial"/>
            </a:endParaRPr>
          </a:p>
          <a:p>
            <a:pPr marL="342900" marR="0" lvl="0" indent="-342900" algn="l" defTabSz="457200" rtl="0" eaLnBrk="1" fontAlgn="auto" latinLnBrk="0" hangingPunct="1">
              <a:lnSpc>
                <a:spcPct val="100000"/>
              </a:lnSpc>
              <a:spcBef>
                <a:spcPct val="20000"/>
              </a:spcBef>
              <a:spcAft>
                <a:spcPts val="0"/>
              </a:spcAft>
              <a:buClr>
                <a:srgbClr val="B152C3"/>
              </a:buClr>
              <a:buSzTx/>
              <a:buFont typeface="Wingdings" panose="05000000000000000000" pitchFamily="2" charset="2"/>
              <a:buChar char="Ø"/>
              <a:tabLst/>
              <a:defRPr/>
            </a:pPr>
            <a:r>
              <a:rPr kumimoji="0" lang="en-US" sz="2300" b="0" i="0" u="none" strike="noStrike" kern="1200" cap="none" spc="0" normalizeH="0" baseline="0" noProof="0" dirty="0">
                <a:ln>
                  <a:noFill/>
                </a:ln>
                <a:solidFill>
                  <a:srgbClr val="000000"/>
                </a:solidFill>
                <a:effectLst/>
                <a:uLnTx/>
                <a:uFillTx/>
                <a:latin typeface="Arial"/>
                <a:ea typeface="+mn-ea"/>
                <a:cs typeface="Arial"/>
                <a:hlinkClick r:id="rId5"/>
              </a:rPr>
              <a:t>https://www.cobbanddouglaspublichealth.com/services/epidemiology-infectious-disease/covid-testing/</a:t>
            </a:r>
            <a:r>
              <a:rPr kumimoji="0" lang="en-US" sz="2300" b="0" i="0" u="none" strike="noStrike" kern="1200" cap="none" spc="0" normalizeH="0" baseline="0" noProof="0" dirty="0">
                <a:ln>
                  <a:noFill/>
                </a:ln>
                <a:solidFill>
                  <a:srgbClr val="000000"/>
                </a:solidFill>
                <a:effectLst/>
                <a:uLnTx/>
                <a:uFillTx/>
                <a:latin typeface="Arial"/>
                <a:ea typeface="+mn-ea"/>
                <a:cs typeface="Arial"/>
              </a:rPr>
              <a:t> </a:t>
            </a:r>
            <a:endParaRPr lang="en-US" sz="2300" dirty="0"/>
          </a:p>
        </p:txBody>
      </p:sp>
    </p:spTree>
    <p:extLst>
      <p:ext uri="{BB962C8B-B14F-4D97-AF65-F5344CB8AC3E}">
        <p14:creationId xmlns:p14="http://schemas.microsoft.com/office/powerpoint/2010/main" val="211839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EE458-9AC5-4D8A-924B-4835221D79BC}"/>
              </a:ext>
            </a:extLst>
          </p:cNvPr>
          <p:cNvSpPr>
            <a:spLocks noGrp="1"/>
          </p:cNvSpPr>
          <p:nvPr>
            <p:ph type="title"/>
          </p:nvPr>
        </p:nvSpPr>
        <p:spPr/>
        <p:txBody>
          <a:bodyPr/>
          <a:lstStyle/>
          <a:p>
            <a:r>
              <a:rPr lang="en-US" dirty="0"/>
              <a:t>Free Rapid Antigen Home Test Kits</a:t>
            </a:r>
          </a:p>
        </p:txBody>
      </p:sp>
      <p:sp>
        <p:nvSpPr>
          <p:cNvPr id="3" name="Content Placeholder 2">
            <a:extLst>
              <a:ext uri="{FF2B5EF4-FFF2-40B4-BE49-F238E27FC236}">
                <a16:creationId xmlns:a16="http://schemas.microsoft.com/office/drawing/2014/main" id="{9F800FD9-ADE5-4C44-BDA1-9D23E40362BE}"/>
              </a:ext>
            </a:extLst>
          </p:cNvPr>
          <p:cNvSpPr>
            <a:spLocks noGrp="1"/>
          </p:cNvSpPr>
          <p:nvPr>
            <p:ph idx="1"/>
          </p:nvPr>
        </p:nvSpPr>
        <p:spPr>
          <a:xfrm>
            <a:off x="457200" y="1527464"/>
            <a:ext cx="8229600" cy="4681541"/>
          </a:xfrm>
        </p:spPr>
        <p:txBody>
          <a:bodyPr>
            <a:normAutofit fontScale="92500" lnSpcReduction="20000"/>
          </a:bodyPr>
          <a:lstStyle/>
          <a:p>
            <a:pPr>
              <a:buFont typeface="Wingdings" panose="05000000000000000000" pitchFamily="2" charset="2"/>
              <a:buChar char="Ø"/>
            </a:pPr>
            <a:r>
              <a:rPr lang="en-US" dirty="0"/>
              <a:t>Visit the Douglas, Marietta, Acworth-Kennesaw, and Smyrna Public Health Centers for your free test kit. </a:t>
            </a:r>
          </a:p>
          <a:p>
            <a:pPr lvl="1"/>
            <a:r>
              <a:rPr lang="en-US" dirty="0"/>
              <a:t>Visit the Acworth-Kennesaw, Smyrna or Douglas Public Health Centers from 8:00am -5:00pm Mon-Fri. Visit the Marietta Public Health Center Pharmacy, Building A, Monday-Friday 8:00am - 11:00am/12noon- 5:00pm or</a:t>
            </a:r>
          </a:p>
          <a:p>
            <a:pPr lvl="1"/>
            <a:endParaRPr lang="en-US" dirty="0"/>
          </a:p>
          <a:p>
            <a:pPr lvl="1"/>
            <a:r>
              <a:rPr lang="en-US" dirty="0"/>
              <a:t>The kits are free and insurance is not collected.</a:t>
            </a:r>
          </a:p>
          <a:p>
            <a:endParaRPr lang="en-US" dirty="0"/>
          </a:p>
          <a:p>
            <a:pPr lvl="1"/>
            <a:r>
              <a:rPr lang="en-US" dirty="0"/>
              <a:t>There is a limit of one kit per person, while supplies last.</a:t>
            </a:r>
          </a:p>
          <a:p>
            <a:endParaRPr lang="en-US" dirty="0"/>
          </a:p>
          <a:p>
            <a:pPr>
              <a:buFont typeface="Wingdings" panose="05000000000000000000" pitchFamily="2" charset="2"/>
              <a:buChar char="Ø"/>
            </a:pPr>
            <a:r>
              <a:rPr lang="en-US" dirty="0"/>
              <a:t>Also, every home in the U.S. is eligible to order eight (8) FREE at-⁠home rapid antigen COVID-⁠19 test kits. Orders ship free in 7-12 days. Visit: </a:t>
            </a:r>
            <a:r>
              <a:rPr lang="en-US" dirty="0">
                <a:hlinkClick r:id="rId3"/>
              </a:rPr>
              <a:t>www.covidtests.gov</a:t>
            </a:r>
            <a:r>
              <a:rPr lang="en-US" dirty="0"/>
              <a:t> </a:t>
            </a:r>
          </a:p>
        </p:txBody>
      </p:sp>
    </p:spTree>
    <p:extLst>
      <p:ext uri="{BB962C8B-B14F-4D97-AF65-F5344CB8AC3E}">
        <p14:creationId xmlns:p14="http://schemas.microsoft.com/office/powerpoint/2010/main" val="773306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DD2659F-ADF7-4DDC-8E18-35414347349F}"/>
              </a:ext>
            </a:extLst>
          </p:cNvPr>
          <p:cNvSpPr txBox="1">
            <a:spLocks/>
          </p:cNvSpPr>
          <p:nvPr/>
        </p:nvSpPr>
        <p:spPr>
          <a:xfrm>
            <a:off x="0" y="0"/>
            <a:ext cx="8229600" cy="89301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a:solidFill>
                  <a:srgbClr val="00A6B5"/>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00A6B5"/>
                </a:solidFill>
                <a:effectLst/>
                <a:uLnTx/>
                <a:uFillTx/>
                <a:latin typeface="Arial"/>
                <a:ea typeface="+mj-ea"/>
                <a:cs typeface="Arial"/>
              </a:rPr>
              <a:t>COVID-19 Vaccinations in GA</a:t>
            </a:r>
          </a:p>
        </p:txBody>
      </p:sp>
      <p:sp>
        <p:nvSpPr>
          <p:cNvPr id="7" name="Title 1">
            <a:extLst>
              <a:ext uri="{FF2B5EF4-FFF2-40B4-BE49-F238E27FC236}">
                <a16:creationId xmlns:a16="http://schemas.microsoft.com/office/drawing/2014/main" id="{69702333-2062-4ABC-8D20-C62886E767D3}"/>
              </a:ext>
            </a:extLst>
          </p:cNvPr>
          <p:cNvSpPr>
            <a:spLocks noGrp="1"/>
          </p:cNvSpPr>
          <p:nvPr>
            <p:ph type="title"/>
          </p:nvPr>
        </p:nvSpPr>
        <p:spPr>
          <a:xfrm>
            <a:off x="0" y="5494102"/>
            <a:ext cx="7024161" cy="1070390"/>
          </a:xfrm>
        </p:spPr>
        <p:txBody>
          <a:bodyPr>
            <a:normAutofit/>
          </a:bodyPr>
          <a:lstStyle/>
          <a:p>
            <a:r>
              <a:rPr lang="en-US" sz="1600" dirty="0">
                <a:solidFill>
                  <a:schemeClr val="tx1"/>
                </a:solidFill>
              </a:rPr>
              <a:t>In the U.S., 83.4% of the population (5 years+) received at least 1 dose. </a:t>
            </a:r>
            <a:endParaRPr lang="en-US" sz="1800" dirty="0"/>
          </a:p>
        </p:txBody>
      </p:sp>
      <p:sp>
        <p:nvSpPr>
          <p:cNvPr id="8" name="TextBox 7">
            <a:extLst>
              <a:ext uri="{FF2B5EF4-FFF2-40B4-BE49-F238E27FC236}">
                <a16:creationId xmlns:a16="http://schemas.microsoft.com/office/drawing/2014/main" id="{D256E952-952D-419A-93EF-09CAA30A9C8C}"/>
              </a:ext>
            </a:extLst>
          </p:cNvPr>
          <p:cNvSpPr txBox="1"/>
          <p:nvPr/>
        </p:nvSpPr>
        <p:spPr>
          <a:xfrm>
            <a:off x="7098384" y="5964328"/>
            <a:ext cx="2045616" cy="6001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7777A"/>
                </a:solidFill>
                <a:effectLst/>
                <a:uLnTx/>
                <a:uFillTx/>
                <a:latin typeface="Calibri"/>
                <a:ea typeface="+mn-ea"/>
                <a:cs typeface="+mn-cs"/>
                <a:hlinkClick r:id="rId3"/>
              </a:rPr>
              <a:t>https://experience.arcgis.com/experience/3d8eea39f5c1443db1743a4cb8948a9c</a:t>
            </a:r>
            <a:r>
              <a:rPr kumimoji="0" lang="en-US" sz="1100" b="0" i="0" u="none" strike="noStrike" kern="1200" cap="none" spc="0" normalizeH="0" baseline="0" noProof="0" dirty="0">
                <a:ln>
                  <a:noFill/>
                </a:ln>
                <a:solidFill>
                  <a:srgbClr val="77777A"/>
                </a:solidFill>
                <a:effectLst/>
                <a:uLnTx/>
                <a:uFillTx/>
                <a:latin typeface="Calibri"/>
                <a:ea typeface="+mn-ea"/>
                <a:cs typeface="+mn-cs"/>
              </a:rPr>
              <a:t> </a:t>
            </a:r>
          </a:p>
        </p:txBody>
      </p:sp>
      <p:pic>
        <p:nvPicPr>
          <p:cNvPr id="3" name="Picture 2">
            <a:extLst>
              <a:ext uri="{FF2B5EF4-FFF2-40B4-BE49-F238E27FC236}">
                <a16:creationId xmlns:a16="http://schemas.microsoft.com/office/drawing/2014/main" id="{AA7C66A7-3783-58C3-FD31-C47EB1D4CF48}"/>
              </a:ext>
            </a:extLst>
          </p:cNvPr>
          <p:cNvPicPr>
            <a:picLocks noChangeAspect="1"/>
          </p:cNvPicPr>
          <p:nvPr/>
        </p:nvPicPr>
        <p:blipFill>
          <a:blip r:embed="rId4"/>
          <a:stretch>
            <a:fillRect/>
          </a:stretch>
        </p:blipFill>
        <p:spPr>
          <a:xfrm>
            <a:off x="0" y="744604"/>
            <a:ext cx="9144000" cy="5104097"/>
          </a:xfrm>
          <a:prstGeom prst="rect">
            <a:avLst/>
          </a:prstGeom>
        </p:spPr>
      </p:pic>
    </p:spTree>
    <p:extLst>
      <p:ext uri="{BB962C8B-B14F-4D97-AF65-F5344CB8AC3E}">
        <p14:creationId xmlns:p14="http://schemas.microsoft.com/office/powerpoint/2010/main" val="927352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8AC-1A9E-D4FB-A555-DB60ECC0D3F3}"/>
              </a:ext>
            </a:extLst>
          </p:cNvPr>
          <p:cNvSpPr>
            <a:spLocks noGrp="1"/>
          </p:cNvSpPr>
          <p:nvPr>
            <p:ph type="title"/>
          </p:nvPr>
        </p:nvSpPr>
        <p:spPr>
          <a:xfrm>
            <a:off x="457200" y="2103438"/>
            <a:ext cx="8229600" cy="1143000"/>
          </a:xfrm>
        </p:spPr>
        <p:txBody>
          <a:bodyPr/>
          <a:lstStyle/>
          <a:p>
            <a:r>
              <a:rPr lang="en-US" dirty="0"/>
              <a:t>MONKEYPOX </a:t>
            </a:r>
          </a:p>
        </p:txBody>
      </p:sp>
    </p:spTree>
    <p:extLst>
      <p:ext uri="{BB962C8B-B14F-4D97-AF65-F5344CB8AC3E}">
        <p14:creationId xmlns:p14="http://schemas.microsoft.com/office/powerpoint/2010/main" val="747005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FFF3840-EFE7-4F9A-8077-5196C527CA86}"/>
              </a:ext>
            </a:extLst>
          </p:cNvPr>
          <p:cNvSpPr>
            <a:spLocks noGrp="1"/>
          </p:cNvSpPr>
          <p:nvPr>
            <p:ph type="title"/>
          </p:nvPr>
        </p:nvSpPr>
        <p:spPr>
          <a:xfrm>
            <a:off x="77003" y="0"/>
            <a:ext cx="8229600" cy="817466"/>
          </a:xfrm>
        </p:spPr>
        <p:txBody>
          <a:bodyPr>
            <a:normAutofit fontScale="90000"/>
          </a:bodyPr>
          <a:lstStyle/>
          <a:p>
            <a:r>
              <a:rPr lang="en-US" sz="3200" dirty="0"/>
              <a:t>COVID-19 Vaccinations in Douglas County</a:t>
            </a:r>
          </a:p>
        </p:txBody>
      </p:sp>
      <p:pic>
        <p:nvPicPr>
          <p:cNvPr id="4" name="Picture 3">
            <a:extLst>
              <a:ext uri="{FF2B5EF4-FFF2-40B4-BE49-F238E27FC236}">
                <a16:creationId xmlns:a16="http://schemas.microsoft.com/office/drawing/2014/main" id="{3C5A0915-67E3-0367-050C-43E10488D30E}"/>
              </a:ext>
            </a:extLst>
          </p:cNvPr>
          <p:cNvPicPr>
            <a:picLocks noChangeAspect="1"/>
          </p:cNvPicPr>
          <p:nvPr/>
        </p:nvPicPr>
        <p:blipFill>
          <a:blip r:embed="rId3"/>
          <a:stretch>
            <a:fillRect/>
          </a:stretch>
        </p:blipFill>
        <p:spPr>
          <a:xfrm>
            <a:off x="0" y="863417"/>
            <a:ext cx="9144000" cy="5131165"/>
          </a:xfrm>
          <a:prstGeom prst="rect">
            <a:avLst/>
          </a:prstGeom>
        </p:spPr>
      </p:pic>
    </p:spTree>
    <p:extLst>
      <p:ext uri="{BB962C8B-B14F-4D97-AF65-F5344CB8AC3E}">
        <p14:creationId xmlns:p14="http://schemas.microsoft.com/office/powerpoint/2010/main" val="890448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FCBC5-E7E6-4B5E-83D2-672E4A954EF3}"/>
              </a:ext>
            </a:extLst>
          </p:cNvPr>
          <p:cNvSpPr>
            <a:spLocks noGrp="1"/>
          </p:cNvSpPr>
          <p:nvPr>
            <p:ph type="title"/>
          </p:nvPr>
        </p:nvSpPr>
        <p:spPr/>
        <p:txBody>
          <a:bodyPr/>
          <a:lstStyle/>
          <a:p>
            <a:r>
              <a:rPr lang="en-US" dirty="0"/>
              <a:t>The CDC’s COVID-19 vaccination recommendations have expanded to ensure protection.</a:t>
            </a:r>
          </a:p>
        </p:txBody>
      </p:sp>
      <p:sp>
        <p:nvSpPr>
          <p:cNvPr id="3" name="Content Placeholder 2">
            <a:extLst>
              <a:ext uri="{FF2B5EF4-FFF2-40B4-BE49-F238E27FC236}">
                <a16:creationId xmlns:a16="http://schemas.microsoft.com/office/drawing/2014/main" id="{2152F004-F784-4E40-872C-111D28454A50}"/>
              </a:ext>
            </a:extLst>
          </p:cNvPr>
          <p:cNvSpPr>
            <a:spLocks noGrp="1"/>
          </p:cNvSpPr>
          <p:nvPr>
            <p:ph idx="1"/>
          </p:nvPr>
        </p:nvSpPr>
        <p:spPr/>
        <p:txBody>
          <a:bodyPr>
            <a:normAutofit/>
          </a:bodyPr>
          <a:lstStyle/>
          <a:p>
            <a:pPr>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Everyone 6 months and older is eligible to get a free COVID-19 vaccination</a:t>
            </a:r>
          </a:p>
          <a:p>
            <a:pPr algn="l">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CDC now recommends booster shots for those aged 5 and older at least 5 months after primary series. </a:t>
            </a:r>
          </a:p>
          <a:p>
            <a:pPr algn="l">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marL="0" indent="0" algn="l">
              <a:buNone/>
            </a:pPr>
            <a:r>
              <a:rPr lang="en-US" dirty="0">
                <a:solidFill>
                  <a:srgbClr val="000000"/>
                </a:solidFill>
                <a:latin typeface="Arial" panose="020B0604020202020204" pitchFamily="34" charset="0"/>
                <a:cs typeface="Arial" panose="020B0604020202020204" pitchFamily="34" charset="0"/>
                <a:hlinkClick r:id="rId2"/>
              </a:rPr>
              <a:t>https://www.cdc.gov/coronavirus/2019-ncov/vaccines/stay-up-to-date.html</a:t>
            </a:r>
            <a:r>
              <a:rPr lang="en-US" dirty="0">
                <a:solidFill>
                  <a:srgbClr val="000000"/>
                </a:solidFill>
                <a:latin typeface="Arial" panose="020B0604020202020204" pitchFamily="34" charset="0"/>
                <a:cs typeface="Arial" panose="020B0604020202020204" pitchFamily="34" charset="0"/>
              </a:rPr>
              <a:t> </a:t>
            </a:r>
          </a:p>
          <a:p>
            <a:pPr marL="0" indent="0">
              <a:buNone/>
            </a:pPr>
            <a:endParaRPr lang="en-US" b="0" i="0" dirty="0">
              <a:solidFill>
                <a:srgbClr val="2A2A2A"/>
              </a:solidFill>
              <a:effectLst/>
              <a:latin typeface="Arial" panose="020B0604020202020204" pitchFamily="34" charset="0"/>
              <a:cs typeface="Arial" panose="020B0604020202020204" pitchFamily="34" charset="0"/>
              <a:hlinkClick r:id="rId3"/>
            </a:endParaRPr>
          </a:p>
          <a:p>
            <a:pPr marL="0" indent="0">
              <a:buNone/>
            </a:pPr>
            <a:r>
              <a:rPr lang="en-US" b="0" i="0" dirty="0">
                <a:solidFill>
                  <a:srgbClr val="2A2A2A"/>
                </a:solidFill>
                <a:effectLst/>
                <a:latin typeface="Arial" panose="020B0604020202020204" pitchFamily="34" charset="0"/>
                <a:cs typeface="Arial" panose="020B0604020202020204" pitchFamily="34" charset="0"/>
                <a:hlinkClick r:id="rId3"/>
              </a:rPr>
              <a:t>https://www.cdc.gov/coronavirus/2019-ncov/vaccines/booster-shot.html#when-you-can-get-booster</a:t>
            </a:r>
            <a:r>
              <a:rPr lang="en-US" b="0" i="0" dirty="0">
                <a:solidFill>
                  <a:srgbClr val="2A2A2A"/>
                </a:solidFill>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64889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667DF-86B4-3D16-96F7-E00D34126938}"/>
              </a:ext>
            </a:extLst>
          </p:cNvPr>
          <p:cNvSpPr>
            <a:spLocks noGrp="1"/>
          </p:cNvSpPr>
          <p:nvPr>
            <p:ph type="title"/>
          </p:nvPr>
        </p:nvSpPr>
        <p:spPr>
          <a:xfrm>
            <a:off x="415625" y="354117"/>
            <a:ext cx="8487744" cy="492443"/>
          </a:xfrm>
        </p:spPr>
        <p:txBody>
          <a:bodyPr/>
          <a:lstStyle/>
          <a:p>
            <a:r>
              <a:rPr lang="en-US" dirty="0"/>
              <a:t>Follow basic prevention </a:t>
            </a:r>
            <a:r>
              <a:rPr lang="en-US" u="sng" dirty="0"/>
              <a:t>recommendations</a:t>
            </a:r>
            <a:r>
              <a:rPr lang="en-US" dirty="0"/>
              <a:t>: </a:t>
            </a:r>
          </a:p>
        </p:txBody>
      </p:sp>
      <p:sp>
        <p:nvSpPr>
          <p:cNvPr id="3" name="Text Placeholder 2">
            <a:extLst>
              <a:ext uri="{FF2B5EF4-FFF2-40B4-BE49-F238E27FC236}">
                <a16:creationId xmlns:a16="http://schemas.microsoft.com/office/drawing/2014/main" id="{9060D8C3-7B8C-231A-E56D-F9EAE80F5177}"/>
              </a:ext>
            </a:extLst>
          </p:cNvPr>
          <p:cNvSpPr>
            <a:spLocks noGrp="1"/>
          </p:cNvSpPr>
          <p:nvPr>
            <p:ph type="body" idx="1"/>
          </p:nvPr>
        </p:nvSpPr>
        <p:spPr>
          <a:xfrm>
            <a:off x="535940" y="1013672"/>
            <a:ext cx="8072119" cy="5047536"/>
          </a:xfrm>
        </p:spPr>
        <p:txBody>
          <a:bodyPr/>
          <a:lstStyle/>
          <a:p>
            <a:pPr marL="285750" indent="-285750">
              <a:buFont typeface="Arial" panose="020B0604020202020204" pitchFamily="34" charset="0"/>
              <a:buChar char="•"/>
            </a:pPr>
            <a:r>
              <a:rPr lang="en-US" sz="2000" dirty="0"/>
              <a:t>Stay current with recommended COVID-19 vaccines and boosters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Wear a well-fitting mask regardless of vaccination status when indoors in public</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Maintain 6-feet of distance with those outside your home when you are indoors, when possible</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Wash your hands often and use hand sanitizer if soap and water are not readily available. Regularly clean high touch areas.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Avoid poorly ventilated spaces and large indoor crowds. </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Get tested if you are exposed or have symptoms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000" dirty="0"/>
              <a:t>Follow CDC recommendations for isolation and quarantine if you are exposed to COVID-19 or have symptoms of COVID-19.  The CDC Q&amp;I Calculator is an easy tool to determine next steps.  </a:t>
            </a:r>
            <a:r>
              <a:rPr lang="en-US" sz="2000" dirty="0">
                <a:hlinkClick r:id="rId3"/>
              </a:rPr>
              <a:t>https://www.cdc.gov/coronavirus/2019-ncov/your-health/quarantine-isolation.html#</a:t>
            </a:r>
            <a:r>
              <a:rPr lang="en-US" sz="2000" dirty="0"/>
              <a:t> </a:t>
            </a:r>
          </a:p>
        </p:txBody>
      </p:sp>
    </p:spTree>
    <p:extLst>
      <p:ext uri="{BB962C8B-B14F-4D97-AF65-F5344CB8AC3E}">
        <p14:creationId xmlns:p14="http://schemas.microsoft.com/office/powerpoint/2010/main" val="1347804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36700"/>
          </a:xfrm>
          <a:prstGeom prst="rect">
            <a:avLst/>
          </a:prstGeom>
          <a:solidFill>
            <a:srgbClr val="00A6B5"/>
          </a:solidFill>
          <a:ln>
            <a:noFill/>
          </a:ln>
          <a:effectLst>
            <a:outerShdw blurRad="50800" dist="38100" dir="5400000">
              <a:schemeClr val="bg1">
                <a:lumMod val="50000"/>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lstStyle/>
          <a:p>
            <a:pPr algn="ctr"/>
            <a:r>
              <a:rPr lang="en-US" dirty="0">
                <a:solidFill>
                  <a:srgbClr val="FFFFFF"/>
                </a:solidFill>
              </a:rPr>
              <a:t>Questions &amp; Comments?</a:t>
            </a:r>
          </a:p>
        </p:txBody>
      </p:sp>
      <p:sp>
        <p:nvSpPr>
          <p:cNvPr id="3" name="Content Placeholder 2"/>
          <p:cNvSpPr>
            <a:spLocks noGrp="1"/>
          </p:cNvSpPr>
          <p:nvPr>
            <p:ph idx="1"/>
          </p:nvPr>
        </p:nvSpPr>
        <p:spPr>
          <a:xfrm>
            <a:off x="457200" y="2866966"/>
            <a:ext cx="8229600" cy="1841389"/>
          </a:xfrm>
        </p:spPr>
        <p:txBody>
          <a:bodyPr>
            <a:normAutofit/>
          </a:bodyPr>
          <a:lstStyle/>
          <a:p>
            <a:pPr algn="ctr">
              <a:buNone/>
            </a:pPr>
            <a:r>
              <a:rPr lang="en-US" sz="2800" dirty="0"/>
              <a:t>Visit us online at: </a:t>
            </a:r>
          </a:p>
          <a:p>
            <a:pPr algn="ctr">
              <a:buNone/>
            </a:pPr>
            <a:r>
              <a:rPr lang="en-US" sz="2800" b="1" dirty="0">
                <a:hlinkClick r:id="rId3"/>
              </a:rPr>
              <a:t>www.CobbandDouglasPublicHealth.org</a:t>
            </a:r>
            <a:r>
              <a:rPr lang="en-US" sz="2800" b="1" dirty="0"/>
              <a:t> </a:t>
            </a:r>
          </a:p>
          <a:p>
            <a:pPr algn="ctr">
              <a:buNone/>
            </a:pPr>
            <a:endParaRPr lang="en-US" sz="2800" dirty="0"/>
          </a:p>
          <a:p>
            <a:pPr algn="ctr">
              <a:buNone/>
            </a:pPr>
            <a:endParaRPr lang="en-US" sz="2800"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B3AFE-B32B-AD7C-8427-202FB608F529}"/>
              </a:ext>
            </a:extLst>
          </p:cNvPr>
          <p:cNvSpPr>
            <a:spLocks noGrp="1"/>
          </p:cNvSpPr>
          <p:nvPr>
            <p:ph type="title"/>
          </p:nvPr>
        </p:nvSpPr>
        <p:spPr/>
        <p:txBody>
          <a:bodyPr/>
          <a:lstStyle/>
          <a:p>
            <a:r>
              <a:rPr lang="en-US" dirty="0"/>
              <a:t>Monkeypox /WHO		</a:t>
            </a:r>
          </a:p>
        </p:txBody>
      </p:sp>
      <p:sp>
        <p:nvSpPr>
          <p:cNvPr id="3" name="Content Placeholder 2">
            <a:extLst>
              <a:ext uri="{FF2B5EF4-FFF2-40B4-BE49-F238E27FC236}">
                <a16:creationId xmlns:a16="http://schemas.microsoft.com/office/drawing/2014/main" id="{98369B1C-CC08-1A92-16EF-24F7490C8197}"/>
              </a:ext>
            </a:extLst>
          </p:cNvPr>
          <p:cNvSpPr>
            <a:spLocks noGrp="1"/>
          </p:cNvSpPr>
          <p:nvPr>
            <p:ph idx="1"/>
          </p:nvPr>
        </p:nvSpPr>
        <p:spPr/>
        <p:txBody>
          <a:bodyPr/>
          <a:lstStyle/>
          <a:p>
            <a:r>
              <a:rPr lang="en-US" dirty="0"/>
              <a:t>July 23, 2022-Public Health Emergency of International Concern</a:t>
            </a:r>
          </a:p>
          <a:p>
            <a:endParaRPr lang="en-US" dirty="0"/>
          </a:p>
          <a:p>
            <a:endParaRPr lang="en-US" dirty="0"/>
          </a:p>
        </p:txBody>
      </p:sp>
      <p:pic>
        <p:nvPicPr>
          <p:cNvPr id="5" name="Picture 4">
            <a:extLst>
              <a:ext uri="{FF2B5EF4-FFF2-40B4-BE49-F238E27FC236}">
                <a16:creationId xmlns:a16="http://schemas.microsoft.com/office/drawing/2014/main" id="{32189FC3-68BC-0C9F-53E7-BFC481ECC0E1}"/>
              </a:ext>
            </a:extLst>
          </p:cNvPr>
          <p:cNvPicPr>
            <a:picLocks noChangeAspect="1"/>
          </p:cNvPicPr>
          <p:nvPr/>
        </p:nvPicPr>
        <p:blipFill>
          <a:blip r:embed="rId2"/>
          <a:stretch>
            <a:fillRect/>
          </a:stretch>
        </p:blipFill>
        <p:spPr>
          <a:xfrm>
            <a:off x="3215076" y="3046428"/>
            <a:ext cx="2713847" cy="2744340"/>
          </a:xfrm>
          <a:prstGeom prst="rect">
            <a:avLst/>
          </a:prstGeom>
        </p:spPr>
      </p:pic>
    </p:spTree>
    <p:extLst>
      <p:ext uri="{BB962C8B-B14F-4D97-AF65-F5344CB8AC3E}">
        <p14:creationId xmlns:p14="http://schemas.microsoft.com/office/powerpoint/2010/main" val="319094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4F880-863C-9340-4E7F-C058A391A302}"/>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97439C15-AE1B-8CA6-D27B-ED141E880BAF}"/>
              </a:ext>
            </a:extLst>
          </p:cNvPr>
          <p:cNvSpPr>
            <a:spLocks noGrp="1"/>
          </p:cNvSpPr>
          <p:nvPr>
            <p:ph idx="1"/>
          </p:nvPr>
        </p:nvSpPr>
        <p:spPr>
          <a:xfrm>
            <a:off x="135923" y="1285105"/>
            <a:ext cx="8921579" cy="4794420"/>
          </a:xfrm>
        </p:spPr>
        <p:txBody>
          <a:bodyPr>
            <a:normAutofit fontScale="47500" lnSpcReduction="20000"/>
          </a:bodyPr>
          <a:lstStyle/>
          <a:p>
            <a:pPr algn="l" rtl="0"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Monkeypox is a rare disease caused by infection with the monkeypox virus. </a:t>
            </a:r>
            <a:r>
              <a:rPr lang="en-US" sz="3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en-US" sz="20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Monkeypox virus belongs to the </a:t>
            </a:r>
            <a:r>
              <a:rPr lang="en-US" sz="3800" b="0" i="1" u="none" strike="noStrike" dirty="0">
                <a:effectLst/>
                <a:latin typeface="Arial" panose="020B0604020202020204" pitchFamily="34" charset="0"/>
                <a:cs typeface="Arial" panose="020B0604020202020204" pitchFamily="34" charset="0"/>
              </a:rPr>
              <a:t>Orthopoxvirus</a:t>
            </a:r>
            <a:r>
              <a:rPr lang="en-US" sz="3800" b="0" i="0" u="none" strike="noStrike" dirty="0">
                <a:effectLst/>
                <a:latin typeface="Arial" panose="020B0604020202020204" pitchFamily="34" charset="0"/>
                <a:cs typeface="Arial" panose="020B0604020202020204" pitchFamily="34" charset="0"/>
              </a:rPr>
              <a:t> genus in the family </a:t>
            </a:r>
            <a:r>
              <a:rPr lang="en-US" sz="3800" b="0" i="1" u="none" strike="noStrike" dirty="0">
                <a:effectLst/>
                <a:latin typeface="Arial" panose="020B0604020202020204" pitchFamily="34" charset="0"/>
                <a:cs typeface="Arial" panose="020B0604020202020204" pitchFamily="34" charset="0"/>
              </a:rPr>
              <a:t>Poxviridae</a:t>
            </a:r>
            <a:r>
              <a:rPr lang="en-US" sz="3800" b="0" i="0" u="none" strike="noStrike" dirty="0">
                <a:effectLst/>
                <a:latin typeface="Arial" panose="020B0604020202020204" pitchFamily="34" charset="0"/>
                <a:cs typeface="Arial" panose="020B0604020202020204" pitchFamily="34" charset="0"/>
              </a:rPr>
              <a:t>. ​</a:t>
            </a:r>
            <a:r>
              <a:rPr lang="en-US" sz="38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Includes variola virus (which causes smallpox), vaccinia virus (used in the smallpox vaccine), and cowpox virus. </a:t>
            </a:r>
            <a:r>
              <a:rPr lang="en-US" sz="38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Monkeypox is not related to chickenpox.​</a:t>
            </a:r>
            <a:r>
              <a:rPr lang="en-US" sz="3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en-US" sz="20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3800" dirty="0">
                <a:latin typeface="Arial" panose="020B0604020202020204" pitchFamily="34" charset="0"/>
                <a:cs typeface="Arial" panose="020B0604020202020204" pitchFamily="34" charset="0"/>
              </a:rPr>
              <a:t>T</a:t>
            </a:r>
            <a:r>
              <a:rPr lang="en-US" sz="3800" b="0" i="0" u="none" strike="noStrike" dirty="0">
                <a:effectLst/>
                <a:latin typeface="Arial" panose="020B0604020202020204" pitchFamily="34" charset="0"/>
                <a:cs typeface="Arial" panose="020B0604020202020204" pitchFamily="34" charset="0"/>
              </a:rPr>
              <a:t>he source of the disease remains unknown. However, African rodents and non-human primates (like monkeys) may harbor the virus and infect people.​</a:t>
            </a:r>
            <a:endParaRPr lang="en-US" sz="38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1700" dirty="0">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The first human case of monkeypox was recorded in 1970. Monkeypox has been reported in people in several central and western African countries. ​</a:t>
            </a:r>
            <a:r>
              <a:rPr lang="en-US" sz="3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en-US" sz="1700" b="0" i="0" u="none" strike="noStrike"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3800" b="0" i="0" u="none" strike="noStrike" dirty="0">
                <a:effectLst/>
                <a:latin typeface="Arial" panose="020B0604020202020204" pitchFamily="34" charset="0"/>
                <a:cs typeface="Arial" panose="020B0604020202020204" pitchFamily="34" charset="0"/>
              </a:rPr>
              <a:t>Prior to the 2022 outbreak, nearly all monkeypox cases in people outside of Africa were linked to international travel to countries where the disease commonly occurs, or through imported animals.</a:t>
            </a:r>
            <a:r>
              <a:rPr lang="en-US" sz="38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endParaRPr lang="en-US" sz="3500" dirty="0">
              <a:solidFill>
                <a:srgbClr val="58585A"/>
              </a:solidFill>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sz="3500" b="0" i="0" dirty="0">
              <a:solidFill>
                <a:srgbClr val="58585A"/>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dirty="0">
              <a:solidFill>
                <a:srgbClr val="58585A"/>
              </a:solidFill>
              <a:effectLst/>
              <a:latin typeface="Arial" panose="020B0604020202020204" pitchFamily="34" charset="0"/>
            </a:endParaRPr>
          </a:p>
          <a:p>
            <a:pPr marL="0" indent="0" algn="l" rtl="0" fontAlgn="base">
              <a:buNone/>
            </a:pPr>
            <a:r>
              <a:rPr lang="en-US" b="0" i="0" dirty="0">
                <a:solidFill>
                  <a:srgbClr val="58585A"/>
                </a:solidFill>
                <a:effectLst/>
                <a:latin typeface="Arial" panose="020B0604020202020204" pitchFamily="34" charset="0"/>
              </a:rPr>
              <a:t>​</a:t>
            </a:r>
          </a:p>
          <a:p>
            <a:endParaRPr lang="en-US" dirty="0"/>
          </a:p>
        </p:txBody>
      </p:sp>
      <p:pic>
        <p:nvPicPr>
          <p:cNvPr id="5" name="Picture 4">
            <a:extLst>
              <a:ext uri="{FF2B5EF4-FFF2-40B4-BE49-F238E27FC236}">
                <a16:creationId xmlns:a16="http://schemas.microsoft.com/office/drawing/2014/main" id="{98F589C7-6D8C-466A-378E-1294AB523D1E}"/>
              </a:ext>
            </a:extLst>
          </p:cNvPr>
          <p:cNvPicPr>
            <a:picLocks noChangeAspect="1"/>
          </p:cNvPicPr>
          <p:nvPr/>
        </p:nvPicPr>
        <p:blipFill>
          <a:blip r:embed="rId3"/>
          <a:stretch>
            <a:fillRect/>
          </a:stretch>
        </p:blipFill>
        <p:spPr>
          <a:xfrm>
            <a:off x="1211988" y="5129233"/>
            <a:ext cx="6769448" cy="1168460"/>
          </a:xfrm>
          <a:prstGeom prst="rect">
            <a:avLst/>
          </a:prstGeom>
        </p:spPr>
      </p:pic>
    </p:spTree>
    <p:extLst>
      <p:ext uri="{BB962C8B-B14F-4D97-AF65-F5344CB8AC3E}">
        <p14:creationId xmlns:p14="http://schemas.microsoft.com/office/powerpoint/2010/main" val="66840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3BB3-F119-4E3F-DE77-656AEA339D5F}"/>
              </a:ext>
            </a:extLst>
          </p:cNvPr>
          <p:cNvSpPr>
            <a:spLocks noGrp="1"/>
          </p:cNvSpPr>
          <p:nvPr>
            <p:ph type="title"/>
          </p:nvPr>
        </p:nvSpPr>
        <p:spPr/>
        <p:txBody>
          <a:bodyPr/>
          <a:lstStyle/>
          <a:p>
            <a:r>
              <a:rPr lang="en-US" dirty="0"/>
              <a:t>Current Outbreak in U.S. </a:t>
            </a:r>
          </a:p>
        </p:txBody>
      </p:sp>
      <p:sp>
        <p:nvSpPr>
          <p:cNvPr id="4" name="Content Placeholder 3">
            <a:extLst>
              <a:ext uri="{FF2B5EF4-FFF2-40B4-BE49-F238E27FC236}">
                <a16:creationId xmlns:a16="http://schemas.microsoft.com/office/drawing/2014/main" id="{7B5DCB8B-3F5E-9147-3464-6D449347FF29}"/>
              </a:ext>
            </a:extLst>
          </p:cNvPr>
          <p:cNvSpPr>
            <a:spLocks noGrp="1"/>
          </p:cNvSpPr>
          <p:nvPr>
            <p:ph sz="half" idx="1"/>
          </p:nvPr>
        </p:nvSpPr>
        <p:spPr>
          <a:xfrm>
            <a:off x="120328" y="1798336"/>
            <a:ext cx="4375472" cy="4525963"/>
          </a:xfrm>
        </p:spPr>
        <p:txBody>
          <a:bodyPr>
            <a:normAutofit/>
          </a:bodyPr>
          <a:lstStyle/>
          <a:p>
            <a:pPr algn="l" rtl="0" fontAlgn="base">
              <a:buFont typeface="Arial" panose="020B0604020202020204" pitchFamily="34" charset="0"/>
              <a:buChar char="•"/>
            </a:pPr>
            <a:r>
              <a:rPr lang="en-US" sz="2000" b="0" i="0" u="none" strike="noStrike" dirty="0">
                <a:effectLst/>
                <a:latin typeface="Arial" panose="020B0604020202020204" pitchFamily="34" charset="0"/>
                <a:cs typeface="Arial" panose="020B0604020202020204" pitchFamily="34" charset="0"/>
              </a:rPr>
              <a:t>3.487 cases in the US</a:t>
            </a:r>
            <a:r>
              <a:rPr lang="en-US" sz="2000" b="0" i="0" dirty="0">
                <a:effectLst/>
                <a:latin typeface="Arial" panose="020B0604020202020204" pitchFamily="34" charset="0"/>
                <a:cs typeface="Arial" panose="020B0604020202020204" pitchFamily="34" charset="0"/>
              </a:rPr>
              <a:t>​</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268</a:t>
            </a:r>
            <a:r>
              <a:rPr lang="en-US" sz="2000" b="0" i="0" u="none" strike="noStrike" dirty="0">
                <a:effectLst/>
                <a:latin typeface="Arial" panose="020B0604020202020204" pitchFamily="34" charset="0"/>
                <a:cs typeface="Arial" panose="020B0604020202020204" pitchFamily="34" charset="0"/>
              </a:rPr>
              <a:t> in GA</a:t>
            </a:r>
            <a:r>
              <a:rPr lang="en-US" sz="2000" b="0" i="0" dirty="0">
                <a:effectLst/>
                <a:latin typeface="Arial" panose="020B0604020202020204" pitchFamily="34" charset="0"/>
                <a:cs typeface="Arial" panose="020B0604020202020204" pitchFamily="34" charset="0"/>
              </a:rPr>
              <a:t>​ (as of 7/25)</a:t>
            </a:r>
          </a:p>
          <a:p>
            <a:pPr lvl="1" fontAlgn="base">
              <a:buFont typeface="Arial" panose="020B0604020202020204" pitchFamily="34" charset="0"/>
              <a:buChar char="•"/>
            </a:pPr>
            <a:r>
              <a:rPr lang="en-US" sz="2000" dirty="0">
                <a:latin typeface="Arial" panose="020B0604020202020204" pitchFamily="34" charset="0"/>
                <a:cs typeface="Arial" panose="020B0604020202020204" pitchFamily="34" charset="0"/>
              </a:rPr>
              <a:t>2 children in U.S. </a:t>
            </a:r>
            <a:r>
              <a:rPr lang="en-US" sz="2000" b="0" i="0" u="none" strike="noStrike" dirty="0">
                <a:effectLst/>
                <a:latin typeface="Arial" panose="020B0604020202020204" pitchFamily="34" charset="0"/>
                <a:cs typeface="Arial" panose="020B0604020202020204" pitchFamily="34" charset="0"/>
              </a:rPr>
              <a:t>​</a:t>
            </a:r>
            <a:r>
              <a:rPr lang="en-US" sz="2000" b="0" i="0" dirty="0">
                <a:effectLst/>
                <a:latin typeface="Arial" panose="020B0604020202020204" pitchFamily="34" charset="0"/>
                <a:cs typeface="Arial" panose="020B0604020202020204" pitchFamily="34" charset="0"/>
              </a:rPr>
              <a:t>​</a:t>
            </a:r>
          </a:p>
          <a:p>
            <a:pPr rtl="0" fontAlgn="base">
              <a:buFont typeface="Arial" panose="020B0604020202020204" pitchFamily="34" charset="0"/>
              <a:buChar char="•"/>
            </a:pPr>
            <a:r>
              <a:rPr lang="en-US" sz="2000" b="0" i="0" u="none" strike="noStrike" dirty="0">
                <a:effectLst/>
                <a:latin typeface="Arial" panose="020B0604020202020204" pitchFamily="34" charset="0"/>
                <a:cs typeface="Arial" panose="020B0604020202020204" pitchFamily="34" charset="0"/>
              </a:rPr>
              <a:t>No longer only travel-related</a:t>
            </a:r>
          </a:p>
          <a:p>
            <a:pPr rtl="0" fontAlgn="base">
              <a:buFont typeface="Arial" panose="020B0604020202020204" pitchFamily="34" charset="0"/>
              <a:buChar char="•"/>
            </a:pPr>
            <a:r>
              <a:rPr lang="en-US" sz="2000" b="0" i="0" u="none" strike="noStrike" dirty="0">
                <a:effectLst/>
                <a:latin typeface="Arial" panose="020B0604020202020204" pitchFamily="34" charset="0"/>
                <a:cs typeface="Arial" panose="020B0604020202020204" pitchFamily="34" charset="0"/>
              </a:rPr>
              <a:t>Early data suggest that gay, bisexual, and other men who have sex with men make up a high number of cases​</a:t>
            </a:r>
            <a:r>
              <a:rPr lang="en-US" sz="20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000" b="0" i="0" u="none" strike="noStrike" dirty="0">
                <a:effectLst/>
                <a:latin typeface="Arial" panose="020B0604020202020204" pitchFamily="34" charset="0"/>
                <a:cs typeface="Arial" panose="020B0604020202020204" pitchFamily="34" charset="0"/>
              </a:rPr>
              <a:t>However, anyone who has been in close contact with someone who has monkeypox is at risk</a:t>
            </a:r>
          </a:p>
          <a:p>
            <a:pPr marL="0" indent="0">
              <a:buNone/>
            </a:pPr>
            <a:endParaRPr lang="en-US" dirty="0"/>
          </a:p>
        </p:txBody>
      </p:sp>
      <p:pic>
        <p:nvPicPr>
          <p:cNvPr id="7" name="Content Placeholder 6">
            <a:extLst>
              <a:ext uri="{FF2B5EF4-FFF2-40B4-BE49-F238E27FC236}">
                <a16:creationId xmlns:a16="http://schemas.microsoft.com/office/drawing/2014/main" id="{680C3176-296C-AC5C-5037-FFAFB3CC00D8}"/>
              </a:ext>
            </a:extLst>
          </p:cNvPr>
          <p:cNvPicPr>
            <a:picLocks noGrp="1" noChangeAspect="1"/>
          </p:cNvPicPr>
          <p:nvPr>
            <p:ph sz="half" idx="2"/>
          </p:nvPr>
        </p:nvPicPr>
        <p:blipFill>
          <a:blip r:embed="rId3"/>
          <a:stretch>
            <a:fillRect/>
          </a:stretch>
        </p:blipFill>
        <p:spPr>
          <a:xfrm>
            <a:off x="4413297" y="1798336"/>
            <a:ext cx="4610375" cy="2965194"/>
          </a:xfrm>
        </p:spPr>
      </p:pic>
      <p:sp>
        <p:nvSpPr>
          <p:cNvPr id="6" name="TextBox 5">
            <a:extLst>
              <a:ext uri="{FF2B5EF4-FFF2-40B4-BE49-F238E27FC236}">
                <a16:creationId xmlns:a16="http://schemas.microsoft.com/office/drawing/2014/main" id="{A3D83946-765B-82D3-7474-E1DD5C29EC1C}"/>
              </a:ext>
            </a:extLst>
          </p:cNvPr>
          <p:cNvSpPr txBox="1"/>
          <p:nvPr/>
        </p:nvSpPr>
        <p:spPr>
          <a:xfrm>
            <a:off x="4227922" y="5596867"/>
            <a:ext cx="4572000"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77777A"/>
                </a:solidFill>
                <a:effectLst/>
                <a:uLnTx/>
                <a:uFillTx/>
                <a:latin typeface="Calibri"/>
                <a:ea typeface="+mn-ea"/>
                <a:cs typeface="+mn-cs"/>
              </a:rPr>
              <a:t>https://www.cdc.gov/poxvirus/monkeypox/response/2022/us-map.html</a:t>
            </a:r>
          </a:p>
        </p:txBody>
      </p:sp>
    </p:spTree>
    <p:extLst>
      <p:ext uri="{BB962C8B-B14F-4D97-AF65-F5344CB8AC3E}">
        <p14:creationId xmlns:p14="http://schemas.microsoft.com/office/powerpoint/2010/main" val="470815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08B8-2A1B-F9CA-6E9F-DF12EBFFCE00}"/>
              </a:ext>
            </a:extLst>
          </p:cNvPr>
          <p:cNvSpPr>
            <a:spLocks noGrp="1"/>
          </p:cNvSpPr>
          <p:nvPr>
            <p:ph type="title"/>
          </p:nvPr>
        </p:nvSpPr>
        <p:spPr/>
        <p:txBody>
          <a:bodyPr/>
          <a:lstStyle/>
          <a:p>
            <a:r>
              <a:rPr lang="en-US" dirty="0"/>
              <a:t>Transmission</a:t>
            </a:r>
          </a:p>
        </p:txBody>
      </p:sp>
      <p:sp>
        <p:nvSpPr>
          <p:cNvPr id="3" name="Content Placeholder 2">
            <a:extLst>
              <a:ext uri="{FF2B5EF4-FFF2-40B4-BE49-F238E27FC236}">
                <a16:creationId xmlns:a16="http://schemas.microsoft.com/office/drawing/2014/main" id="{84FBDD40-7381-A901-8417-ABF1D6DB7DB8}"/>
              </a:ext>
            </a:extLst>
          </p:cNvPr>
          <p:cNvSpPr>
            <a:spLocks noGrp="1"/>
          </p:cNvSpPr>
          <p:nvPr>
            <p:ph idx="1"/>
          </p:nvPr>
        </p:nvSpPr>
        <p:spPr>
          <a:xfrm>
            <a:off x="308919" y="1294070"/>
            <a:ext cx="8377881" cy="5165724"/>
          </a:xfrm>
        </p:spPr>
        <p:txBody>
          <a:bodyPr>
            <a:normAutofit/>
          </a:bodyPr>
          <a:lstStyle/>
          <a:p>
            <a:pPr algn="l" rtl="0" fontAlgn="base">
              <a:buFont typeface="Arial" panose="020B0604020202020204" pitchFamily="34" charset="0"/>
              <a:buChar char="•"/>
            </a:pPr>
            <a:r>
              <a:rPr lang="en-US" sz="2100" i="0" u="none" strike="noStrike" dirty="0">
                <a:effectLst/>
                <a:latin typeface="Arial" panose="020B0604020202020204" pitchFamily="34" charset="0"/>
                <a:cs typeface="Arial" panose="020B0604020202020204" pitchFamily="34" charset="0"/>
              </a:rPr>
              <a:t>Usually Direct Contact with infectious rash, scabs, or body fluids​</a:t>
            </a:r>
            <a:r>
              <a:rPr lang="en-US" sz="210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100" b="0" i="0" u="none" strike="noStrike" dirty="0">
                <a:effectLst/>
                <a:latin typeface="Arial" panose="020B0604020202020204" pitchFamily="34" charset="0"/>
                <a:cs typeface="Arial" panose="020B0604020202020204" pitchFamily="34" charset="0"/>
              </a:rPr>
              <a:t>May be contact with infected linens, clothing​</a:t>
            </a:r>
            <a:r>
              <a:rPr lang="en-US" sz="21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100" b="0" i="0" u="none" strike="noStrike" dirty="0">
                <a:effectLst/>
                <a:latin typeface="Arial" panose="020B0604020202020204" pitchFamily="34" charset="0"/>
                <a:cs typeface="Arial" panose="020B0604020202020204" pitchFamily="34" charset="0"/>
              </a:rPr>
              <a:t>Through respiratory secretions during prolonged, face-to-face contact, or during intimate physical contact, such as kissing, cuddling, or sex​</a:t>
            </a:r>
            <a:r>
              <a:rPr lang="en-US" sz="21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100" b="0" i="0" u="none" strike="noStrike" dirty="0">
                <a:effectLst/>
                <a:latin typeface="Arial" panose="020B0604020202020204" pitchFamily="34" charset="0"/>
                <a:cs typeface="Arial" panose="020B0604020202020204" pitchFamily="34" charset="0"/>
              </a:rPr>
              <a:t>Transovarial transmission to the fetus through the placenta​</a:t>
            </a:r>
            <a:r>
              <a:rPr lang="en-US" sz="2100" b="0" i="0" dirty="0">
                <a:effectLst/>
                <a:latin typeface="Arial" panose="020B0604020202020204" pitchFamily="34" charset="0"/>
                <a:cs typeface="Arial" panose="020B0604020202020204" pitchFamily="34" charset="0"/>
              </a:rPr>
              <a:t>​</a:t>
            </a:r>
          </a:p>
          <a:p>
            <a:pPr algn="l" rtl="0" fontAlgn="base">
              <a:buFont typeface="Arial" panose="020B0604020202020204" pitchFamily="34" charset="0"/>
              <a:buChar char="•"/>
            </a:pPr>
            <a:r>
              <a:rPr lang="en-US" sz="2100" b="0" i="0" u="none" strike="noStrike" dirty="0">
                <a:effectLst/>
                <a:latin typeface="Arial" panose="020B0604020202020204" pitchFamily="34" charset="0"/>
                <a:cs typeface="Arial" panose="020B0604020202020204" pitchFamily="34" charset="0"/>
              </a:rPr>
              <a:t>From infected animals, either by being scratched or bitten by the animal or by eating meat or using products from an infected animal</a:t>
            </a:r>
            <a:endParaRPr lang="en-US" sz="2100" b="0" i="0" dirty="0">
              <a:effectLst/>
              <a:latin typeface="Arial" panose="020B0604020202020204" pitchFamily="34" charset="0"/>
              <a:cs typeface="Arial" panose="020B0604020202020204" pitchFamily="34" charset="0"/>
            </a:endParaRPr>
          </a:p>
          <a:p>
            <a:pPr marL="0" indent="0" algn="l" rtl="0" fontAlgn="base">
              <a:buNone/>
            </a:pPr>
            <a:endParaRPr lang="en-US" sz="2100" b="0" i="0" dirty="0">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sz="2100" b="1" i="0" u="none" strike="noStrike" dirty="0">
                <a:effectLst/>
                <a:latin typeface="Arial" panose="020B0604020202020204" pitchFamily="34" charset="0"/>
                <a:cs typeface="Arial" panose="020B0604020202020204" pitchFamily="34" charset="0"/>
              </a:rPr>
              <a:t>Monkeypox can spread from the time symptoms start until the rash has fully healed and a fresh layer of skin has formed </a:t>
            </a:r>
            <a:r>
              <a:rPr lang="en-US" sz="2100" b="0" i="0" u="none" strike="noStrike" dirty="0">
                <a:effectLst/>
                <a:latin typeface="Arial" panose="020B0604020202020204" pitchFamily="34" charset="0"/>
                <a:cs typeface="Arial" panose="020B0604020202020204" pitchFamily="34" charset="0"/>
              </a:rPr>
              <a:t>(*Patients are to remain on isolation until a fresh layer of skin forms – this is </a:t>
            </a:r>
            <a:r>
              <a:rPr lang="en-US" sz="2100" b="0" i="0" u="sng" strike="noStrike" dirty="0">
                <a:effectLst/>
                <a:latin typeface="Arial" panose="020B0604020202020204" pitchFamily="34" charset="0"/>
                <a:cs typeface="Arial" panose="020B0604020202020204" pitchFamily="34" charset="0"/>
              </a:rPr>
              <a:t>2 - 4 weeks</a:t>
            </a:r>
            <a:r>
              <a:rPr lang="en-US" sz="2100" b="0" i="0" u="none" strike="noStrike" dirty="0">
                <a:effectLst/>
                <a:latin typeface="Arial" panose="020B0604020202020204" pitchFamily="34" charset="0"/>
                <a:cs typeface="Arial" panose="020B0604020202020204" pitchFamily="34" charset="0"/>
              </a:rPr>
              <a:t>)</a:t>
            </a:r>
            <a:endParaRPr lang="en-US" sz="2100" b="0" i="0"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690391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5549A-C8F5-523D-2EF8-A544088A4079}"/>
              </a:ext>
            </a:extLst>
          </p:cNvPr>
          <p:cNvSpPr>
            <a:spLocks noGrp="1"/>
          </p:cNvSpPr>
          <p:nvPr>
            <p:ph type="title"/>
          </p:nvPr>
        </p:nvSpPr>
        <p:spPr/>
        <p:txBody>
          <a:bodyPr/>
          <a:lstStyle/>
          <a:p>
            <a:r>
              <a:rPr lang="en-US" dirty="0"/>
              <a:t>Clinical Information</a:t>
            </a:r>
          </a:p>
        </p:txBody>
      </p:sp>
      <p:sp>
        <p:nvSpPr>
          <p:cNvPr id="4" name="Content Placeholder 3">
            <a:extLst>
              <a:ext uri="{FF2B5EF4-FFF2-40B4-BE49-F238E27FC236}">
                <a16:creationId xmlns:a16="http://schemas.microsoft.com/office/drawing/2014/main" id="{5F9FA396-1BCF-F402-9A6C-4E2D1C92F9B9}"/>
              </a:ext>
            </a:extLst>
          </p:cNvPr>
          <p:cNvSpPr>
            <a:spLocks noGrp="1"/>
          </p:cNvSpPr>
          <p:nvPr>
            <p:ph sz="half" idx="1"/>
          </p:nvPr>
        </p:nvSpPr>
        <p:spPr>
          <a:xfrm>
            <a:off x="457199" y="1417638"/>
            <a:ext cx="4388707" cy="4921378"/>
          </a:xfrm>
        </p:spPr>
        <p:txBody>
          <a:bodyPr>
            <a:normAutofit fontScale="55000" lnSpcReduction="20000"/>
          </a:bodyPr>
          <a:lstStyle/>
          <a:p>
            <a:pPr marL="0" indent="0" algn="l">
              <a:buNone/>
            </a:pPr>
            <a:r>
              <a:rPr lang="en-US" sz="3300" b="0" i="0" dirty="0">
                <a:effectLst/>
                <a:latin typeface="Arial" panose="020B0604020202020204" pitchFamily="34" charset="0"/>
                <a:cs typeface="Arial" panose="020B0604020202020204" pitchFamily="34" charset="0"/>
              </a:rPr>
              <a:t>Symptoms can include:</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Fever</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Headache</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Muscle aches and backache</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Swollen lymph nodes</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Chills</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Exhaustion</a:t>
            </a:r>
          </a:p>
          <a:p>
            <a:pPr algn="l">
              <a:buFont typeface="Arial" panose="020B0604020202020204" pitchFamily="34" charset="0"/>
              <a:buChar char="•"/>
            </a:pPr>
            <a:r>
              <a:rPr lang="en-US" sz="3300" b="0" i="0" dirty="0">
                <a:effectLst/>
                <a:latin typeface="Arial" panose="020B0604020202020204" pitchFamily="34" charset="0"/>
                <a:cs typeface="Arial" panose="020B0604020202020204" pitchFamily="34" charset="0"/>
              </a:rPr>
              <a:t>A rash that can look like pimples or blisters that appears on the face, inside the mouth, and on other parts of the body, like the hands, feet, chest, genitals, or anus.</a:t>
            </a:r>
          </a:p>
          <a:p>
            <a:pPr algn="l">
              <a:buFont typeface="Arial" panose="020B0604020202020204" pitchFamily="34" charset="0"/>
              <a:buChar char="•"/>
            </a:pPr>
            <a:endParaRPr lang="en-US" sz="3300" b="0" i="0" dirty="0">
              <a:effectLst/>
              <a:latin typeface="Arial" panose="020B0604020202020204" pitchFamily="34" charset="0"/>
              <a:cs typeface="Arial" panose="020B0604020202020204" pitchFamily="34" charset="0"/>
            </a:endParaRPr>
          </a:p>
          <a:p>
            <a:pPr algn="l"/>
            <a:r>
              <a:rPr lang="en-US" sz="3300" b="0" i="0" dirty="0">
                <a:effectLst/>
                <a:latin typeface="Arial" panose="020B0604020202020204" pitchFamily="34" charset="0"/>
                <a:cs typeface="Arial" panose="020B0604020202020204" pitchFamily="34" charset="0"/>
              </a:rPr>
              <a:t>The rash goes through different stages before healing completely (2-4 weeks). Sometimes, people get a rash first, followed by other symptoms. Others only experience a rash.</a:t>
            </a:r>
          </a:p>
          <a:p>
            <a:endParaRPr lang="en-US" dirty="0"/>
          </a:p>
        </p:txBody>
      </p:sp>
      <p:pic>
        <p:nvPicPr>
          <p:cNvPr id="2050" name="Picture 2">
            <a:extLst>
              <a:ext uri="{FF2B5EF4-FFF2-40B4-BE49-F238E27FC236}">
                <a16:creationId xmlns:a16="http://schemas.microsoft.com/office/drawing/2014/main" id="{C143EE90-37A1-D8DB-4DBD-FE146700507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42329" y="1047750"/>
            <a:ext cx="34480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663C1FA9-475F-92F2-CCA6-1FF6E155B6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2328" y="4181392"/>
            <a:ext cx="3589043" cy="22642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654C1D5-A265-A873-9E49-C478F095B9ED}"/>
              </a:ext>
            </a:extLst>
          </p:cNvPr>
          <p:cNvSpPr txBox="1"/>
          <p:nvPr/>
        </p:nvSpPr>
        <p:spPr>
          <a:xfrm>
            <a:off x="5042329" y="3620530"/>
            <a:ext cx="34480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77777A"/>
                </a:solidFill>
                <a:effectLst/>
                <a:uLnTx/>
                <a:uFillTx/>
                <a:latin typeface="Calibri"/>
                <a:ea typeface="+mn-ea"/>
                <a:cs typeface="+mn-cs"/>
              </a:rPr>
              <a:t>Monkeypox rash at various stages</a:t>
            </a:r>
          </a:p>
        </p:txBody>
      </p:sp>
    </p:spTree>
    <p:extLst>
      <p:ext uri="{BB962C8B-B14F-4D97-AF65-F5344CB8AC3E}">
        <p14:creationId xmlns:p14="http://schemas.microsoft.com/office/powerpoint/2010/main" val="23475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EC41-1C77-0441-AD07-CF5D28F26480}"/>
              </a:ext>
            </a:extLst>
          </p:cNvPr>
          <p:cNvSpPr>
            <a:spLocks noGrp="1"/>
          </p:cNvSpPr>
          <p:nvPr>
            <p:ph type="title"/>
          </p:nvPr>
        </p:nvSpPr>
        <p:spPr/>
        <p:txBody>
          <a:bodyPr/>
          <a:lstStyle/>
          <a:p>
            <a:r>
              <a:rPr lang="en-US" dirty="0"/>
              <a:t>Testing</a:t>
            </a:r>
          </a:p>
        </p:txBody>
      </p:sp>
      <p:sp>
        <p:nvSpPr>
          <p:cNvPr id="3" name="Content Placeholder 2">
            <a:extLst>
              <a:ext uri="{FF2B5EF4-FFF2-40B4-BE49-F238E27FC236}">
                <a16:creationId xmlns:a16="http://schemas.microsoft.com/office/drawing/2014/main" id="{572CA199-0452-AFE9-D84C-92564943BD60}"/>
              </a:ext>
            </a:extLst>
          </p:cNvPr>
          <p:cNvSpPr>
            <a:spLocks noGrp="1"/>
          </p:cNvSpPr>
          <p:nvPr>
            <p:ph idx="1"/>
          </p:nvPr>
        </p:nvSpPr>
        <p:spPr/>
        <p:txBody>
          <a:bodyPr/>
          <a:lstStyle/>
          <a:p>
            <a:r>
              <a:rPr lang="en-US" dirty="0"/>
              <a:t>If suspected case:</a:t>
            </a:r>
          </a:p>
          <a:p>
            <a:pPr lvl="1"/>
            <a:r>
              <a:rPr lang="en-US" dirty="0"/>
              <a:t>Reach out to healthcare provider</a:t>
            </a:r>
          </a:p>
          <a:p>
            <a:pPr lvl="1"/>
            <a:r>
              <a:rPr lang="en-US" dirty="0"/>
              <a:t>Cobb &amp; Douglas Public Health (770-514-2300)</a:t>
            </a:r>
          </a:p>
          <a:p>
            <a:pPr marL="57150" indent="0">
              <a:buNone/>
            </a:pPr>
            <a:endParaRPr lang="en-US" dirty="0"/>
          </a:p>
          <a:p>
            <a:pPr marL="514350" indent="-457200"/>
            <a:r>
              <a:rPr lang="en-US" dirty="0"/>
              <a:t>Commercial testing and Public Health Lab testing available</a:t>
            </a:r>
          </a:p>
          <a:p>
            <a:pPr marL="57150" indent="0">
              <a:buNone/>
            </a:pPr>
            <a:endParaRPr lang="en-US" dirty="0"/>
          </a:p>
          <a:p>
            <a:pPr marL="514350" indent="-457200"/>
            <a:r>
              <a:rPr lang="en-US" dirty="0"/>
              <a:t>Isolate if you think you are a suspected case</a:t>
            </a:r>
          </a:p>
        </p:txBody>
      </p:sp>
    </p:spTree>
    <p:extLst>
      <p:ext uri="{BB962C8B-B14F-4D97-AF65-F5344CB8AC3E}">
        <p14:creationId xmlns:p14="http://schemas.microsoft.com/office/powerpoint/2010/main" val="395521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33A4-AE42-80F1-BC9B-5B22C112B368}"/>
              </a:ext>
            </a:extLst>
          </p:cNvPr>
          <p:cNvSpPr>
            <a:spLocks noGrp="1"/>
          </p:cNvSpPr>
          <p:nvPr>
            <p:ph type="title"/>
          </p:nvPr>
        </p:nvSpPr>
        <p:spPr/>
        <p:txBody>
          <a:bodyPr/>
          <a:lstStyle/>
          <a:p>
            <a:r>
              <a:rPr lang="en-US" dirty="0"/>
              <a:t>Case Follow-up</a:t>
            </a:r>
          </a:p>
        </p:txBody>
      </p:sp>
      <p:sp>
        <p:nvSpPr>
          <p:cNvPr id="3" name="Content Placeholder 2">
            <a:extLst>
              <a:ext uri="{FF2B5EF4-FFF2-40B4-BE49-F238E27FC236}">
                <a16:creationId xmlns:a16="http://schemas.microsoft.com/office/drawing/2014/main" id="{FEF40ACF-5B0E-DA51-648C-FCBEB1F17F67}"/>
              </a:ext>
            </a:extLst>
          </p:cNvPr>
          <p:cNvSpPr>
            <a:spLocks noGrp="1"/>
          </p:cNvSpPr>
          <p:nvPr>
            <p:ph idx="1"/>
          </p:nvPr>
        </p:nvSpPr>
        <p:spPr/>
        <p:txBody>
          <a:bodyPr>
            <a:normAutofit fontScale="92500" lnSpcReduction="20000"/>
          </a:bodyPr>
          <a:lstStyle/>
          <a:p>
            <a:r>
              <a:rPr lang="en-US" dirty="0"/>
              <a:t>Current isolation = 2 - 4 weeks</a:t>
            </a:r>
          </a:p>
          <a:p>
            <a:r>
              <a:rPr lang="en-US" dirty="0">
                <a:effectLst/>
                <a:latin typeface="Arial" panose="020B0604020202020204" pitchFamily="34" charset="0"/>
                <a:ea typeface="Calibri" panose="020F0502020204030204" pitchFamily="34" charset="0"/>
                <a:cs typeface="Arial" panose="020B0604020202020204" pitchFamily="34" charset="0"/>
              </a:rPr>
              <a:t>Georgia DPH guidance: </a:t>
            </a:r>
            <a:r>
              <a:rPr lang="en-US" sz="2800" u="sng"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rPr>
              <a:t>https://dph.georgia.gov/monkeypox</a:t>
            </a:r>
            <a:r>
              <a:rPr lang="en-US" sz="28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p>
          <a:p>
            <a:endParaRPr lang="en-US" sz="2800" u="sng" dirty="0">
              <a:solidFill>
                <a:srgbClr val="000000"/>
              </a:solidFill>
              <a:latin typeface="Arial" panose="020B0604020202020204" pitchFamily="34" charset="0"/>
              <a:ea typeface="Calibri" panose="020F0502020204030204" pitchFamily="34" charset="0"/>
              <a:cs typeface="Arial" panose="020B0604020202020204" pitchFamily="34" charset="0"/>
            </a:endParaRPr>
          </a:p>
          <a:p>
            <a:r>
              <a:rPr lang="en-US" dirty="0">
                <a:effectLst/>
                <a:latin typeface="Arial" panose="020B0604020202020204" pitchFamily="34" charset="0"/>
                <a:ea typeface="Calibri" panose="020F0502020204030204" pitchFamily="34" charset="0"/>
                <a:cs typeface="Arial" panose="020B0604020202020204" pitchFamily="34" charset="0"/>
              </a:rPr>
              <a:t>Treatment (TPOXX) available for cases</a:t>
            </a:r>
            <a:r>
              <a:rPr lang="en-US" dirty="0">
                <a:latin typeface="Arial" panose="020B0604020202020204" pitchFamily="34" charset="0"/>
                <a:ea typeface="Calibri" panose="020F0502020204030204" pitchFamily="34" charset="0"/>
                <a:cs typeface="Arial" panose="020B0604020202020204" pitchFamily="34" charset="0"/>
              </a:rPr>
              <a:t> at risk of severe disease – public health consult required</a:t>
            </a:r>
          </a:p>
          <a:p>
            <a:pPr marL="0" indent="0">
              <a:buNone/>
            </a:pPr>
            <a:endParaRPr lang="en-US" u="sng" dirty="0">
              <a:latin typeface="Arial" panose="020B0604020202020204" pitchFamily="34" charset="0"/>
              <a:ea typeface="Calibri" panose="020F0502020204030204" pitchFamily="34" charset="0"/>
              <a:cs typeface="Arial" panose="020B0604020202020204" pitchFamily="34" charset="0"/>
            </a:endParaRPr>
          </a:p>
          <a:p>
            <a:r>
              <a:rPr lang="en-US" dirty="0">
                <a:latin typeface="Arial" panose="020B0604020202020204" pitchFamily="34" charset="0"/>
                <a:ea typeface="Calibri" panose="020F0502020204030204" pitchFamily="34" charset="0"/>
                <a:cs typeface="Arial" panose="020B0604020202020204" pitchFamily="34" charset="0"/>
              </a:rPr>
              <a:t>Post-exposure prophylaxis (Jynneos vaccine) available for high-risk close contacts – public health consult required (limited supplies)</a:t>
            </a:r>
          </a:p>
          <a:p>
            <a:pPr lvl="1"/>
            <a:r>
              <a:rPr lang="en-US" sz="2600" dirty="0">
                <a:latin typeface="Arial" panose="020B0604020202020204" pitchFamily="34" charset="0"/>
                <a:ea typeface="Calibri" panose="020F0502020204030204" pitchFamily="34" charset="0"/>
                <a:cs typeface="Arial" panose="020B0604020202020204" pitchFamily="34" charset="0"/>
              </a:rPr>
              <a:t>Up to 4 days after exposure to prevent disease</a:t>
            </a:r>
          </a:p>
          <a:p>
            <a:pPr lvl="1"/>
            <a:r>
              <a:rPr lang="en-US" sz="2600" dirty="0">
                <a:latin typeface="Arial" panose="020B0604020202020204" pitchFamily="34" charset="0"/>
                <a:ea typeface="Calibri" panose="020F0502020204030204" pitchFamily="34" charset="0"/>
                <a:cs typeface="Arial" panose="020B0604020202020204" pitchFamily="34" charset="0"/>
              </a:rPr>
              <a:t>Up to 14 days after exposure to abate symptoms </a:t>
            </a:r>
          </a:p>
          <a:p>
            <a:endParaRPr lang="en-US" dirty="0"/>
          </a:p>
        </p:txBody>
      </p:sp>
    </p:spTree>
    <p:extLst>
      <p:ext uri="{BB962C8B-B14F-4D97-AF65-F5344CB8AC3E}">
        <p14:creationId xmlns:p14="http://schemas.microsoft.com/office/powerpoint/2010/main" val="386536349"/>
      </p:ext>
    </p:extLst>
  </p:cSld>
  <p:clrMapOvr>
    <a:masterClrMapping/>
  </p:clrMapOvr>
</p:sld>
</file>

<file path=ppt/theme/theme1.xml><?xml version="1.0" encoding="utf-8"?>
<a:theme xmlns:a="http://schemas.openxmlformats.org/drawingml/2006/main" name="CDPH_ppt-template">
  <a:themeElements>
    <a:clrScheme name="Custom 2">
      <a:dk1>
        <a:srgbClr val="77777A"/>
      </a:dk1>
      <a:lt1>
        <a:sysClr val="window" lastClr="FFFFFF"/>
      </a:lt1>
      <a:dk2>
        <a:srgbClr val="77777A"/>
      </a:dk2>
      <a:lt2>
        <a:srgbClr val="FFFFFF"/>
      </a:lt2>
      <a:accent1>
        <a:srgbClr val="FAC11E"/>
      </a:accent1>
      <a:accent2>
        <a:srgbClr val="FF6600"/>
      </a:accent2>
      <a:accent3>
        <a:srgbClr val="C1D720"/>
      </a:accent3>
      <a:accent4>
        <a:srgbClr val="00A6B5"/>
      </a:accent4>
      <a:accent5>
        <a:srgbClr val="731F75"/>
      </a:accent5>
      <a:accent6>
        <a:srgbClr val="E61581"/>
      </a:accent6>
      <a:hlink>
        <a:srgbClr val="731F75"/>
      </a:hlink>
      <a:folHlink>
        <a:srgbClr val="E615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DPH_ppt-template">
  <a:themeElements>
    <a:clrScheme name="Custom 2">
      <a:dk1>
        <a:srgbClr val="77777A"/>
      </a:dk1>
      <a:lt1>
        <a:sysClr val="window" lastClr="FFFFFF"/>
      </a:lt1>
      <a:dk2>
        <a:srgbClr val="77777A"/>
      </a:dk2>
      <a:lt2>
        <a:srgbClr val="FFFFFF"/>
      </a:lt2>
      <a:accent1>
        <a:srgbClr val="FAC11E"/>
      </a:accent1>
      <a:accent2>
        <a:srgbClr val="FF6600"/>
      </a:accent2>
      <a:accent3>
        <a:srgbClr val="C1D720"/>
      </a:accent3>
      <a:accent4>
        <a:srgbClr val="00A6B5"/>
      </a:accent4>
      <a:accent5>
        <a:srgbClr val="731F75"/>
      </a:accent5>
      <a:accent6>
        <a:srgbClr val="E61581"/>
      </a:accent6>
      <a:hlink>
        <a:srgbClr val="731F75"/>
      </a:hlink>
      <a:folHlink>
        <a:srgbClr val="E615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Theme1">
  <a:themeElements>
    <a:clrScheme name="Custom 2">
      <a:dk1>
        <a:srgbClr val="77777A"/>
      </a:dk1>
      <a:lt1>
        <a:sysClr val="window" lastClr="FFFFFF"/>
      </a:lt1>
      <a:dk2>
        <a:srgbClr val="77777A"/>
      </a:dk2>
      <a:lt2>
        <a:srgbClr val="FFFFFF"/>
      </a:lt2>
      <a:accent1>
        <a:srgbClr val="FAC11E"/>
      </a:accent1>
      <a:accent2>
        <a:srgbClr val="FF6600"/>
      </a:accent2>
      <a:accent3>
        <a:srgbClr val="C1D720"/>
      </a:accent3>
      <a:accent4>
        <a:srgbClr val="00A6B5"/>
      </a:accent4>
      <a:accent5>
        <a:srgbClr val="731F75"/>
      </a:accent5>
      <a:accent6>
        <a:srgbClr val="E61581"/>
      </a:accent6>
      <a:hlink>
        <a:srgbClr val="731F75"/>
      </a:hlink>
      <a:folHlink>
        <a:srgbClr val="E6158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6C76EFFFD51F4990013EC07C138328" ma:contentTypeVersion="8" ma:contentTypeDescription="Create a new document." ma:contentTypeScope="" ma:versionID="ac81bb9457d8321982bbaa2f6574fc55">
  <xsd:schema xmlns:xsd="http://www.w3.org/2001/XMLSchema" xmlns:xs="http://www.w3.org/2001/XMLSchema" xmlns:p="http://schemas.microsoft.com/office/2006/metadata/properties" xmlns:ns3="f1349b21-9bbe-49bb-9fe7-cc07128f59ee" xmlns:ns4="55c36304-813d-4ad2-b2c3-a01cf150e94b" targetNamespace="http://schemas.microsoft.com/office/2006/metadata/properties" ma:root="true" ma:fieldsID="6edde38bedd713d6d074ce1bbcff4c44" ns3:_="" ns4:_="">
    <xsd:import namespace="f1349b21-9bbe-49bb-9fe7-cc07128f59ee"/>
    <xsd:import namespace="55c36304-813d-4ad2-b2c3-a01cf150e94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49b21-9bbe-49bb-9fe7-cc07128f59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5c36304-813d-4ad2-b2c3-a01cf150e94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2C200CC-70D7-4815-A9DA-0D7A05C18B34}">
  <ds:schemaRefs>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5c36304-813d-4ad2-b2c3-a01cf150e94b"/>
    <ds:schemaRef ds:uri="f1349b21-9bbe-49bb-9fe7-cc07128f59ee"/>
    <ds:schemaRef ds:uri="http://www.w3.org/XML/1998/namespace"/>
    <ds:schemaRef ds:uri="http://purl.org/dc/dcmitype/"/>
  </ds:schemaRefs>
</ds:datastoreItem>
</file>

<file path=customXml/itemProps2.xml><?xml version="1.0" encoding="utf-8"?>
<ds:datastoreItem xmlns:ds="http://schemas.openxmlformats.org/officeDocument/2006/customXml" ds:itemID="{E45D0642-0DFD-47E8-9404-007414C8D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49b21-9bbe-49bb-9fe7-cc07128f59ee"/>
    <ds:schemaRef ds:uri="55c36304-813d-4ad2-b2c3-a01cf150e9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CCAB2E-3810-445C-9C95-AD52A4EDFE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CDPH_ppt-template</Template>
  <TotalTime>18133</TotalTime>
  <Words>1294</Words>
  <Application>Microsoft Office PowerPoint</Application>
  <PresentationFormat>On-screen Show (4:3)</PresentationFormat>
  <Paragraphs>153</Paragraphs>
  <Slides>23</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23</vt:i4>
      </vt:variant>
    </vt:vector>
  </HeadingPairs>
  <TitlesOfParts>
    <vt:vector size="31" baseType="lpstr">
      <vt:lpstr>Arial</vt:lpstr>
      <vt:lpstr>Calibri</vt:lpstr>
      <vt:lpstr>Symbol</vt:lpstr>
      <vt:lpstr>Wingdings</vt:lpstr>
      <vt:lpstr>CDPH_ppt-template</vt:lpstr>
      <vt:lpstr>1_CDPH_ppt-template</vt:lpstr>
      <vt:lpstr>Office Theme</vt:lpstr>
      <vt:lpstr>1_Theme1</vt:lpstr>
      <vt:lpstr>Public Health Updates for Douglas County </vt:lpstr>
      <vt:lpstr>MONKEYPOX </vt:lpstr>
      <vt:lpstr>Monkeypox /WHO  </vt:lpstr>
      <vt:lpstr>Background</vt:lpstr>
      <vt:lpstr>Current Outbreak in U.S. </vt:lpstr>
      <vt:lpstr>Transmission</vt:lpstr>
      <vt:lpstr>Clinical Information</vt:lpstr>
      <vt:lpstr>Testing</vt:lpstr>
      <vt:lpstr>Case Follow-up</vt:lpstr>
      <vt:lpstr>COVID-19 UPDATE</vt:lpstr>
      <vt:lpstr>Douglas County is back in HIGH transmission</vt:lpstr>
      <vt:lpstr>PowerPoint Presentation</vt:lpstr>
      <vt:lpstr>In Georgia, the number of COVID hospitalizations are once again increasing.</vt:lpstr>
      <vt:lpstr>Omicron BA.5 is responsible for this latest surge</vt:lpstr>
      <vt:lpstr>Vaccinations and Boosters are critical in reducing hospitalizations and deaths</vt:lpstr>
      <vt:lpstr>COVID-19 TESTING &amp; VACCINATIONS</vt:lpstr>
      <vt:lpstr>COVID-19 Free PCR Drive-Through Testing Continues </vt:lpstr>
      <vt:lpstr>Free Rapid Antigen Home Test Kits</vt:lpstr>
      <vt:lpstr>In the U.S., 83.4% of the population (5 years+) received at least 1 dose. </vt:lpstr>
      <vt:lpstr>COVID-19 Vaccinations in Douglas County</vt:lpstr>
      <vt:lpstr>The CDC’s COVID-19 vaccination recommendations have expanded to ensure protection.</vt:lpstr>
      <vt:lpstr>Follow basic prevention recommendations: </vt:lpstr>
      <vt:lpstr>Questions &amp; Comments?</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Darlene Foote</dc:creator>
  <cp:lastModifiedBy>Rick Martin</cp:lastModifiedBy>
  <cp:revision>426</cp:revision>
  <cp:lastPrinted>2021-03-09T13:57:45Z</cp:lastPrinted>
  <dcterms:created xsi:type="dcterms:W3CDTF">2013-01-22T14:04:57Z</dcterms:created>
  <dcterms:modified xsi:type="dcterms:W3CDTF">2022-07-26T20:21:01Z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0x010100DB6C76EFFFD51F4990013EC07C138328</vt:lpwstr>
  </property>
</Properties>
</file>