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3" r:id="rId1"/>
    <p:sldMasterId id="2147483691" r:id="rId2"/>
    <p:sldMasterId id="2147483717" r:id="rId3"/>
  </p:sldMasterIdLst>
  <p:notesMasterIdLst>
    <p:notesMasterId r:id="rId28"/>
  </p:notesMasterIdLst>
  <p:handoutMasterIdLst>
    <p:handoutMasterId r:id="rId29"/>
  </p:handoutMasterIdLst>
  <p:sldIdLst>
    <p:sldId id="349" r:id="rId4"/>
    <p:sldId id="324" r:id="rId5"/>
    <p:sldId id="325" r:id="rId6"/>
    <p:sldId id="326" r:id="rId7"/>
    <p:sldId id="329" r:id="rId8"/>
    <p:sldId id="330" r:id="rId9"/>
    <p:sldId id="331" r:id="rId10"/>
    <p:sldId id="332" r:id="rId11"/>
    <p:sldId id="336" r:id="rId12"/>
    <p:sldId id="337" r:id="rId13"/>
    <p:sldId id="351" r:id="rId14"/>
    <p:sldId id="352" r:id="rId15"/>
    <p:sldId id="353" r:id="rId16"/>
    <p:sldId id="354" r:id="rId17"/>
    <p:sldId id="355" r:id="rId18"/>
    <p:sldId id="356" r:id="rId19"/>
    <p:sldId id="357" r:id="rId20"/>
    <p:sldId id="348" r:id="rId21"/>
    <p:sldId id="338" r:id="rId22"/>
    <p:sldId id="345" r:id="rId23"/>
    <p:sldId id="346" r:id="rId24"/>
    <p:sldId id="347" r:id="rId25"/>
    <p:sldId id="334" r:id="rId26"/>
    <p:sldId id="350" r:id="rId27"/>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187">
          <p15:clr>
            <a:srgbClr val="A4A3A4"/>
          </p15:clr>
        </p15:guide>
        <p15:guide id="2" orient="horz" pos="2802">
          <p15:clr>
            <a:srgbClr val="A4A3A4"/>
          </p15:clr>
        </p15:guide>
        <p15:guide id="3" orient="horz" pos="1698">
          <p15:clr>
            <a:srgbClr val="A4A3A4"/>
          </p15:clr>
        </p15:guide>
        <p15:guide id="4" pos="316">
          <p15:clr>
            <a:srgbClr val="A4A3A4"/>
          </p15:clr>
        </p15:guide>
        <p15:guide id="5" pos="288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ugM"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A9F"/>
    <a:srgbClr val="379095"/>
    <a:srgbClr val="41ACB1"/>
    <a:srgbClr val="9AD7DA"/>
    <a:srgbClr val="70C6CA"/>
    <a:srgbClr val="4EB9BE"/>
    <a:srgbClr val="C8B273"/>
    <a:srgbClr val="4F5152"/>
    <a:srgbClr val="0066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51" autoAdjust="0"/>
  </p:normalViewPr>
  <p:slideViewPr>
    <p:cSldViewPr snapToGrid="0">
      <p:cViewPr varScale="1">
        <p:scale>
          <a:sx n="86" d="100"/>
          <a:sy n="86" d="100"/>
        </p:scale>
        <p:origin x="1608" y="58"/>
      </p:cViewPr>
      <p:guideLst>
        <p:guide orient="horz" pos="4187"/>
        <p:guide orient="horz" pos="2802"/>
        <p:guide orient="horz" pos="1698"/>
        <p:guide pos="316"/>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210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Pfx%20Engagement\WM\WorkPapers\%7b166FF3E0-6031-4977-BF58-17FE325828BB%7d\%7b2B6D8642-A4F1-4EA1-B43B-D0C5FBFBF6E7%7d\%7bCC047612-03E9-4DE2-9CBD-507E9DEC5CF8%7d.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Pfx%20Engagement\WM\WorkPapers\%7b166FF3E0-6031-4977-BF58-17FE325828BB%7d\%7b2B6D8642-A4F1-4EA1-B43B-D0C5FBFBF6E7%7d\%7bCC047612-03E9-4DE2-9CBD-507E9DEC5CF8%7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Pfx%20Engagement\WM\WorkPapers\%7b166FF3E0-6031-4977-BF58-17FE325828BB%7d\%7b2B6D8642-A4F1-4EA1-B43B-D0C5FBFBF6E7%7d\%7bCC047612-03E9-4DE2-9CBD-507E9DEC5CF8%7d.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Pfx%20Engagement\WM\WorkPapers\%7b166FF3E0-6031-4977-BF58-17FE325828BB%7d\%7b2B6D8642-A4F1-4EA1-B43B-D0C5FBFBF6E7%7d\%7bCC047612-03E9-4DE2-9CBD-507E9DEC5CF8%7d.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Pfx%20Engagement\WM\WorkPapers\%7b166FF3E0-6031-4977-BF58-17FE325828BB%7d\%7b2B6D8642-A4F1-4EA1-B43B-D0C5FBFBF6E7%7d\%7bCC047612-03E9-4DE2-9CBD-507E9DEC5CF8%7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50" b="1" i="0" u="none" strike="noStrike" baseline="0">
                <a:solidFill>
                  <a:srgbClr val="000000"/>
                </a:solidFill>
                <a:latin typeface="Arial"/>
                <a:ea typeface="Arial"/>
                <a:cs typeface="Arial"/>
              </a:defRPr>
            </a:pPr>
            <a:r>
              <a:rPr lang="en-US" sz="1600" baseline="0"/>
              <a:t>Major Tax Performance</a:t>
            </a:r>
          </a:p>
        </c:rich>
      </c:tx>
      <c:layout>
        <c:manualLayout>
          <c:xMode val="edge"/>
          <c:yMode val="edge"/>
          <c:x val="0.33037531959952443"/>
          <c:y val="4.6323874055374192E-2"/>
        </c:manualLayout>
      </c:layout>
      <c:overlay val="0"/>
      <c:spPr>
        <a:noFill/>
        <a:ln w="25400">
          <a:noFill/>
        </a:ln>
      </c:spPr>
    </c:title>
    <c:autoTitleDeleted val="0"/>
    <c:plotArea>
      <c:layout>
        <c:manualLayout>
          <c:layoutTarget val="inner"/>
          <c:xMode val="edge"/>
          <c:yMode val="edge"/>
          <c:x val="0.1688671941837529"/>
          <c:y val="0.14690663667041642"/>
          <c:w val="0.78984133264749123"/>
          <c:h val="0.72627088134416684"/>
        </c:manualLayout>
      </c:layout>
      <c:lineChart>
        <c:grouping val="standard"/>
        <c:varyColors val="0"/>
        <c:ser>
          <c:idx val="0"/>
          <c:order val="0"/>
          <c:tx>
            <c:strRef>
              <c:f>Sheet1!$B$37</c:f>
              <c:strCache>
                <c:ptCount val="1"/>
                <c:pt idx="0">
                  <c:v>Prop tax</c:v>
                </c:pt>
              </c:strCache>
            </c:strRef>
          </c:tx>
          <c:dLbls>
            <c:dLbl>
              <c:idx val="0"/>
              <c:layout>
                <c:manualLayout>
                  <c:x val="-3.6314397471946388E-3"/>
                  <c:y val="5.072461725116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BC-4BD3-AF26-7F5A17393DF5}"/>
                </c:ext>
              </c:extLst>
            </c:dLbl>
            <c:dLbl>
              <c:idx val="1"/>
              <c:layout>
                <c:manualLayout>
                  <c:x val="-7.6309713980893826E-2"/>
                  <c:y val="-8.5634645640869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BC-4BD3-AF26-7F5A17393DF5}"/>
                </c:ext>
              </c:extLst>
            </c:dLbl>
            <c:dLbl>
              <c:idx val="2"/>
              <c:layout>
                <c:manualLayout>
                  <c:x val="1.0894319241583883E-2"/>
                  <c:y val="-4.7740816236388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BC-4BD3-AF26-7F5A17393DF5}"/>
                </c:ext>
              </c:extLst>
            </c:dLbl>
            <c:dLbl>
              <c:idx val="3"/>
              <c:layout>
                <c:manualLayout>
                  <c:x val="-5.8107325057177368E-2"/>
                  <c:y val="6.5513697761162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BC-4BD3-AF26-7F5A17393DF5}"/>
                </c:ext>
              </c:extLst>
            </c:dLbl>
            <c:dLbl>
              <c:idx val="4"/>
              <c:layout>
                <c:manualLayout>
                  <c:x val="0"/>
                  <c:y val="5.4176059395541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BC-4BD3-AF26-7F5A17393DF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Sheet1!$A$38:$A$43</c:f>
              <c:numCache>
                <c:formatCode>General</c:formatCode>
                <c:ptCount val="6"/>
                <c:pt idx="0">
                  <c:v>2016</c:v>
                </c:pt>
                <c:pt idx="1">
                  <c:v>2017</c:v>
                </c:pt>
                <c:pt idx="2">
                  <c:v>2018</c:v>
                </c:pt>
                <c:pt idx="3">
                  <c:v>2019</c:v>
                </c:pt>
                <c:pt idx="4">
                  <c:v>2020</c:v>
                </c:pt>
                <c:pt idx="5">
                  <c:v>2021</c:v>
                </c:pt>
              </c:numCache>
            </c:numRef>
          </c:cat>
          <c:val>
            <c:numRef>
              <c:f>Sheet1!$B$38:$B$43</c:f>
              <c:numCache>
                <c:formatCode>_(* #,##0_);_(* \(#,##0\);_(* "-"??_);_(@_)</c:formatCode>
                <c:ptCount val="6"/>
                <c:pt idx="0">
                  <c:v>47486910</c:v>
                </c:pt>
                <c:pt idx="1">
                  <c:v>48574622</c:v>
                </c:pt>
                <c:pt idx="2">
                  <c:v>48905252</c:v>
                </c:pt>
                <c:pt idx="3">
                  <c:v>53732734</c:v>
                </c:pt>
                <c:pt idx="4">
                  <c:v>68624625</c:v>
                </c:pt>
                <c:pt idx="5">
                  <c:v>74252838</c:v>
                </c:pt>
              </c:numCache>
            </c:numRef>
          </c:val>
          <c:smooth val="0"/>
          <c:extLst>
            <c:ext xmlns:c16="http://schemas.microsoft.com/office/drawing/2014/chart" uri="{C3380CC4-5D6E-409C-BE32-E72D297353CC}">
              <c16:uniqueId val="{00000005-16BC-4BD3-AF26-7F5A17393DF5}"/>
            </c:ext>
          </c:extLst>
        </c:ser>
        <c:ser>
          <c:idx val="1"/>
          <c:order val="1"/>
          <c:tx>
            <c:strRef>
              <c:f>Sheet1!$C$37</c:f>
              <c:strCache>
                <c:ptCount val="1"/>
                <c:pt idx="0">
                  <c:v>LOST</c:v>
                </c:pt>
              </c:strCache>
            </c:strRef>
          </c:tx>
          <c:dLbls>
            <c:dLbl>
              <c:idx val="0"/>
              <c:layout>
                <c:manualLayout>
                  <c:x val="-3.3274868497801638E-17"/>
                  <c:y val="4.5146716162950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BC-4BD3-AF26-7F5A17393DF5}"/>
                </c:ext>
              </c:extLst>
            </c:dLbl>
            <c:dLbl>
              <c:idx val="1"/>
              <c:layout>
                <c:manualLayout>
                  <c:x val="-6.6549736995603276E-17"/>
                  <c:y val="3.9127154007890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BC-4BD3-AF26-7F5A17393DF5}"/>
                </c:ext>
              </c:extLst>
            </c:dLbl>
            <c:dLbl>
              <c:idx val="2"/>
              <c:layout>
                <c:manualLayout>
                  <c:x val="0"/>
                  <c:y val="5.4176059395541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6BC-4BD3-AF26-7F5A17393DF5}"/>
                </c:ext>
              </c:extLst>
            </c:dLbl>
            <c:dLbl>
              <c:idx val="3"/>
              <c:layout>
                <c:manualLayout>
                  <c:x val="-3.6300275882096703E-3"/>
                  <c:y val="5.4176059395541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6BC-4BD3-AF26-7F5A17393DF5}"/>
                </c:ext>
              </c:extLst>
            </c:dLbl>
            <c:dLbl>
              <c:idx val="4"/>
              <c:layout>
                <c:manualLayout>
                  <c:x val="-5.4450413823145059E-3"/>
                  <c:y val="3.6117372930360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6BC-4BD3-AF26-7F5A17393DF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Sheet1!$A$38:$A$43</c:f>
              <c:numCache>
                <c:formatCode>General</c:formatCode>
                <c:ptCount val="6"/>
                <c:pt idx="0">
                  <c:v>2016</c:v>
                </c:pt>
                <c:pt idx="1">
                  <c:v>2017</c:v>
                </c:pt>
                <c:pt idx="2">
                  <c:v>2018</c:v>
                </c:pt>
                <c:pt idx="3">
                  <c:v>2019</c:v>
                </c:pt>
                <c:pt idx="4">
                  <c:v>2020</c:v>
                </c:pt>
                <c:pt idx="5">
                  <c:v>2021</c:v>
                </c:pt>
              </c:numCache>
            </c:numRef>
          </c:cat>
          <c:val>
            <c:numRef>
              <c:f>Sheet1!$C$38:$C$43</c:f>
              <c:numCache>
                <c:formatCode>_(* #,##0_);_(* \(#,##0\);_(* "-"??_);_(@_)</c:formatCode>
                <c:ptCount val="6"/>
                <c:pt idx="0">
                  <c:v>16305508</c:v>
                </c:pt>
                <c:pt idx="1">
                  <c:v>15636220</c:v>
                </c:pt>
                <c:pt idx="2">
                  <c:v>16922648</c:v>
                </c:pt>
                <c:pt idx="3">
                  <c:v>17734623</c:v>
                </c:pt>
                <c:pt idx="4">
                  <c:v>19082140</c:v>
                </c:pt>
                <c:pt idx="5">
                  <c:v>21318094</c:v>
                </c:pt>
              </c:numCache>
            </c:numRef>
          </c:val>
          <c:smooth val="0"/>
          <c:extLst>
            <c:ext xmlns:c16="http://schemas.microsoft.com/office/drawing/2014/chart" uri="{C3380CC4-5D6E-409C-BE32-E72D297353CC}">
              <c16:uniqueId val="{0000000B-16BC-4BD3-AF26-7F5A17393DF5}"/>
            </c:ext>
          </c:extLst>
        </c:ser>
        <c:dLbls>
          <c:showLegendKey val="0"/>
          <c:showVal val="1"/>
          <c:showCatName val="0"/>
          <c:showSerName val="0"/>
          <c:showPercent val="0"/>
          <c:showBubbleSize val="0"/>
        </c:dLbls>
        <c:marker val="1"/>
        <c:smooth val="0"/>
        <c:axId val="746347760"/>
        <c:axId val="746348152"/>
      </c:lineChart>
      <c:catAx>
        <c:axId val="746347760"/>
        <c:scaling>
          <c:orientation val="minMax"/>
        </c:scaling>
        <c:delete val="1"/>
        <c:axPos val="b"/>
        <c:numFmt formatCode="General" sourceLinked="1"/>
        <c:majorTickMark val="out"/>
        <c:minorTickMark val="none"/>
        <c:tickLblPos val="none"/>
        <c:crossAx val="746348152"/>
        <c:crosses val="autoZero"/>
        <c:auto val="1"/>
        <c:lblAlgn val="ctr"/>
        <c:lblOffset val="100"/>
        <c:noMultiLvlLbl val="0"/>
      </c:catAx>
      <c:valAx>
        <c:axId val="746348152"/>
        <c:scaling>
          <c:orientation val="minMax"/>
        </c:scaling>
        <c:delete val="0"/>
        <c:axPos val="l"/>
        <c:majorGridlines>
          <c:spPr>
            <a:ln w="3175">
              <a:noFill/>
              <a:prstDash val="solid"/>
            </a:ln>
          </c:spPr>
        </c:majorGridlines>
        <c:numFmt formatCode="_(* #,##0_);_(* \(#,##0\);_(* &quot;-&quot;??_);_(@_)"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46347760"/>
        <c:crosses val="autoZero"/>
        <c:crossBetween val="between"/>
      </c:valAx>
      <c:spPr>
        <a:noFill/>
        <a:ln w="12700">
          <a:noFill/>
          <a:prstDash val="solid"/>
        </a:ln>
      </c:spPr>
    </c:plotArea>
    <c:legend>
      <c:legendPos val="r"/>
      <c:overlay val="0"/>
    </c:legend>
    <c:plotVisOnly val="1"/>
    <c:dispBlanksAs val="gap"/>
    <c:showDLblsOverMax val="0"/>
  </c:chart>
  <c:spPr>
    <a:noFill/>
    <a:ln w="38100">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50" b="1" i="0" u="none" strike="noStrike" baseline="0">
                <a:solidFill>
                  <a:srgbClr val="000000"/>
                </a:solidFill>
                <a:latin typeface="Arial"/>
                <a:ea typeface="Arial"/>
                <a:cs typeface="Arial"/>
              </a:defRPr>
            </a:pPr>
            <a:r>
              <a:rPr lang="en-US" sz="1600" baseline="0"/>
              <a:t>Evaluation of Property Tax</a:t>
            </a:r>
          </a:p>
        </c:rich>
      </c:tx>
      <c:layout>
        <c:manualLayout>
          <c:xMode val="edge"/>
          <c:yMode val="edge"/>
          <c:x val="0.33037531959952443"/>
          <c:y val="4.6323874055374192E-2"/>
        </c:manualLayout>
      </c:layout>
      <c:overlay val="0"/>
      <c:spPr>
        <a:noFill/>
        <a:ln w="25400">
          <a:noFill/>
        </a:ln>
      </c:spPr>
    </c:title>
    <c:autoTitleDeleted val="0"/>
    <c:plotArea>
      <c:layout>
        <c:manualLayout>
          <c:layoutTarget val="inner"/>
          <c:xMode val="edge"/>
          <c:yMode val="edge"/>
          <c:x val="0.1688671941837529"/>
          <c:y val="0.14690663667041642"/>
          <c:w val="0.78984133264749123"/>
          <c:h val="0.72627088134416684"/>
        </c:manualLayout>
      </c:layout>
      <c:lineChart>
        <c:grouping val="stacked"/>
        <c:varyColors val="0"/>
        <c:ser>
          <c:idx val="0"/>
          <c:order val="0"/>
          <c:tx>
            <c:strRef>
              <c:f>Sheet1!$E$37</c:f>
              <c:strCache>
                <c:ptCount val="1"/>
                <c:pt idx="0">
                  <c:v>Assessed Value</c:v>
                </c:pt>
              </c:strCache>
            </c:strRef>
          </c:tx>
          <c:marker>
            <c:symbol val="none"/>
          </c:marker>
          <c:dLbls>
            <c:dLbl>
              <c:idx val="0"/>
              <c:layout>
                <c:manualLayout>
                  <c:x val="-3.8173498564598791E-2"/>
                  <c:y val="5.9816552267634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A3-4A9F-B0A1-437145930C4E}"/>
                </c:ext>
              </c:extLst>
            </c:dLbl>
            <c:dLbl>
              <c:idx val="1"/>
              <c:layout>
                <c:manualLayout>
                  <c:x val="-4.0071210813260184E-2"/>
                  <c:y val="7.9394795164055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A3-4A9F-B0A1-437145930C4E}"/>
                </c:ext>
              </c:extLst>
            </c:dLbl>
            <c:dLbl>
              <c:idx val="2"/>
              <c:layout>
                <c:manualLayout>
                  <c:x val="4.2010794905401112E-2"/>
                  <c:y val="4.726979574495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A3-4A9F-B0A1-437145930C4E}"/>
                </c:ext>
              </c:extLst>
            </c:dLbl>
            <c:dLbl>
              <c:idx val="3"/>
              <c:layout>
                <c:manualLayout>
                  <c:x val="-2.542436733242592E-2"/>
                  <c:y val="-0.116530492096861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A3-4A9F-B0A1-437145930C4E}"/>
                </c:ext>
              </c:extLst>
            </c:dLbl>
            <c:dLbl>
              <c:idx val="4"/>
              <c:layout>
                <c:manualLayout>
                  <c:x val="0"/>
                  <c:y val="5.4176059395541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A3-4A9F-B0A1-437145930C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Sheet1!$A$38:$A$43</c:f>
              <c:numCache>
                <c:formatCode>General</c:formatCode>
                <c:ptCount val="6"/>
                <c:pt idx="0">
                  <c:v>2016</c:v>
                </c:pt>
                <c:pt idx="1">
                  <c:v>2017</c:v>
                </c:pt>
                <c:pt idx="2">
                  <c:v>2018</c:v>
                </c:pt>
                <c:pt idx="3">
                  <c:v>2019</c:v>
                </c:pt>
                <c:pt idx="4">
                  <c:v>2020</c:v>
                </c:pt>
                <c:pt idx="5">
                  <c:v>2021</c:v>
                </c:pt>
              </c:numCache>
            </c:numRef>
          </c:cat>
          <c:val>
            <c:numRef>
              <c:f>Sheet1!$E$38:$E$43</c:f>
              <c:numCache>
                <c:formatCode>_(* #,##0_);_(* \(#,##0\);_(* "-"??_);_(@_)</c:formatCode>
                <c:ptCount val="6"/>
                <c:pt idx="0">
                  <c:v>3727256</c:v>
                </c:pt>
                <c:pt idx="1">
                  <c:v>4116298.6090000002</c:v>
                </c:pt>
                <c:pt idx="2">
                  <c:v>4416896.0999999996</c:v>
                </c:pt>
                <c:pt idx="3">
                  <c:v>4643881.5590000004</c:v>
                </c:pt>
                <c:pt idx="4">
                  <c:v>4938086.5580000002</c:v>
                </c:pt>
                <c:pt idx="5">
                  <c:v>5138377</c:v>
                </c:pt>
              </c:numCache>
            </c:numRef>
          </c:val>
          <c:smooth val="0"/>
          <c:extLst>
            <c:ext xmlns:c16="http://schemas.microsoft.com/office/drawing/2014/chart" uri="{C3380CC4-5D6E-409C-BE32-E72D297353CC}">
              <c16:uniqueId val="{00000005-84A3-4A9F-B0A1-437145930C4E}"/>
            </c:ext>
          </c:extLst>
        </c:ser>
        <c:dLbls>
          <c:showLegendKey val="0"/>
          <c:showVal val="1"/>
          <c:showCatName val="0"/>
          <c:showSerName val="0"/>
          <c:showPercent val="0"/>
          <c:showBubbleSize val="0"/>
        </c:dLbls>
        <c:marker val="1"/>
        <c:smooth val="0"/>
        <c:axId val="745967680"/>
        <c:axId val="745968072"/>
      </c:lineChart>
      <c:lineChart>
        <c:grouping val="stacked"/>
        <c:varyColors val="0"/>
        <c:ser>
          <c:idx val="1"/>
          <c:order val="1"/>
          <c:tx>
            <c:strRef>
              <c:f>Sheet1!$F$37</c:f>
              <c:strCache>
                <c:ptCount val="1"/>
                <c:pt idx="0">
                  <c:v>Millage</c:v>
                </c:pt>
              </c:strCache>
            </c:strRef>
          </c:tx>
          <c:marker>
            <c:symbol val="none"/>
          </c:marker>
          <c:dLbls>
            <c:dLbl>
              <c:idx val="0"/>
              <c:layout>
                <c:manualLayout>
                  <c:x val="-3.3274868497801638E-17"/>
                  <c:y val="4.5146716162950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A3-4A9F-B0A1-437145930C4E}"/>
                </c:ext>
              </c:extLst>
            </c:dLbl>
            <c:dLbl>
              <c:idx val="1"/>
              <c:layout>
                <c:manualLayout>
                  <c:x val="1.8157198735973027E-3"/>
                  <c:y val="-4.4446063471881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A3-4A9F-B0A1-437145930C4E}"/>
                </c:ext>
              </c:extLst>
            </c:dLbl>
            <c:dLbl>
              <c:idx val="2"/>
              <c:layout>
                <c:manualLayout>
                  <c:x val="-9.1002429140508712E-3"/>
                  <c:y val="-0.13653748458774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A3-4A9F-B0A1-437145930C4E}"/>
                </c:ext>
              </c:extLst>
            </c:dLbl>
            <c:dLbl>
              <c:idx val="3"/>
              <c:layout>
                <c:manualLayout>
                  <c:x val="-5.265444663363391E-2"/>
                  <c:y val="9.8947462429097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A3-4A9F-B0A1-437145930C4E}"/>
                </c:ext>
              </c:extLst>
            </c:dLbl>
            <c:dLbl>
              <c:idx val="4"/>
              <c:layout>
                <c:manualLayout>
                  <c:x val="-4.7206572162498066E-2"/>
                  <c:y val="6.8949730373176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A3-4A9F-B0A1-437145930C4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Sheet1!$A$38:$A$43</c:f>
              <c:numCache>
                <c:formatCode>General</c:formatCode>
                <c:ptCount val="6"/>
                <c:pt idx="0">
                  <c:v>2016</c:v>
                </c:pt>
                <c:pt idx="1">
                  <c:v>2017</c:v>
                </c:pt>
                <c:pt idx="2">
                  <c:v>2018</c:v>
                </c:pt>
                <c:pt idx="3">
                  <c:v>2019</c:v>
                </c:pt>
                <c:pt idx="4">
                  <c:v>2020</c:v>
                </c:pt>
                <c:pt idx="5">
                  <c:v>2021</c:v>
                </c:pt>
              </c:numCache>
            </c:numRef>
          </c:cat>
          <c:val>
            <c:numRef>
              <c:f>Sheet1!$F$38:$F$43</c:f>
              <c:numCache>
                <c:formatCode>_(* #,##0.000_);_(* \(#,##0.000\);_(* "-"??_);_(@_)</c:formatCode>
                <c:ptCount val="6"/>
                <c:pt idx="0">
                  <c:v>11.266999999999999</c:v>
                </c:pt>
                <c:pt idx="1">
                  <c:v>10.768000000000001</c:v>
                </c:pt>
                <c:pt idx="2">
                  <c:v>10.212999999999999</c:v>
                </c:pt>
                <c:pt idx="3">
                  <c:v>10.212999999999999</c:v>
                </c:pt>
                <c:pt idx="4">
                  <c:v>12.563000000000001</c:v>
                </c:pt>
                <c:pt idx="5">
                  <c:v>12.563000000000001</c:v>
                </c:pt>
              </c:numCache>
            </c:numRef>
          </c:val>
          <c:smooth val="0"/>
          <c:extLst>
            <c:ext xmlns:c16="http://schemas.microsoft.com/office/drawing/2014/chart" uri="{C3380CC4-5D6E-409C-BE32-E72D297353CC}">
              <c16:uniqueId val="{0000000B-84A3-4A9F-B0A1-437145930C4E}"/>
            </c:ext>
          </c:extLst>
        </c:ser>
        <c:dLbls>
          <c:showLegendKey val="0"/>
          <c:showVal val="0"/>
          <c:showCatName val="0"/>
          <c:showSerName val="0"/>
          <c:showPercent val="0"/>
          <c:showBubbleSize val="0"/>
        </c:dLbls>
        <c:marker val="1"/>
        <c:smooth val="0"/>
        <c:axId val="745968856"/>
        <c:axId val="745968464"/>
      </c:lineChart>
      <c:catAx>
        <c:axId val="745967680"/>
        <c:scaling>
          <c:orientation val="minMax"/>
        </c:scaling>
        <c:delete val="1"/>
        <c:axPos val="b"/>
        <c:numFmt formatCode="General" sourceLinked="1"/>
        <c:majorTickMark val="out"/>
        <c:minorTickMark val="none"/>
        <c:tickLblPos val="none"/>
        <c:crossAx val="745968072"/>
        <c:crossesAt val="3100000"/>
        <c:auto val="1"/>
        <c:lblAlgn val="ctr"/>
        <c:lblOffset val="100"/>
        <c:noMultiLvlLbl val="0"/>
      </c:catAx>
      <c:valAx>
        <c:axId val="745968072"/>
        <c:scaling>
          <c:orientation val="minMax"/>
        </c:scaling>
        <c:delete val="0"/>
        <c:axPos val="l"/>
        <c:majorGridlines>
          <c:spPr>
            <a:ln w="3175">
              <a:no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45967680"/>
        <c:crosses val="autoZero"/>
        <c:crossBetween val="between"/>
      </c:valAx>
      <c:valAx>
        <c:axId val="745968464"/>
        <c:scaling>
          <c:orientation val="minMax"/>
        </c:scaling>
        <c:delete val="0"/>
        <c:axPos val="r"/>
        <c:numFmt formatCode="_(* #,##0.000_);_(* \(#,##0.000\);_(* &quot;-&quot;??_);_(@_)" sourceLinked="1"/>
        <c:majorTickMark val="out"/>
        <c:minorTickMark val="none"/>
        <c:tickLblPos val="nextTo"/>
        <c:spPr>
          <a:ln>
            <a:noFill/>
          </a:ln>
        </c:spPr>
        <c:txPr>
          <a:bodyPr anchor="b" anchorCtr="0"/>
          <a:lstStyle/>
          <a:p>
            <a:pPr>
              <a:defRPr>
                <a:noFill/>
              </a:defRPr>
            </a:pPr>
            <a:endParaRPr lang="en-US"/>
          </a:p>
        </c:txPr>
        <c:crossAx val="745968856"/>
        <c:crosses val="max"/>
        <c:crossBetween val="between"/>
      </c:valAx>
      <c:catAx>
        <c:axId val="745968856"/>
        <c:scaling>
          <c:orientation val="minMax"/>
        </c:scaling>
        <c:delete val="1"/>
        <c:axPos val="b"/>
        <c:numFmt formatCode="General" sourceLinked="1"/>
        <c:majorTickMark val="out"/>
        <c:minorTickMark val="none"/>
        <c:tickLblPos val="nextTo"/>
        <c:crossAx val="745968464"/>
        <c:crosses val="autoZero"/>
        <c:auto val="1"/>
        <c:lblAlgn val="ctr"/>
        <c:lblOffset val="100"/>
        <c:noMultiLvlLbl val="0"/>
      </c:catAx>
      <c:spPr>
        <a:noFill/>
        <a:ln w="12700">
          <a:noFill/>
          <a:prstDash val="solid"/>
        </a:ln>
      </c:spPr>
    </c:plotArea>
    <c:legend>
      <c:legendPos val="r"/>
      <c:layout>
        <c:manualLayout>
          <c:xMode val="edge"/>
          <c:yMode val="edge"/>
          <c:x val="0.43185167255679524"/>
          <c:y val="0.69675166952411949"/>
          <c:w val="0.18139999436697929"/>
          <c:h val="0.1001749724732694"/>
        </c:manualLayout>
      </c:layout>
      <c:overlay val="0"/>
    </c:legend>
    <c:plotVisOnly val="1"/>
    <c:dispBlanksAs val="gap"/>
    <c:showDLblsOverMax val="0"/>
  </c:chart>
  <c:spPr>
    <a:noFill/>
    <a:ln w="38100">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50" b="1" i="0" u="none" strike="noStrike" baseline="0">
                <a:solidFill>
                  <a:srgbClr val="000000"/>
                </a:solidFill>
                <a:latin typeface="Arial"/>
                <a:ea typeface="Arial"/>
                <a:cs typeface="Arial"/>
              </a:defRPr>
            </a:pPr>
            <a:r>
              <a:rPr lang="en-US"/>
              <a:t>General Fund Expenditures - Year Ended December 31, 2021</a:t>
            </a:r>
          </a:p>
        </c:rich>
      </c:tx>
      <c:layout>
        <c:manualLayout>
          <c:xMode val="edge"/>
          <c:yMode val="edge"/>
          <c:x val="0.13909798026199832"/>
          <c:y val="3.1954813464645855E-2"/>
        </c:manualLayout>
      </c:layout>
      <c:overlay val="0"/>
      <c:spPr>
        <a:noFill/>
        <a:ln w="25400">
          <a:noFill/>
        </a:ln>
      </c:spPr>
    </c:title>
    <c:autoTitleDeleted val="0"/>
    <c:view3D>
      <c:rotX val="75"/>
      <c:rotY val="0"/>
      <c:rAngAx val="0"/>
    </c:view3D>
    <c:floor>
      <c:thickness val="0"/>
    </c:floor>
    <c:sideWall>
      <c:thickness val="0"/>
    </c:sideWall>
    <c:backWall>
      <c:thickness val="0"/>
    </c:backWall>
    <c:plotArea>
      <c:layout>
        <c:manualLayout>
          <c:layoutTarget val="inner"/>
          <c:xMode val="edge"/>
          <c:yMode val="edge"/>
          <c:x val="0.11104155213681002"/>
          <c:y val="0.22141171830263054"/>
          <c:w val="0.48185052056462901"/>
          <c:h val="0.72469659669629682"/>
        </c:manualLayout>
      </c:layout>
      <c:pie3DChart>
        <c:varyColors val="0"/>
        <c:ser>
          <c:idx val="0"/>
          <c:order val="0"/>
          <c:spPr>
            <a:ln w="6350">
              <a:solidFill>
                <a:schemeClr val="tx1"/>
              </a:solidFill>
            </a:ln>
          </c:spPr>
          <c:explosion val="25"/>
          <c:dPt>
            <c:idx val="0"/>
            <c:bubble3D val="0"/>
            <c:spPr>
              <a:solidFill>
                <a:srgbClr val="000099"/>
              </a:solidFill>
              <a:ln w="6350">
                <a:solidFill>
                  <a:schemeClr val="tx1"/>
                </a:solidFill>
              </a:ln>
            </c:spPr>
            <c:extLst>
              <c:ext xmlns:c16="http://schemas.microsoft.com/office/drawing/2014/chart" uri="{C3380CC4-5D6E-409C-BE32-E72D297353CC}">
                <c16:uniqueId val="{00000001-49D4-4E11-9D29-E715D7D87E51}"/>
              </c:ext>
            </c:extLst>
          </c:dPt>
          <c:dPt>
            <c:idx val="1"/>
            <c:bubble3D val="0"/>
            <c:spPr>
              <a:solidFill>
                <a:srgbClr val="7030A0"/>
              </a:solidFill>
              <a:ln w="6350">
                <a:solidFill>
                  <a:schemeClr val="tx1"/>
                </a:solidFill>
              </a:ln>
            </c:spPr>
            <c:extLst>
              <c:ext xmlns:c16="http://schemas.microsoft.com/office/drawing/2014/chart" uri="{C3380CC4-5D6E-409C-BE32-E72D297353CC}">
                <c16:uniqueId val="{00000003-49D4-4E11-9D29-E715D7D87E51}"/>
              </c:ext>
            </c:extLst>
          </c:dPt>
          <c:dPt>
            <c:idx val="2"/>
            <c:bubble3D val="0"/>
            <c:explosion val="27"/>
            <c:spPr>
              <a:solidFill>
                <a:srgbClr val="FF0000"/>
              </a:solidFill>
              <a:ln w="6350">
                <a:solidFill>
                  <a:schemeClr val="tx1"/>
                </a:solidFill>
              </a:ln>
            </c:spPr>
            <c:extLst>
              <c:ext xmlns:c16="http://schemas.microsoft.com/office/drawing/2014/chart" uri="{C3380CC4-5D6E-409C-BE32-E72D297353CC}">
                <c16:uniqueId val="{00000005-49D4-4E11-9D29-E715D7D87E51}"/>
              </c:ext>
            </c:extLst>
          </c:dPt>
          <c:dPt>
            <c:idx val="3"/>
            <c:bubble3D val="0"/>
            <c:spPr>
              <a:solidFill>
                <a:srgbClr val="FFC000"/>
              </a:solidFill>
              <a:ln w="6350">
                <a:solidFill>
                  <a:schemeClr val="tx1"/>
                </a:solidFill>
              </a:ln>
            </c:spPr>
            <c:extLst>
              <c:ext xmlns:c16="http://schemas.microsoft.com/office/drawing/2014/chart" uri="{C3380CC4-5D6E-409C-BE32-E72D297353CC}">
                <c16:uniqueId val="{00000007-49D4-4E11-9D29-E715D7D87E51}"/>
              </c:ext>
            </c:extLst>
          </c:dPt>
          <c:dPt>
            <c:idx val="4"/>
            <c:bubble3D val="0"/>
            <c:spPr>
              <a:solidFill>
                <a:srgbClr val="FFFF00"/>
              </a:solidFill>
              <a:ln w="6350">
                <a:solidFill>
                  <a:schemeClr val="tx1"/>
                </a:solidFill>
              </a:ln>
            </c:spPr>
            <c:extLst>
              <c:ext xmlns:c16="http://schemas.microsoft.com/office/drawing/2014/chart" uri="{C3380CC4-5D6E-409C-BE32-E72D297353CC}">
                <c16:uniqueId val="{00000009-49D4-4E11-9D29-E715D7D87E51}"/>
              </c:ext>
            </c:extLst>
          </c:dPt>
          <c:dPt>
            <c:idx val="5"/>
            <c:bubble3D val="0"/>
            <c:spPr>
              <a:solidFill>
                <a:srgbClr val="00B050"/>
              </a:solidFill>
              <a:ln w="6350">
                <a:solidFill>
                  <a:schemeClr val="tx1"/>
                </a:solidFill>
              </a:ln>
            </c:spPr>
            <c:extLst>
              <c:ext xmlns:c16="http://schemas.microsoft.com/office/drawing/2014/chart" uri="{C3380CC4-5D6E-409C-BE32-E72D297353CC}">
                <c16:uniqueId val="{0000000B-49D4-4E11-9D29-E715D7D87E51}"/>
              </c:ext>
            </c:extLst>
          </c:dPt>
          <c:dPt>
            <c:idx val="6"/>
            <c:bubble3D val="0"/>
            <c:spPr>
              <a:solidFill>
                <a:srgbClr val="00B0F0"/>
              </a:solidFill>
              <a:ln w="6350">
                <a:solidFill>
                  <a:schemeClr val="tx1"/>
                </a:solidFill>
              </a:ln>
            </c:spPr>
            <c:extLst>
              <c:ext xmlns:c16="http://schemas.microsoft.com/office/drawing/2014/chart" uri="{C3380CC4-5D6E-409C-BE32-E72D297353CC}">
                <c16:uniqueId val="{0000000D-49D4-4E11-9D29-E715D7D87E51}"/>
              </c:ext>
            </c:extLst>
          </c:dPt>
          <c:dLbls>
            <c:dLbl>
              <c:idx val="0"/>
              <c:layout>
                <c:manualLayout>
                  <c:x val="-3.1006657139311548E-2"/>
                  <c:y val="-1.81764533054574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D4-4E11-9D29-E715D7D87E51}"/>
                </c:ext>
              </c:extLst>
            </c:dLbl>
            <c:dLbl>
              <c:idx val="1"/>
              <c:layout>
                <c:manualLayout>
                  <c:x val="-3.118079637648058E-2"/>
                  <c:y val="8.269997401349073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9D4-4E11-9D29-E715D7D87E51}"/>
                </c:ext>
              </c:extLst>
            </c:dLbl>
            <c:dLbl>
              <c:idx val="2"/>
              <c:layout>
                <c:manualLayout>
                  <c:x val="4.0485014431140838E-2"/>
                  <c:y val="-0.153091722076019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D4-4E11-9D29-E715D7D87E51}"/>
                </c:ext>
              </c:extLst>
            </c:dLbl>
            <c:dLbl>
              <c:idx val="3"/>
              <c:layout>
                <c:manualLayout>
                  <c:x val="9.5199865600189908E-4"/>
                  <c:y val="3.798903579190585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9D4-4E11-9D29-E715D7D87E51}"/>
                </c:ext>
              </c:extLst>
            </c:dLbl>
            <c:dLbl>
              <c:idx val="4"/>
              <c:layout>
                <c:manualLayout>
                  <c:x val="-1.1469317141356197E-2"/>
                  <c:y val="2.402014591216284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9D4-4E11-9D29-E715D7D87E51}"/>
                </c:ext>
              </c:extLst>
            </c:dLbl>
            <c:dLbl>
              <c:idx val="5"/>
              <c:layout>
                <c:manualLayout>
                  <c:x val="-5.5152363473362775E-2"/>
                  <c:y val="5.36109597278860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9D4-4E11-9D29-E715D7D87E51}"/>
                </c:ext>
              </c:extLst>
            </c:dLbl>
            <c:dLbl>
              <c:idx val="6"/>
              <c:layout>
                <c:manualLayout>
                  <c:x val="-4.481267538539753E-2"/>
                  <c:y val="-2.578857197158600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9D4-4E11-9D29-E715D7D87E51}"/>
                </c:ext>
              </c:extLst>
            </c:dLbl>
            <c:dLbl>
              <c:idx val="7"/>
              <c:layout>
                <c:manualLayout>
                  <c:x val="-2.6546253707862469E-2"/>
                  <c:y val="-6.72353777295034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9D4-4E11-9D29-E715D7D87E51}"/>
                </c:ext>
              </c:extLst>
            </c:dLbl>
            <c:dLbl>
              <c:idx val="9"/>
              <c:layout>
                <c:manualLayout>
                  <c:xMode val="edge"/>
                  <c:yMode val="edge"/>
                  <c:x val="0.27568956043619824"/>
                  <c:y val="0.19360906698105135"/>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9D4-4E11-9D29-E715D7D87E51}"/>
                </c:ext>
              </c:extLst>
            </c:dLbl>
            <c:dLbl>
              <c:idx val="10"/>
              <c:layout>
                <c:manualLayout>
                  <c:xMode val="edge"/>
                  <c:yMode val="edge"/>
                  <c:x val="0.33834627871715323"/>
                  <c:y val="0.29699254934957436"/>
                </c:manualLayout>
              </c:layout>
              <c:spPr>
                <a:noFill/>
                <a:ln w="25400">
                  <a:noFill/>
                </a:ln>
              </c:spPr>
              <c:txPr>
                <a:bodyPr/>
                <a:lstStyle/>
                <a:p>
                  <a:pPr>
                    <a:defRPr sz="1200" b="0" i="0" u="none" strike="noStrike" baseline="0">
                      <a:solidFill>
                        <a:srgbClr val="000000"/>
                      </a:solidFill>
                      <a:latin typeface="Arial"/>
                      <a:ea typeface="Arial"/>
                      <a:cs typeface="Aria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9D4-4E11-9D29-E715D7D87E51}"/>
                </c:ext>
              </c:extLst>
            </c:dLbl>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Sheet1!$E$27:$E$34</c:f>
              <c:strCache>
                <c:ptCount val="8"/>
                <c:pt idx="0">
                  <c:v>General government</c:v>
                </c:pt>
                <c:pt idx="1">
                  <c:v>Judicial</c:v>
                </c:pt>
                <c:pt idx="2">
                  <c:v>Public safety</c:v>
                </c:pt>
                <c:pt idx="3">
                  <c:v>Public works</c:v>
                </c:pt>
                <c:pt idx="4">
                  <c:v>Parks, rec, &amp; culture</c:v>
                </c:pt>
                <c:pt idx="5">
                  <c:v>Planning and commdev</c:v>
                </c:pt>
                <c:pt idx="6">
                  <c:v>Health and welfare</c:v>
                </c:pt>
                <c:pt idx="7">
                  <c:v>Debt service</c:v>
                </c:pt>
              </c:strCache>
            </c:strRef>
          </c:cat>
          <c:val>
            <c:numRef>
              <c:f>Sheet1!$F$27:$F$34</c:f>
              <c:numCache>
                <c:formatCode>0%</c:formatCode>
                <c:ptCount val="8"/>
                <c:pt idx="0">
                  <c:v>0.26</c:v>
                </c:pt>
                <c:pt idx="1">
                  <c:v>0.18</c:v>
                </c:pt>
                <c:pt idx="2">
                  <c:v>0.38</c:v>
                </c:pt>
                <c:pt idx="3">
                  <c:v>7.0000000000000007E-2</c:v>
                </c:pt>
                <c:pt idx="4">
                  <c:v>0.06</c:v>
                </c:pt>
                <c:pt idx="5">
                  <c:v>0.03</c:v>
                </c:pt>
                <c:pt idx="6">
                  <c:v>0.03</c:v>
                </c:pt>
                <c:pt idx="7">
                  <c:v>0.01</c:v>
                </c:pt>
              </c:numCache>
            </c:numRef>
          </c:val>
          <c:extLst>
            <c:ext xmlns:c16="http://schemas.microsoft.com/office/drawing/2014/chart" uri="{C3380CC4-5D6E-409C-BE32-E72D297353CC}">
              <c16:uniqueId val="{00000011-49D4-4E11-9D29-E715D7D87E51}"/>
            </c:ext>
          </c:extLst>
        </c:ser>
        <c:dLbls>
          <c:showLegendKey val="0"/>
          <c:showVal val="1"/>
          <c:showCatName val="0"/>
          <c:showSerName val="0"/>
          <c:showPercent val="0"/>
          <c:showBubbleSize val="0"/>
          <c:showLeaderLines val="1"/>
        </c:dLbls>
      </c:pie3DChart>
      <c:spPr>
        <a:noFill/>
        <a:ln w="25400">
          <a:noFill/>
        </a:ln>
      </c:spPr>
    </c:plotArea>
    <c:legend>
      <c:legendPos val="r"/>
      <c:layout>
        <c:manualLayout>
          <c:xMode val="edge"/>
          <c:yMode val="edge"/>
          <c:x val="0.66235853601038186"/>
          <c:y val="0.33854537431150888"/>
          <c:w val="0.31951796913690289"/>
          <c:h val="0.5606598510122337"/>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zero"/>
    <c:showDLblsOverMax val="0"/>
  </c:chart>
  <c:spPr>
    <a:noFill/>
    <a:ln w="381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1600" baseline="0"/>
              <a:t>Historical Amount of Fund Balance at December 31</a:t>
            </a:r>
          </a:p>
        </c:rich>
      </c:tx>
      <c:layout>
        <c:manualLayout>
          <c:xMode val="edge"/>
          <c:yMode val="edge"/>
          <c:x val="0.23098822503142877"/>
          <c:y val="4.0399975359979329E-2"/>
        </c:manualLayout>
      </c:layout>
      <c:overlay val="0"/>
      <c:spPr>
        <a:noFill/>
        <a:ln w="25400">
          <a:noFill/>
        </a:ln>
      </c:spPr>
    </c:title>
    <c:autoTitleDeleted val="0"/>
    <c:plotArea>
      <c:layout>
        <c:manualLayout>
          <c:layoutTarget val="inner"/>
          <c:xMode val="edge"/>
          <c:yMode val="edge"/>
          <c:x val="0.1688671941837529"/>
          <c:y val="0.14690663667041648"/>
          <c:w val="0.78984133264749179"/>
          <c:h val="0.78934712234644988"/>
        </c:manualLayout>
      </c:layout>
      <c:lineChart>
        <c:grouping val="standard"/>
        <c:varyColors val="0"/>
        <c:ser>
          <c:idx val="1"/>
          <c:order val="0"/>
          <c:spPr>
            <a:ln w="50800">
              <a:solidFill>
                <a:srgbClr val="00B050"/>
              </a:solidFill>
              <a:prstDash val="solid"/>
            </a:ln>
          </c:spPr>
          <c:marker>
            <c:symbol val="square"/>
            <c:size val="5"/>
            <c:spPr>
              <a:solidFill>
                <a:schemeClr val="tx1"/>
              </a:solidFill>
              <a:ln>
                <a:solidFill>
                  <a:srgbClr val="FF00FF"/>
                </a:solidFill>
                <a:prstDash val="solid"/>
              </a:ln>
            </c:spPr>
          </c:marker>
          <c:dLbls>
            <c:dLbl>
              <c:idx val="0"/>
              <c:layout>
                <c:manualLayout>
                  <c:x val="-6.7240677202784344E-2"/>
                  <c:y val="-8.530483439748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EE-46D8-B188-7B91D6EC37EB}"/>
                </c:ext>
              </c:extLst>
            </c:dLbl>
            <c:dLbl>
              <c:idx val="1"/>
              <c:layout>
                <c:manualLayout>
                  <c:x val="-6.0118062810702026E-2"/>
                  <c:y val="7.3348031929153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EE-46D8-B188-7B91D6EC37EB}"/>
                </c:ext>
              </c:extLst>
            </c:dLbl>
            <c:dLbl>
              <c:idx val="2"/>
              <c:layout>
                <c:manualLayout>
                  <c:x val="-7.6156922207852057E-2"/>
                  <c:y val="6.5197655338092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EE-46D8-B188-7B91D6EC37EB}"/>
                </c:ext>
              </c:extLst>
            </c:dLbl>
            <c:dLbl>
              <c:idx val="3"/>
              <c:layout>
                <c:manualLayout>
                  <c:x val="-7.9130912858065089E-2"/>
                  <c:y val="5.063481727838764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0740374649468283"/>
                      <c:h val="4.7641487006207649E-2"/>
                    </c:manualLayout>
                  </c15:layout>
                </c:ext>
                <c:ext xmlns:c16="http://schemas.microsoft.com/office/drawing/2014/chart" uri="{C3380CC4-5D6E-409C-BE32-E72D297353CC}">
                  <c16:uniqueId val="{00000003-BCEE-46D8-B188-7B91D6EC37EB}"/>
                </c:ext>
              </c:extLst>
            </c:dLbl>
            <c:dLbl>
              <c:idx val="4"/>
              <c:layout>
                <c:manualLayout>
                  <c:x val="-8.6999335627085686E-2"/>
                  <c:y val="-9.2764526612188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EE-46D8-B188-7B91D6EC37EB}"/>
                </c:ext>
              </c:extLst>
            </c:dLbl>
            <c:dLbl>
              <c:idx val="5"/>
              <c:layout>
                <c:manualLayout>
                  <c:x val="-6.1219707808799949E-2"/>
                  <c:y val="-9.2666558477143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EE-46D8-B188-7B91D6EC37EB}"/>
                </c:ext>
              </c:extLst>
            </c:dLbl>
            <c:spPr>
              <a:noFill/>
              <a:ln w="25400">
                <a:noFill/>
              </a:ln>
            </c:spPr>
            <c:txPr>
              <a:bodyPr/>
              <a:lstStyle/>
              <a:p>
                <a:pPr>
                  <a:defRPr sz="12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Sheet1!$A$52:$A$57</c:f>
              <c:numCache>
                <c:formatCode>General</c:formatCode>
                <c:ptCount val="6"/>
                <c:pt idx="0">
                  <c:v>2016</c:v>
                </c:pt>
                <c:pt idx="1">
                  <c:v>2017</c:v>
                </c:pt>
                <c:pt idx="2">
                  <c:v>2018</c:v>
                </c:pt>
                <c:pt idx="3">
                  <c:v>2019</c:v>
                </c:pt>
                <c:pt idx="4">
                  <c:v>2020</c:v>
                </c:pt>
                <c:pt idx="5">
                  <c:v>2020</c:v>
                </c:pt>
              </c:numCache>
            </c:numRef>
          </c:cat>
          <c:val>
            <c:numRef>
              <c:f>Sheet1!$F$52:$F$57</c:f>
              <c:numCache>
                <c:formatCode>_(* #,##0_);_(* \(#,##0\);_(* "-"??_);_(@_)</c:formatCode>
                <c:ptCount val="6"/>
                <c:pt idx="0">
                  <c:v>28456279</c:v>
                </c:pt>
                <c:pt idx="1">
                  <c:v>24647383</c:v>
                </c:pt>
                <c:pt idx="2">
                  <c:v>24239272</c:v>
                </c:pt>
                <c:pt idx="3">
                  <c:v>22043169</c:v>
                </c:pt>
                <c:pt idx="4">
                  <c:v>36526262</c:v>
                </c:pt>
                <c:pt idx="5">
                  <c:v>41637571</c:v>
                </c:pt>
              </c:numCache>
            </c:numRef>
          </c:val>
          <c:smooth val="0"/>
          <c:extLst>
            <c:ext xmlns:c16="http://schemas.microsoft.com/office/drawing/2014/chart" uri="{C3380CC4-5D6E-409C-BE32-E72D297353CC}">
              <c16:uniqueId val="{00000006-BCEE-46D8-B188-7B91D6EC37EB}"/>
            </c:ext>
          </c:extLst>
        </c:ser>
        <c:ser>
          <c:idx val="0"/>
          <c:order val="1"/>
          <c:spPr>
            <a:ln w="50800">
              <a:solidFill>
                <a:srgbClr val="FF0000"/>
              </a:solidFill>
            </a:ln>
          </c:spPr>
          <c:marker>
            <c:spPr>
              <a:solidFill>
                <a:schemeClr val="tx1"/>
              </a:solidFill>
            </c:spPr>
          </c:marker>
          <c:dLbls>
            <c:dLbl>
              <c:idx val="0"/>
              <c:layout>
                <c:manualLayout>
                  <c:x val="-8.0726659224074446E-2"/>
                  <c:y val="-6.4414583441690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EE-46D8-B188-7B91D6EC37EB}"/>
                </c:ext>
              </c:extLst>
            </c:dLbl>
            <c:dLbl>
              <c:idx val="1"/>
              <c:layout>
                <c:manualLayout>
                  <c:x val="-7.8093848310027164E-2"/>
                  <c:y val="-8.9756602593021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EE-46D8-B188-7B91D6EC37EB}"/>
                </c:ext>
              </c:extLst>
            </c:dLbl>
            <c:dLbl>
              <c:idx val="2"/>
              <c:layout>
                <c:manualLayout>
                  <c:x val="-8.406156929518846E-2"/>
                  <c:y val="-6.3903175883349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EE-46D8-B188-7B91D6EC37EB}"/>
                </c:ext>
              </c:extLst>
            </c:dLbl>
            <c:dLbl>
              <c:idx val="3"/>
              <c:layout>
                <c:manualLayout>
                  <c:x val="-9.3454003732018912E-2"/>
                  <c:y val="-9.3079970436134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EE-46D8-B188-7B91D6EC37EB}"/>
                </c:ext>
              </c:extLst>
            </c:dLbl>
            <c:dLbl>
              <c:idx val="4"/>
              <c:layout>
                <c:manualLayout>
                  <c:x val="-5.3834263169964293E-2"/>
                  <c:y val="-4.9314108933158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CEE-46D8-B188-7B91D6EC37EB}"/>
                </c:ext>
              </c:extLst>
            </c:dLbl>
            <c:dLbl>
              <c:idx val="5"/>
              <c:layout>
                <c:manualLayout>
                  <c:x val="-3.8000581734148497E-2"/>
                  <c:y val="-2.9382151481610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CEE-46D8-B188-7B91D6EC37EB}"/>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Sheet1!$A$52:$A$57</c:f>
              <c:numCache>
                <c:formatCode>General</c:formatCode>
                <c:ptCount val="6"/>
                <c:pt idx="0">
                  <c:v>2016</c:v>
                </c:pt>
                <c:pt idx="1">
                  <c:v>2017</c:v>
                </c:pt>
                <c:pt idx="2">
                  <c:v>2018</c:v>
                </c:pt>
                <c:pt idx="3">
                  <c:v>2019</c:v>
                </c:pt>
                <c:pt idx="4">
                  <c:v>2020</c:v>
                </c:pt>
                <c:pt idx="5">
                  <c:v>2020</c:v>
                </c:pt>
              </c:numCache>
            </c:numRef>
          </c:cat>
          <c:val>
            <c:numRef>
              <c:f>Sheet1!$G$52:$G$57</c:f>
              <c:numCache>
                <c:formatCode>_(* #,##0_);_(* \(#,##0\);_(* "-"??_);_(@_)</c:formatCode>
                <c:ptCount val="6"/>
                <c:pt idx="0">
                  <c:v>72312978</c:v>
                </c:pt>
                <c:pt idx="1">
                  <c:v>79012423</c:v>
                </c:pt>
                <c:pt idx="2">
                  <c:v>83294009</c:v>
                </c:pt>
                <c:pt idx="3">
                  <c:v>89402058</c:v>
                </c:pt>
                <c:pt idx="4">
                  <c:v>93482489</c:v>
                </c:pt>
                <c:pt idx="5">
                  <c:v>99119139</c:v>
                </c:pt>
              </c:numCache>
            </c:numRef>
          </c:val>
          <c:smooth val="0"/>
          <c:extLst>
            <c:ext xmlns:c16="http://schemas.microsoft.com/office/drawing/2014/chart" uri="{C3380CC4-5D6E-409C-BE32-E72D297353CC}">
              <c16:uniqueId val="{0000000D-BCEE-46D8-B188-7B91D6EC37EB}"/>
            </c:ext>
          </c:extLst>
        </c:ser>
        <c:dLbls>
          <c:showLegendKey val="0"/>
          <c:showVal val="1"/>
          <c:showCatName val="0"/>
          <c:showSerName val="0"/>
          <c:showPercent val="0"/>
          <c:showBubbleSize val="0"/>
        </c:dLbls>
        <c:marker val="1"/>
        <c:smooth val="0"/>
        <c:axId val="746345016"/>
        <c:axId val="746345408"/>
      </c:lineChart>
      <c:catAx>
        <c:axId val="746345016"/>
        <c:scaling>
          <c:orientation val="minMax"/>
        </c:scaling>
        <c:delete val="1"/>
        <c:axPos val="b"/>
        <c:numFmt formatCode="General" sourceLinked="1"/>
        <c:majorTickMark val="out"/>
        <c:minorTickMark val="none"/>
        <c:tickLblPos val="none"/>
        <c:crossAx val="746345408"/>
        <c:crosses val="autoZero"/>
        <c:auto val="1"/>
        <c:lblAlgn val="ctr"/>
        <c:lblOffset val="100"/>
        <c:noMultiLvlLbl val="0"/>
      </c:catAx>
      <c:valAx>
        <c:axId val="746345408"/>
        <c:scaling>
          <c:orientation val="minMax"/>
        </c:scaling>
        <c:delete val="0"/>
        <c:axPos val="l"/>
        <c:majorGridlines>
          <c:spPr>
            <a:ln w="3175">
              <a:solidFill>
                <a:srgbClr val="000000"/>
              </a:solidFill>
              <a:prstDash val="solid"/>
            </a:ln>
          </c:spPr>
        </c:majorGridlines>
        <c:numFmt formatCode="_(* #,##0_);_(* \(#,##0\);_(* &quot;-&quot;??_);_(@_)"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746345016"/>
        <c:crosses val="autoZero"/>
        <c:crossBetween val="between"/>
      </c:valAx>
      <c:spPr>
        <a:solidFill>
          <a:schemeClr val="bg1"/>
        </a:solidFill>
        <a:ln w="12700">
          <a:solidFill>
            <a:srgbClr val="808080"/>
          </a:solidFill>
          <a:prstDash val="solid"/>
        </a:ln>
      </c:spPr>
    </c:plotArea>
    <c:plotVisOnly val="1"/>
    <c:dispBlanksAs val="gap"/>
    <c:showDLblsOverMax val="0"/>
  </c:chart>
  <c:spPr>
    <a:noFill/>
    <a:ln w="38100">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50" b="1" i="0" u="none" strike="noStrike" baseline="0">
                <a:solidFill>
                  <a:srgbClr val="000000"/>
                </a:solidFill>
                <a:latin typeface="Arial"/>
                <a:ea typeface="Arial"/>
                <a:cs typeface="Arial"/>
              </a:defRPr>
            </a:pPr>
            <a:r>
              <a:rPr lang="en-US" sz="1600" baseline="0"/>
              <a:t>Net Change in Fund Balance</a:t>
            </a:r>
          </a:p>
        </c:rich>
      </c:tx>
      <c:layout>
        <c:manualLayout>
          <c:xMode val="edge"/>
          <c:yMode val="edge"/>
          <c:x val="0.33037531959952443"/>
          <c:y val="4.6323874055374192E-2"/>
        </c:manualLayout>
      </c:layout>
      <c:overlay val="0"/>
      <c:spPr>
        <a:noFill/>
        <a:ln w="25400">
          <a:noFill/>
        </a:ln>
      </c:spPr>
    </c:title>
    <c:autoTitleDeleted val="0"/>
    <c:plotArea>
      <c:layout>
        <c:manualLayout>
          <c:layoutTarget val="inner"/>
          <c:xMode val="edge"/>
          <c:yMode val="edge"/>
          <c:x val="0.1688671941837529"/>
          <c:y val="0.14690663667041642"/>
          <c:w val="0.78984133264749123"/>
          <c:h val="0.72627088134416684"/>
        </c:manualLayout>
      </c:layout>
      <c:lineChart>
        <c:grouping val="standard"/>
        <c:varyColors val="0"/>
        <c:ser>
          <c:idx val="1"/>
          <c:order val="0"/>
          <c:spPr>
            <a:ln w="50800">
              <a:solidFill>
                <a:schemeClr val="tx1"/>
              </a:solidFill>
              <a:prstDash val="solid"/>
            </a:ln>
          </c:spPr>
          <c:marker>
            <c:symbol val="square"/>
            <c:size val="5"/>
            <c:spPr>
              <a:solidFill>
                <a:srgbClr val="FF00FF"/>
              </a:solidFill>
              <a:ln>
                <a:solidFill>
                  <a:srgbClr val="FF00FF"/>
                </a:solidFill>
                <a:prstDash val="solid"/>
              </a:ln>
            </c:spPr>
          </c:marker>
          <c:dLbls>
            <c:dLbl>
              <c:idx val="0"/>
              <c:layout>
                <c:manualLayout>
                  <c:x val="-7.0065459487761966E-2"/>
                  <c:y val="-5.9620063946335233E-2"/>
                </c:manualLayout>
              </c:layout>
              <c:spPr>
                <a:noFill/>
                <a:ln w="25400">
                  <a:noFill/>
                </a:ln>
              </c:spPr>
              <c:txPr>
                <a:bodyPr/>
                <a:lstStyle/>
                <a:p>
                  <a:pPr>
                    <a:defRPr sz="1400" b="1" i="0" u="none" strike="noStrike" baseline="0">
                      <a:solidFill>
                        <a:sysClr val="windowText" lastClr="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AC-4312-A639-6170ECAC15B8}"/>
                </c:ext>
              </c:extLst>
            </c:dLbl>
            <c:dLbl>
              <c:idx val="1"/>
              <c:layout>
                <c:manualLayout>
                  <c:x val="-9.4802759293125066E-2"/>
                  <c:y val="7.5474160900264098E-2"/>
                </c:manualLayout>
              </c:layout>
              <c:spPr>
                <a:noFill/>
                <a:ln w="25400">
                  <a:noFill/>
                </a:ln>
              </c:spPr>
              <c:txPr>
                <a:bodyPr/>
                <a:lstStyle/>
                <a:p>
                  <a:pPr>
                    <a:defRPr sz="1400" b="1" i="0" u="none" strike="noStrike" baseline="0">
                      <a:solidFill>
                        <a:sysClr val="windowText" lastClr="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AC-4312-A639-6170ECAC15B8}"/>
                </c:ext>
              </c:extLst>
            </c:dLbl>
            <c:dLbl>
              <c:idx val="2"/>
              <c:layout>
                <c:manualLayout>
                  <c:x val="-6.519214963434905E-2"/>
                  <c:y val="6.5777886401216124E-2"/>
                </c:manualLayout>
              </c:layout>
              <c:spPr>
                <a:noFill/>
                <a:ln w="25400">
                  <a:noFill/>
                </a:ln>
              </c:spPr>
              <c:txPr>
                <a:bodyPr/>
                <a:lstStyle/>
                <a:p>
                  <a:pPr>
                    <a:defRPr sz="1400" b="1" i="0" u="none" strike="noStrike" baseline="0">
                      <a:solidFill>
                        <a:sysClr val="windowText" lastClr="000000"/>
                      </a:solidFill>
                      <a:latin typeface="Arial"/>
                      <a:ea typeface="Arial"/>
                      <a:cs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AC-4312-A639-6170ECAC15B8}"/>
                </c:ext>
              </c:extLst>
            </c:dLbl>
            <c:dLbl>
              <c:idx val="3"/>
              <c:layout>
                <c:manualLayout>
                  <c:x val="-0.13114568734734949"/>
                  <c:y val="-0.10610602619124877"/>
                </c:manualLayout>
              </c:layout>
              <c:tx>
                <c:rich>
                  <a:bodyPr/>
                  <a:lstStyle/>
                  <a:p>
                    <a:pPr>
                      <a:defRPr sz="1400" b="1" i="0" u="none" strike="noStrike" baseline="0">
                        <a:solidFill>
                          <a:schemeClr val="tx1"/>
                        </a:solidFill>
                        <a:latin typeface="Arial"/>
                        <a:ea typeface="Arial"/>
                        <a:cs typeface="Arial"/>
                      </a:defRPr>
                    </a:pPr>
                    <a:fld id="{FA5DB8B3-BDA1-403B-999B-09ABDBEC14CB}" type="VALUE">
                      <a:rPr lang="en-US">
                        <a:solidFill>
                          <a:schemeClr val="tx1"/>
                        </a:solidFill>
                      </a:rPr>
                      <a:pPr>
                        <a:defRPr sz="1400" b="1" i="0" u="none" strike="noStrike" baseline="0">
                          <a:solidFill>
                            <a:schemeClr val="tx1"/>
                          </a:solidFill>
                          <a:latin typeface="Arial"/>
                          <a:ea typeface="Arial"/>
                          <a:cs typeface="Arial"/>
                        </a:defRPr>
                      </a:pPr>
                      <a:t>[VALUE]</a:t>
                    </a:fld>
                    <a:endParaRPr lang="en-US"/>
                  </a:p>
                </c:rich>
              </c:tx>
              <c:spPr>
                <a:noFill/>
                <a:ln w="25400">
                  <a:noFill/>
                </a:ln>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AC-4312-A639-6170ECAC15B8}"/>
                </c:ext>
              </c:extLst>
            </c:dLbl>
            <c:dLbl>
              <c:idx val="4"/>
              <c:layout>
                <c:manualLayout>
                  <c:x val="-0.12919148267196276"/>
                  <c:y val="-0.11312132678149996"/>
                </c:manualLayout>
              </c:layout>
              <c:tx>
                <c:rich>
                  <a:bodyPr/>
                  <a:lstStyle/>
                  <a:p>
                    <a:pPr>
                      <a:defRPr sz="1400" b="1" i="0" u="none" strike="noStrike" baseline="0">
                        <a:solidFill>
                          <a:srgbClr val="FF0000"/>
                        </a:solidFill>
                        <a:latin typeface="Arial"/>
                        <a:ea typeface="Arial"/>
                        <a:cs typeface="Arial"/>
                      </a:defRPr>
                    </a:pPr>
                    <a:fld id="{293EB99C-A56F-426E-A377-29857C6019E7}" type="VALUE">
                      <a:rPr lang="en-US">
                        <a:solidFill>
                          <a:schemeClr val="tx1"/>
                        </a:solidFill>
                      </a:rPr>
                      <a:pPr>
                        <a:defRPr sz="1400" b="1" i="0" u="none" strike="noStrike" baseline="0">
                          <a:solidFill>
                            <a:srgbClr val="FF0000"/>
                          </a:solidFill>
                          <a:latin typeface="Arial"/>
                          <a:ea typeface="Arial"/>
                          <a:cs typeface="Arial"/>
                        </a:defRPr>
                      </a:pPr>
                      <a:t>[VALUE]</a:t>
                    </a:fld>
                    <a:endParaRPr lang="en-US"/>
                  </a:p>
                </c:rich>
              </c:tx>
              <c:spPr>
                <a:noFill/>
                <a:ln w="25400">
                  <a:noFill/>
                </a:ln>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9AC-4312-A639-6170ECAC15B8}"/>
                </c:ext>
              </c:extLst>
            </c:dLbl>
            <c:dLbl>
              <c:idx val="5"/>
              <c:layout>
                <c:manualLayout>
                  <c:x val="-4.5984998950250523E-2"/>
                  <c:y val="-0.13270113512581605"/>
                </c:manualLayout>
              </c:layout>
              <c:tx>
                <c:rich>
                  <a:bodyPr/>
                  <a:lstStyle/>
                  <a:p>
                    <a:pPr>
                      <a:defRPr sz="1400" b="1" i="0" u="none" strike="noStrike" baseline="0">
                        <a:solidFill>
                          <a:schemeClr val="tx1"/>
                        </a:solidFill>
                        <a:latin typeface="Arial"/>
                        <a:ea typeface="Arial"/>
                        <a:cs typeface="Arial"/>
                      </a:defRPr>
                    </a:pPr>
                    <a:fld id="{DA61EF7B-4E5C-4988-A98F-5F19456D48C4}" type="VALUE">
                      <a:rPr lang="en-US">
                        <a:solidFill>
                          <a:schemeClr val="tx1"/>
                        </a:solidFill>
                      </a:rPr>
                      <a:pPr>
                        <a:defRPr sz="1400" b="1" i="0" u="none" strike="noStrike" baseline="0">
                          <a:solidFill>
                            <a:schemeClr val="tx1"/>
                          </a:solidFill>
                          <a:latin typeface="Arial"/>
                          <a:ea typeface="Arial"/>
                          <a:cs typeface="Arial"/>
                        </a:defRPr>
                      </a:pPr>
                      <a:t>[VALUE]</a:t>
                    </a:fld>
                    <a:endParaRPr lang="en-US"/>
                  </a:p>
                </c:rich>
              </c:tx>
              <c:spPr>
                <a:noFill/>
                <a:ln w="25400">
                  <a:noFill/>
                </a:ln>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9AC-4312-A639-6170ECAC15B8}"/>
                </c:ext>
              </c:extLst>
            </c:dLbl>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Sheet1!$A$52:$A$57</c:f>
              <c:numCache>
                <c:formatCode>General</c:formatCode>
                <c:ptCount val="6"/>
                <c:pt idx="0">
                  <c:v>2016</c:v>
                </c:pt>
                <c:pt idx="1">
                  <c:v>2017</c:v>
                </c:pt>
                <c:pt idx="2">
                  <c:v>2018</c:v>
                </c:pt>
                <c:pt idx="3">
                  <c:v>2019</c:v>
                </c:pt>
                <c:pt idx="4">
                  <c:v>2020</c:v>
                </c:pt>
                <c:pt idx="5">
                  <c:v>2020</c:v>
                </c:pt>
              </c:numCache>
            </c:numRef>
          </c:cat>
          <c:val>
            <c:numRef>
              <c:f>Sheet1!$B$52:$B$57</c:f>
              <c:numCache>
                <c:formatCode>_(* #,##0_);_(* \(#,##0\);_(* "-"??_);_(@_)</c:formatCode>
                <c:ptCount val="6"/>
                <c:pt idx="0">
                  <c:v>-4251806</c:v>
                </c:pt>
                <c:pt idx="1">
                  <c:v>-3808896</c:v>
                </c:pt>
                <c:pt idx="2">
                  <c:v>-408111</c:v>
                </c:pt>
                <c:pt idx="3">
                  <c:v>-2196103</c:v>
                </c:pt>
                <c:pt idx="4">
                  <c:v>14483093</c:v>
                </c:pt>
                <c:pt idx="5">
                  <c:v>5111309</c:v>
                </c:pt>
              </c:numCache>
            </c:numRef>
          </c:val>
          <c:smooth val="0"/>
          <c:extLst>
            <c:ext xmlns:c16="http://schemas.microsoft.com/office/drawing/2014/chart" uri="{C3380CC4-5D6E-409C-BE32-E72D297353CC}">
              <c16:uniqueId val="{00000006-39AC-4312-A639-6170ECAC15B8}"/>
            </c:ext>
          </c:extLst>
        </c:ser>
        <c:dLbls>
          <c:showLegendKey val="0"/>
          <c:showVal val="1"/>
          <c:showCatName val="0"/>
          <c:showSerName val="0"/>
          <c:showPercent val="0"/>
          <c:showBubbleSize val="0"/>
        </c:dLbls>
        <c:marker val="1"/>
        <c:smooth val="0"/>
        <c:axId val="461039840"/>
        <c:axId val="461040232"/>
      </c:lineChart>
      <c:catAx>
        <c:axId val="461039840"/>
        <c:scaling>
          <c:orientation val="minMax"/>
        </c:scaling>
        <c:delete val="1"/>
        <c:axPos val="b"/>
        <c:numFmt formatCode="General" sourceLinked="1"/>
        <c:majorTickMark val="out"/>
        <c:minorTickMark val="none"/>
        <c:tickLblPos val="none"/>
        <c:crossAx val="461040232"/>
        <c:crosses val="autoZero"/>
        <c:auto val="1"/>
        <c:lblAlgn val="ctr"/>
        <c:lblOffset val="100"/>
        <c:noMultiLvlLbl val="0"/>
      </c:catAx>
      <c:valAx>
        <c:axId val="461040232"/>
        <c:scaling>
          <c:orientation val="minMax"/>
        </c:scaling>
        <c:delete val="0"/>
        <c:axPos val="l"/>
        <c:majorGridlines>
          <c:spPr>
            <a:ln w="3175">
              <a:solidFill>
                <a:srgbClr val="000000"/>
              </a:solidFill>
              <a:prstDash val="solid"/>
            </a:ln>
          </c:spPr>
        </c:majorGridlines>
        <c:numFmt formatCode="_(* #,##0_);_(* \(#,##0\);_(* &quot;-&quot;??_);_(@_)"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461039840"/>
        <c:crosses val="autoZero"/>
        <c:crossBetween val="between"/>
      </c:valAx>
      <c:spPr>
        <a:noFill/>
        <a:ln w="12700">
          <a:solidFill>
            <a:srgbClr val="808080"/>
          </a:solidFill>
          <a:prstDash val="solid"/>
        </a:ln>
      </c:spPr>
    </c:plotArea>
    <c:plotVisOnly val="1"/>
    <c:dispBlanksAs val="gap"/>
    <c:showDLblsOverMax val="0"/>
  </c:chart>
  <c:spPr>
    <a:noFill/>
    <a:ln w="38100">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0.19368</cdr:x>
      <cdr:y>0.88148</cdr:y>
    </cdr:from>
    <cdr:to>
      <cdr:x>0.95954</cdr:x>
      <cdr:y>0.96508</cdr:y>
    </cdr:to>
    <cdr:sp macro="" textlink="">
      <cdr:nvSpPr>
        <cdr:cNvPr id="3" name="TextBox 9"/>
        <cdr:cNvSpPr txBox="1"/>
      </cdr:nvSpPr>
      <cdr:spPr>
        <a:xfrm xmlns:a="http://schemas.openxmlformats.org/drawingml/2006/main">
          <a:off x="1350682" y="3614270"/>
          <a:ext cx="5340847" cy="3427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US" sz="1600" b="1"/>
            <a:t>2016         2017            2018           2019            2020          2021</a:t>
          </a:r>
        </a:p>
      </cdr:txBody>
    </cdr:sp>
  </cdr:relSizeAnchor>
</c:userShapes>
</file>

<file path=ppt/drawings/drawing2.xml><?xml version="1.0" encoding="utf-8"?>
<c:userShapes xmlns:c="http://schemas.openxmlformats.org/drawingml/2006/chart">
  <cdr:relSizeAnchor xmlns:cdr="http://schemas.openxmlformats.org/drawingml/2006/chartDrawing">
    <cdr:from>
      <cdr:x>0.18592</cdr:x>
      <cdr:y>0.86062</cdr:y>
    </cdr:from>
    <cdr:to>
      <cdr:x>0.95178</cdr:x>
      <cdr:y>0.94446</cdr:y>
    </cdr:to>
    <cdr:sp macro="" textlink="">
      <cdr:nvSpPr>
        <cdr:cNvPr id="2" name="TextBox 9"/>
        <cdr:cNvSpPr txBox="1"/>
      </cdr:nvSpPr>
      <cdr:spPr>
        <a:xfrm xmlns:a="http://schemas.openxmlformats.org/drawingml/2006/main">
          <a:off x="1296543" y="3518616"/>
          <a:ext cx="5340847" cy="3427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a:t>2016         2017            2018           2019            2020          2021</a:t>
          </a:r>
        </a:p>
      </cdr:txBody>
    </cdr:sp>
  </cdr:relSizeAnchor>
</c:userShapes>
</file>

<file path=ppt/drawings/drawing3.xml><?xml version="1.0" encoding="utf-8"?>
<c:userShapes xmlns:c="http://schemas.openxmlformats.org/drawingml/2006/chart">
  <cdr:relSizeAnchor xmlns:cdr="http://schemas.openxmlformats.org/drawingml/2006/chartDrawing">
    <cdr:from>
      <cdr:x>0.23005</cdr:x>
      <cdr:y>0.37211</cdr:y>
    </cdr:from>
    <cdr:to>
      <cdr:x>0.34405</cdr:x>
      <cdr:y>0.42452</cdr:y>
    </cdr:to>
    <cdr:sp macro="" textlink="">
      <cdr:nvSpPr>
        <cdr:cNvPr id="2" name="TextBox 1"/>
        <cdr:cNvSpPr txBox="1"/>
      </cdr:nvSpPr>
      <cdr:spPr>
        <a:xfrm xmlns:a="http://schemas.openxmlformats.org/drawingml/2006/main">
          <a:off x="1888017" y="1666995"/>
          <a:ext cx="935577" cy="23478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2400" b="1">
            <a:solidFill>
              <a:srgbClr val="FF0000"/>
            </a:solidFill>
          </a:endParaRPr>
        </a:p>
        <a:p xmlns:a="http://schemas.openxmlformats.org/drawingml/2006/main">
          <a:r>
            <a:rPr lang="en-US" sz="2400" b="1">
              <a:solidFill>
                <a:srgbClr val="FF0000"/>
              </a:solidFill>
            </a:rPr>
            <a:t>Expenditures</a:t>
          </a:r>
          <a:r>
            <a:rPr lang="en-US" sz="1600" b="1">
              <a:solidFill>
                <a:schemeClr val="tx1"/>
              </a:solidFill>
            </a:rPr>
            <a:t> (Not including Transfers to Other Funds)</a:t>
          </a:r>
        </a:p>
      </cdr:txBody>
    </cdr:sp>
  </cdr:relSizeAnchor>
  <cdr:relSizeAnchor xmlns:cdr="http://schemas.openxmlformats.org/drawingml/2006/chartDrawing">
    <cdr:from>
      <cdr:x>0.70216</cdr:x>
      <cdr:y>0.75727</cdr:y>
    </cdr:from>
    <cdr:to>
      <cdr:x>0.81616</cdr:x>
      <cdr:y>0.80968</cdr:y>
    </cdr:to>
    <cdr:sp macro="" textlink="">
      <cdr:nvSpPr>
        <cdr:cNvPr id="3" name="TextBox 1"/>
        <cdr:cNvSpPr txBox="1"/>
      </cdr:nvSpPr>
      <cdr:spPr>
        <a:xfrm xmlns:a="http://schemas.openxmlformats.org/drawingml/2006/main">
          <a:off x="5762537" y="3392426"/>
          <a:ext cx="935577" cy="2347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400" b="1">
              <a:solidFill>
                <a:srgbClr val="00B050"/>
              </a:solidFill>
            </a:rPr>
            <a:t>Fund Balance</a:t>
          </a:r>
        </a:p>
      </cdr:txBody>
    </cdr:sp>
  </cdr:relSizeAnchor>
  <cdr:relSizeAnchor xmlns:cdr="http://schemas.openxmlformats.org/drawingml/2006/chartDrawing">
    <cdr:from>
      <cdr:x>0.19176</cdr:x>
      <cdr:y>0.88154</cdr:y>
    </cdr:from>
    <cdr:to>
      <cdr:x>0.95761</cdr:x>
      <cdr:y>0.95108</cdr:y>
    </cdr:to>
    <cdr:sp macro="" textlink="">
      <cdr:nvSpPr>
        <cdr:cNvPr id="4" name="TextBox 9"/>
        <cdr:cNvSpPr txBox="1"/>
      </cdr:nvSpPr>
      <cdr:spPr>
        <a:xfrm xmlns:a="http://schemas.openxmlformats.org/drawingml/2006/main">
          <a:off x="1573739" y="3949135"/>
          <a:ext cx="6285192" cy="31149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a:t> 2016                  2017                  2018                  2019                  2020                 2021</a:t>
          </a:r>
        </a:p>
      </cdr:txBody>
    </cdr:sp>
  </cdr:relSizeAnchor>
</c:userShapes>
</file>

<file path=ppt/drawings/drawing4.xml><?xml version="1.0" encoding="utf-8"?>
<c:userShapes xmlns:c="http://schemas.openxmlformats.org/drawingml/2006/chart">
  <cdr:relSizeAnchor xmlns:cdr="http://schemas.openxmlformats.org/drawingml/2006/chartDrawing">
    <cdr:from>
      <cdr:x>0.18592</cdr:x>
      <cdr:y>0.86062</cdr:y>
    </cdr:from>
    <cdr:to>
      <cdr:x>0.95178</cdr:x>
      <cdr:y>0.94457</cdr:y>
    </cdr:to>
    <cdr:sp macro="" textlink="">
      <cdr:nvSpPr>
        <cdr:cNvPr id="2" name="TextBox 9"/>
        <cdr:cNvSpPr txBox="1"/>
      </cdr:nvSpPr>
      <cdr:spPr>
        <a:xfrm xmlns:a="http://schemas.openxmlformats.org/drawingml/2006/main">
          <a:off x="1308835" y="3514277"/>
          <a:ext cx="5391481" cy="34278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a:t>2016         2017            2018            2019            2020         2021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99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9463" cy="465138"/>
          </a:xfrm>
          <a:prstGeom prst="rect">
            <a:avLst/>
          </a:prstGeom>
          <a:noFill/>
          <a:ln w="12700">
            <a:noFill/>
            <a:miter lim="800000"/>
            <a:headEnd/>
            <a:tailEnd/>
          </a:ln>
          <a:effectLst/>
        </p:spPr>
        <p:txBody>
          <a:bodyPr vert="horz" wrap="square" lIns="93301" tIns="46650" rIns="93301" bIns="46650" numCol="1" anchor="t" anchorCtr="0" compatLnSpc="1">
            <a:prstTxWarp prst="textNoShape">
              <a:avLst/>
            </a:prstTxWarp>
          </a:bodyPr>
          <a:lstStyle>
            <a:lvl1pPr defTabSz="932517">
              <a:defRPr sz="1300"/>
            </a:lvl1pPr>
          </a:lstStyle>
          <a:p>
            <a:endParaRPr lang="en-US" dirty="0"/>
          </a:p>
        </p:txBody>
      </p:sp>
      <p:sp>
        <p:nvSpPr>
          <p:cNvPr id="12291" name="Rectangle 3"/>
          <p:cNvSpPr>
            <a:spLocks noGrp="1" noChangeArrowheads="1"/>
          </p:cNvSpPr>
          <p:nvPr>
            <p:ph type="dt" idx="1"/>
          </p:nvPr>
        </p:nvSpPr>
        <p:spPr bwMode="auto">
          <a:xfrm>
            <a:off x="3970939" y="0"/>
            <a:ext cx="3039462" cy="465138"/>
          </a:xfrm>
          <a:prstGeom prst="rect">
            <a:avLst/>
          </a:prstGeom>
          <a:noFill/>
          <a:ln w="12700">
            <a:noFill/>
            <a:miter lim="800000"/>
            <a:headEnd/>
            <a:tailEnd/>
          </a:ln>
          <a:effectLst/>
        </p:spPr>
        <p:txBody>
          <a:bodyPr vert="horz" wrap="square" lIns="93301" tIns="46650" rIns="93301" bIns="46650" numCol="1" anchor="t" anchorCtr="0" compatLnSpc="1">
            <a:prstTxWarp prst="textNoShape">
              <a:avLst/>
            </a:prstTxWarp>
          </a:bodyPr>
          <a:lstStyle>
            <a:lvl1pPr algn="r" defTabSz="932517">
              <a:defRPr sz="1300"/>
            </a:lvl1pPr>
          </a:lstStyle>
          <a:p>
            <a:endParaRPr lang="en-US" dirty="0"/>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936345" y="4414838"/>
            <a:ext cx="5137714" cy="4184650"/>
          </a:xfrm>
          <a:prstGeom prst="rect">
            <a:avLst/>
          </a:prstGeom>
          <a:noFill/>
          <a:ln w="12700">
            <a:noFill/>
            <a:miter lim="800000"/>
            <a:headEnd/>
            <a:tailEnd/>
          </a:ln>
          <a:effectLst/>
        </p:spPr>
        <p:txBody>
          <a:bodyPr vert="horz" wrap="square" lIns="93301" tIns="46650" rIns="93301" bIns="466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4" name="Rectangle 6"/>
          <p:cNvSpPr>
            <a:spLocks noGrp="1" noChangeArrowheads="1"/>
          </p:cNvSpPr>
          <p:nvPr>
            <p:ph type="ftr" sz="quarter" idx="4"/>
          </p:nvPr>
        </p:nvSpPr>
        <p:spPr bwMode="auto">
          <a:xfrm>
            <a:off x="0" y="8831264"/>
            <a:ext cx="3039463" cy="465137"/>
          </a:xfrm>
          <a:prstGeom prst="rect">
            <a:avLst/>
          </a:prstGeom>
          <a:noFill/>
          <a:ln w="12700">
            <a:noFill/>
            <a:miter lim="800000"/>
            <a:headEnd/>
            <a:tailEnd/>
          </a:ln>
          <a:effectLst/>
        </p:spPr>
        <p:txBody>
          <a:bodyPr vert="horz" wrap="square" lIns="93301" tIns="46650" rIns="93301" bIns="46650" numCol="1" anchor="b" anchorCtr="0" compatLnSpc="1">
            <a:prstTxWarp prst="textNoShape">
              <a:avLst/>
            </a:prstTxWarp>
          </a:bodyPr>
          <a:lstStyle>
            <a:lvl1pPr defTabSz="932517">
              <a:defRPr sz="1300"/>
            </a:lvl1pPr>
          </a:lstStyle>
          <a:p>
            <a:endParaRPr lang="en-US" dirty="0"/>
          </a:p>
        </p:txBody>
      </p:sp>
      <p:sp>
        <p:nvSpPr>
          <p:cNvPr id="12295" name="Rectangle 7"/>
          <p:cNvSpPr>
            <a:spLocks noGrp="1" noChangeArrowheads="1"/>
          </p:cNvSpPr>
          <p:nvPr>
            <p:ph type="sldNum" sz="quarter" idx="5"/>
          </p:nvPr>
        </p:nvSpPr>
        <p:spPr bwMode="auto">
          <a:xfrm>
            <a:off x="3970939" y="8831264"/>
            <a:ext cx="3039462" cy="465137"/>
          </a:xfrm>
          <a:prstGeom prst="rect">
            <a:avLst/>
          </a:prstGeom>
          <a:noFill/>
          <a:ln w="12700">
            <a:noFill/>
            <a:miter lim="800000"/>
            <a:headEnd/>
            <a:tailEnd/>
          </a:ln>
          <a:effectLst/>
        </p:spPr>
        <p:txBody>
          <a:bodyPr vert="horz" wrap="square" lIns="93301" tIns="46650" rIns="93301" bIns="46650" numCol="1" anchor="b" anchorCtr="0" compatLnSpc="1">
            <a:prstTxWarp prst="textNoShape">
              <a:avLst/>
            </a:prstTxWarp>
          </a:bodyPr>
          <a:lstStyle>
            <a:lvl1pPr algn="r" defTabSz="932517">
              <a:defRPr sz="1300"/>
            </a:lvl1pPr>
          </a:lstStyle>
          <a:p>
            <a:fld id="{720B7868-E1B1-4992-A310-3FFAD9E5BAF7}" type="slidenum">
              <a:rPr lang="en-US"/>
              <a:pPr/>
              <a:t>‹#›</a:t>
            </a:fld>
            <a:endParaRPr lang="en-US" dirty="0"/>
          </a:p>
        </p:txBody>
      </p:sp>
    </p:spTree>
    <p:extLst>
      <p:ext uri="{BB962C8B-B14F-4D97-AF65-F5344CB8AC3E}">
        <p14:creationId xmlns:p14="http://schemas.microsoft.com/office/powerpoint/2010/main" val="2907151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8AFD9-D5DB-4A47-A4BE-251B4DF1413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8AFD9-D5DB-4A47-A4BE-251B4DF1413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40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6349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60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609600"/>
            <a:ext cx="213042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609600"/>
            <a:ext cx="62420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22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8524875" cy="762000"/>
          </a:xfrm>
        </p:spPr>
        <p:txBody>
          <a:bodyPr/>
          <a:lstStyle/>
          <a:p>
            <a:r>
              <a:rPr lang="en-US"/>
              <a:t>Click to edit Master title style</a:t>
            </a:r>
          </a:p>
        </p:txBody>
      </p:sp>
      <p:sp>
        <p:nvSpPr>
          <p:cNvPr id="3" name="Content Placeholder 2"/>
          <p:cNvSpPr>
            <a:spLocks noGrp="1"/>
          </p:cNvSpPr>
          <p:nvPr>
            <p:ph sz="half" idx="1"/>
          </p:nvPr>
        </p:nvSpPr>
        <p:spPr>
          <a:xfrm>
            <a:off x="314325" y="1600200"/>
            <a:ext cx="41862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2963" y="1600200"/>
            <a:ext cx="41862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2963" y="3886200"/>
            <a:ext cx="41862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88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8524875" cy="762000"/>
          </a:xfrm>
        </p:spPr>
        <p:txBody>
          <a:bodyPr/>
          <a:lstStyle/>
          <a:p>
            <a:r>
              <a:rPr lang="en-US"/>
              <a:t>Click to edit Master title style</a:t>
            </a:r>
          </a:p>
        </p:txBody>
      </p:sp>
      <p:sp>
        <p:nvSpPr>
          <p:cNvPr id="3" name="Text Placeholder 2"/>
          <p:cNvSpPr>
            <a:spLocks noGrp="1"/>
          </p:cNvSpPr>
          <p:nvPr>
            <p:ph type="body" sz="half" idx="1"/>
          </p:nvPr>
        </p:nvSpPr>
        <p:spPr>
          <a:xfrm>
            <a:off x="314325" y="1600200"/>
            <a:ext cx="41862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18623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944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TextBox 2"/>
          <p:cNvSpPr txBox="1"/>
          <p:nvPr userDrawn="1"/>
        </p:nvSpPr>
        <p:spPr>
          <a:xfrm>
            <a:off x="3758421" y="6109222"/>
            <a:ext cx="4095994" cy="784830"/>
          </a:xfrm>
          <a:prstGeom prst="rect">
            <a:avLst/>
          </a:prstGeom>
          <a:noFill/>
        </p:spPr>
        <p:txBody>
          <a:bodyPr wrap="none" rtlCol="0">
            <a:spAutoFit/>
          </a:bodyPr>
          <a:lstStyle/>
          <a:p>
            <a:pPr algn="ctr"/>
            <a:r>
              <a:rPr lang="en-US" sz="1200" b="1" i="1" dirty="0">
                <a:solidFill>
                  <a:srgbClr val="0000FF"/>
                </a:solidFill>
              </a:rPr>
              <a:t>Georgia State Financing and</a:t>
            </a:r>
            <a:r>
              <a:rPr lang="en-US" sz="1200" b="1" i="1" baseline="0" dirty="0">
                <a:solidFill>
                  <a:srgbClr val="0000FF"/>
                </a:solidFill>
              </a:rPr>
              <a:t> Investment Commission</a:t>
            </a:r>
            <a:endParaRPr lang="en-US" sz="1200" b="1" i="1" dirty="0">
              <a:solidFill>
                <a:srgbClr val="0000FF"/>
              </a:solidFill>
            </a:endParaRPr>
          </a:p>
          <a:p>
            <a:pPr algn="ctr"/>
            <a:r>
              <a:rPr lang="en-US" sz="1100" b="1" i="1" dirty="0"/>
              <a:t>Audit Agenda</a:t>
            </a:r>
          </a:p>
          <a:p>
            <a:pPr algn="ctr"/>
            <a:r>
              <a:rPr lang="en-US" sz="1100" b="1" i="1" dirty="0"/>
              <a:t>Presentation of</a:t>
            </a:r>
            <a:r>
              <a:rPr lang="en-US" sz="1100" b="1" i="1" baseline="0" dirty="0"/>
              <a:t> Audit</a:t>
            </a:r>
            <a:r>
              <a:rPr lang="en-US" sz="1100" b="1" i="1" dirty="0"/>
              <a:t> Results</a:t>
            </a:r>
          </a:p>
          <a:p>
            <a:pPr algn="ctr"/>
            <a:r>
              <a:rPr lang="en-US" sz="1100" b="1" i="1" dirty="0"/>
              <a:t>June 30, 2014</a:t>
            </a:r>
          </a:p>
        </p:txBody>
      </p:sp>
    </p:spTree>
    <p:extLst>
      <p:ext uri="{BB962C8B-B14F-4D97-AF65-F5344CB8AC3E}">
        <p14:creationId xmlns:p14="http://schemas.microsoft.com/office/powerpoint/2010/main" val="1185512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3700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55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48517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00200"/>
            <a:ext cx="418623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186237"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895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93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548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9305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27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1425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560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3173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609600"/>
            <a:ext cx="2130425"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609600"/>
            <a:ext cx="62420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42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8524875" cy="762000"/>
          </a:xfrm>
        </p:spPr>
        <p:txBody>
          <a:bodyPr/>
          <a:lstStyle/>
          <a:p>
            <a:r>
              <a:rPr lang="en-US"/>
              <a:t>Click to edit Master title style</a:t>
            </a:r>
          </a:p>
        </p:txBody>
      </p:sp>
      <p:sp>
        <p:nvSpPr>
          <p:cNvPr id="3" name="Content Placeholder 2"/>
          <p:cNvSpPr>
            <a:spLocks noGrp="1"/>
          </p:cNvSpPr>
          <p:nvPr>
            <p:ph sz="half" idx="1"/>
          </p:nvPr>
        </p:nvSpPr>
        <p:spPr>
          <a:xfrm>
            <a:off x="314325" y="1600200"/>
            <a:ext cx="41862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2963" y="1600200"/>
            <a:ext cx="41862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2963" y="3886200"/>
            <a:ext cx="4186237"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877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609600"/>
            <a:ext cx="8524875" cy="762000"/>
          </a:xfrm>
        </p:spPr>
        <p:txBody>
          <a:bodyPr/>
          <a:lstStyle/>
          <a:p>
            <a:r>
              <a:rPr lang="en-US"/>
              <a:t>Click to edit Master title style</a:t>
            </a:r>
          </a:p>
        </p:txBody>
      </p:sp>
      <p:sp>
        <p:nvSpPr>
          <p:cNvPr id="3" name="Text Placeholder 2"/>
          <p:cNvSpPr>
            <a:spLocks noGrp="1"/>
          </p:cNvSpPr>
          <p:nvPr>
            <p:ph type="body" sz="half" idx="1"/>
          </p:nvPr>
        </p:nvSpPr>
        <p:spPr>
          <a:xfrm>
            <a:off x="314325" y="1600200"/>
            <a:ext cx="4186238"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186237"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9393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71040" y="1052215"/>
            <a:ext cx="6426237" cy="2238375"/>
          </a:xfrm>
        </p:spPr>
        <p:txBody>
          <a:bodyPr anchor="b"/>
          <a:lstStyle>
            <a:lvl1pPr algn="ctr">
              <a:defRPr sz="4217"/>
            </a:lvl1pPr>
          </a:lstStyle>
          <a:p>
            <a:r>
              <a:t>Title</a:t>
            </a:r>
          </a:p>
        </p:txBody>
      </p:sp>
      <p:sp>
        <p:nvSpPr>
          <p:cNvPr id="3" name="Subtitle 2"/>
          <p:cNvSpPr>
            <a:spLocks noGrp="1"/>
          </p:cNvSpPr>
          <p:nvPr>
            <p:ph type="subTitle" idx="1"/>
          </p:nvPr>
        </p:nvSpPr>
        <p:spPr>
          <a:xfrm>
            <a:off x="1071040" y="3376911"/>
            <a:ext cx="6426237" cy="1552277"/>
          </a:xfrm>
        </p:spPr>
        <p:txBody>
          <a:bodyPr/>
          <a:lstStyle>
            <a:lvl1pPr marL="0" indent="0" algn="ctr">
              <a:buNone/>
              <a:defRPr sz="1687"/>
            </a:lvl1pPr>
            <a:lvl2pPr marL="321320" indent="0" algn="ctr">
              <a:buNone/>
              <a:defRPr sz="1406"/>
            </a:lvl2pPr>
            <a:lvl3pPr marL="642640" indent="0" algn="ctr">
              <a:buNone/>
              <a:defRPr sz="1265"/>
            </a:lvl3pPr>
            <a:lvl4pPr marL="963960" indent="0" algn="ctr">
              <a:buNone/>
              <a:defRPr sz="1124"/>
            </a:lvl4pPr>
            <a:lvl5pPr marL="1285281" indent="0" algn="ctr">
              <a:buNone/>
              <a:defRPr sz="1124"/>
            </a:lvl5pPr>
            <a:lvl6pPr marL="1606601" indent="0" algn="ctr">
              <a:buNone/>
              <a:defRPr sz="1124"/>
            </a:lvl6pPr>
            <a:lvl7pPr marL="1927921" indent="0" algn="ctr">
              <a:buNone/>
              <a:defRPr sz="1124"/>
            </a:lvl7pPr>
            <a:lvl8pPr marL="2249241" indent="0" algn="ctr">
              <a:buNone/>
              <a:defRPr sz="1124"/>
            </a:lvl8pPr>
            <a:lvl9pPr marL="2570561" indent="0" algn="ctr">
              <a:buNone/>
              <a:defRPr sz="1124"/>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11/28/2022</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349362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20023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016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628" y="4131469"/>
            <a:ext cx="5462302" cy="1276945"/>
          </a:xfrm>
        </p:spPr>
        <p:txBody>
          <a:bodyPr anchor="t"/>
          <a:lstStyle>
            <a:lvl1pPr algn="l">
              <a:defRPr sz="2811" b="1" cap="all"/>
            </a:lvl1pPr>
          </a:lstStyle>
          <a:p>
            <a:r>
              <a:rPr lang="en-US"/>
              <a:t>Click to edit Master title style</a:t>
            </a:r>
          </a:p>
        </p:txBody>
      </p:sp>
      <p:sp>
        <p:nvSpPr>
          <p:cNvPr id="3" name="Text Placeholder 2"/>
          <p:cNvSpPr>
            <a:spLocks noGrp="1"/>
          </p:cNvSpPr>
          <p:nvPr>
            <p:ph type="body" idx="1"/>
          </p:nvPr>
        </p:nvSpPr>
        <p:spPr>
          <a:xfrm>
            <a:off x="507628" y="2725044"/>
            <a:ext cx="5462302" cy="1406425"/>
          </a:xfrm>
        </p:spPr>
        <p:txBody>
          <a:bodyPr anchor="b"/>
          <a:lstStyle>
            <a:lvl1pPr marL="0" indent="0">
              <a:buNone/>
              <a:defRPr sz="1406">
                <a:solidFill>
                  <a:schemeClr val="tx1">
                    <a:tint val="75000"/>
                  </a:schemeClr>
                </a:solidFill>
              </a:defRPr>
            </a:lvl1pPr>
            <a:lvl2pPr marL="321320" indent="0">
              <a:buNone/>
              <a:defRPr sz="1265">
                <a:solidFill>
                  <a:schemeClr val="tx1">
                    <a:tint val="75000"/>
                  </a:schemeClr>
                </a:solidFill>
              </a:defRPr>
            </a:lvl2pPr>
            <a:lvl3pPr marL="642640" indent="0">
              <a:buNone/>
              <a:defRPr sz="1124">
                <a:solidFill>
                  <a:schemeClr val="tx1">
                    <a:tint val="75000"/>
                  </a:schemeClr>
                </a:solidFill>
              </a:defRPr>
            </a:lvl3pPr>
            <a:lvl4pPr marL="963960" indent="0">
              <a:buNone/>
              <a:defRPr sz="984">
                <a:solidFill>
                  <a:schemeClr val="tx1">
                    <a:tint val="75000"/>
                  </a:schemeClr>
                </a:solidFill>
              </a:defRPr>
            </a:lvl4pPr>
            <a:lvl5pPr marL="1285281" indent="0">
              <a:buNone/>
              <a:defRPr sz="984">
                <a:solidFill>
                  <a:schemeClr val="tx1">
                    <a:tint val="75000"/>
                  </a:schemeClr>
                </a:solidFill>
              </a:defRPr>
            </a:lvl5pPr>
            <a:lvl6pPr marL="1606601" indent="0">
              <a:buNone/>
              <a:defRPr sz="984">
                <a:solidFill>
                  <a:schemeClr val="tx1">
                    <a:tint val="75000"/>
                  </a:schemeClr>
                </a:solidFill>
              </a:defRPr>
            </a:lvl6pPr>
            <a:lvl7pPr marL="1927921" indent="0">
              <a:buNone/>
              <a:defRPr sz="984">
                <a:solidFill>
                  <a:schemeClr val="tx1">
                    <a:tint val="75000"/>
                  </a:schemeClr>
                </a:solidFill>
              </a:defRPr>
            </a:lvl7pPr>
            <a:lvl8pPr marL="2249241" indent="0">
              <a:buNone/>
              <a:defRPr sz="984">
                <a:solidFill>
                  <a:schemeClr val="tx1">
                    <a:tint val="75000"/>
                  </a:schemeClr>
                </a:solidFill>
              </a:defRPr>
            </a:lvl8pPr>
            <a:lvl9pPr marL="2570561"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284118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312" y="1500188"/>
            <a:ext cx="2838255" cy="4243090"/>
          </a:xfrm>
        </p:spPr>
        <p:txBody>
          <a:bodyPr/>
          <a:lstStyle>
            <a:lvl1pPr>
              <a:defRPr sz="1968"/>
            </a:lvl1pPr>
            <a:lvl2pPr>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6670" y="1500188"/>
            <a:ext cx="2838255" cy="4243090"/>
          </a:xfrm>
        </p:spPr>
        <p:txBody>
          <a:bodyPr/>
          <a:lstStyle>
            <a:lvl1pPr>
              <a:defRPr sz="1968"/>
            </a:lvl1pPr>
            <a:lvl2pPr>
              <a:defRPr sz="1687"/>
            </a:lvl2pPr>
            <a:lvl3pPr>
              <a:defRPr sz="1406"/>
            </a:lvl3pPr>
            <a:lvl4pPr>
              <a:defRPr sz="1265"/>
            </a:lvl4pPr>
            <a:lvl5pPr>
              <a:defRPr sz="1265"/>
            </a:lvl5pPr>
            <a:lvl6pPr>
              <a:defRPr sz="1265"/>
            </a:lvl6pPr>
            <a:lvl7pPr>
              <a:defRPr sz="1265"/>
            </a:lvl7pPr>
            <a:lvl8pPr>
              <a:defRPr sz="1265"/>
            </a:lvl8pPr>
            <a:lvl9pPr>
              <a:defRPr sz="12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56541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312" y="1439168"/>
            <a:ext cx="2839371" cy="599777"/>
          </a:xfrm>
        </p:spPr>
        <p:txBody>
          <a:bodyPr anchor="b"/>
          <a:lstStyle>
            <a:lvl1pPr marL="0" indent="0">
              <a:buNone/>
              <a:defRPr sz="1687" b="1"/>
            </a:lvl1pPr>
            <a:lvl2pPr marL="321320" indent="0">
              <a:buNone/>
              <a:defRPr sz="1406" b="1"/>
            </a:lvl2pPr>
            <a:lvl3pPr marL="642640" indent="0">
              <a:buNone/>
              <a:defRPr sz="1265" b="1"/>
            </a:lvl3pPr>
            <a:lvl4pPr marL="963960" indent="0">
              <a:buNone/>
              <a:defRPr sz="1124" b="1"/>
            </a:lvl4pPr>
            <a:lvl5pPr marL="1285281" indent="0">
              <a:buNone/>
              <a:defRPr sz="1124" b="1"/>
            </a:lvl5pPr>
            <a:lvl6pPr marL="1606601" indent="0">
              <a:buNone/>
              <a:defRPr sz="1124" b="1"/>
            </a:lvl6pPr>
            <a:lvl7pPr marL="1927921" indent="0">
              <a:buNone/>
              <a:defRPr sz="1124" b="1"/>
            </a:lvl7pPr>
            <a:lvl8pPr marL="2249241" indent="0">
              <a:buNone/>
              <a:defRPr sz="1124" b="1"/>
            </a:lvl8pPr>
            <a:lvl9pPr marL="2570561" indent="0">
              <a:buNone/>
              <a:defRPr sz="1124" b="1"/>
            </a:lvl9pPr>
          </a:lstStyle>
          <a:p>
            <a:pPr lvl="0"/>
            <a:r>
              <a:rPr lang="en-US"/>
              <a:t>Click to edit Master text styles</a:t>
            </a:r>
          </a:p>
        </p:txBody>
      </p:sp>
      <p:sp>
        <p:nvSpPr>
          <p:cNvPr id="4" name="Content Placeholder 3"/>
          <p:cNvSpPr>
            <a:spLocks noGrp="1"/>
          </p:cNvSpPr>
          <p:nvPr>
            <p:ph sz="half" idx="2"/>
          </p:nvPr>
        </p:nvSpPr>
        <p:spPr>
          <a:xfrm>
            <a:off x="321312" y="2038945"/>
            <a:ext cx="2839371" cy="3704333"/>
          </a:xfrm>
        </p:spPr>
        <p:txBody>
          <a:bodyPr/>
          <a:lstStyle>
            <a:lvl1pPr>
              <a:defRPr sz="1687"/>
            </a:lvl1pPr>
            <a:lvl2pPr>
              <a:defRPr sz="1406"/>
            </a:lvl2pPr>
            <a:lvl3pPr>
              <a:defRPr sz="1265"/>
            </a:lvl3pPr>
            <a:lvl4pPr>
              <a:defRPr sz="1124"/>
            </a:lvl4pPr>
            <a:lvl5pPr>
              <a:defRPr sz="1124"/>
            </a:lvl5pPr>
            <a:lvl6pPr>
              <a:defRPr sz="1124"/>
            </a:lvl6pPr>
            <a:lvl7pPr>
              <a:defRPr sz="1124"/>
            </a:lvl7pPr>
            <a:lvl8pPr>
              <a:defRPr sz="1124"/>
            </a:lvl8pPr>
            <a:lvl9pPr>
              <a:defRPr sz="11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4440" y="1439168"/>
            <a:ext cx="2840486" cy="599777"/>
          </a:xfrm>
        </p:spPr>
        <p:txBody>
          <a:bodyPr anchor="b"/>
          <a:lstStyle>
            <a:lvl1pPr marL="0" indent="0">
              <a:buNone/>
              <a:defRPr sz="1687" b="1"/>
            </a:lvl1pPr>
            <a:lvl2pPr marL="321320" indent="0">
              <a:buNone/>
              <a:defRPr sz="1406" b="1"/>
            </a:lvl2pPr>
            <a:lvl3pPr marL="642640" indent="0">
              <a:buNone/>
              <a:defRPr sz="1265" b="1"/>
            </a:lvl3pPr>
            <a:lvl4pPr marL="963960" indent="0">
              <a:buNone/>
              <a:defRPr sz="1124" b="1"/>
            </a:lvl4pPr>
            <a:lvl5pPr marL="1285281" indent="0">
              <a:buNone/>
              <a:defRPr sz="1124" b="1"/>
            </a:lvl5pPr>
            <a:lvl6pPr marL="1606601" indent="0">
              <a:buNone/>
              <a:defRPr sz="1124" b="1"/>
            </a:lvl6pPr>
            <a:lvl7pPr marL="1927921" indent="0">
              <a:buNone/>
              <a:defRPr sz="1124" b="1"/>
            </a:lvl7pPr>
            <a:lvl8pPr marL="2249241" indent="0">
              <a:buNone/>
              <a:defRPr sz="1124" b="1"/>
            </a:lvl8pPr>
            <a:lvl9pPr marL="2570561" indent="0">
              <a:buNone/>
              <a:defRPr sz="1124" b="1"/>
            </a:lvl9pPr>
          </a:lstStyle>
          <a:p>
            <a:pPr lvl="0"/>
            <a:r>
              <a:rPr lang="en-US"/>
              <a:t>Click to edit Master text styles</a:t>
            </a:r>
          </a:p>
        </p:txBody>
      </p:sp>
      <p:sp>
        <p:nvSpPr>
          <p:cNvPr id="6" name="Content Placeholder 5"/>
          <p:cNvSpPr>
            <a:spLocks noGrp="1"/>
          </p:cNvSpPr>
          <p:nvPr>
            <p:ph sz="quarter" idx="4"/>
          </p:nvPr>
        </p:nvSpPr>
        <p:spPr>
          <a:xfrm>
            <a:off x="3264440" y="2038945"/>
            <a:ext cx="2840486" cy="3704333"/>
          </a:xfrm>
        </p:spPr>
        <p:txBody>
          <a:bodyPr/>
          <a:lstStyle>
            <a:lvl1pPr>
              <a:defRPr sz="1687"/>
            </a:lvl1pPr>
            <a:lvl2pPr>
              <a:defRPr sz="1406"/>
            </a:lvl2pPr>
            <a:lvl3pPr>
              <a:defRPr sz="1265"/>
            </a:lvl3pPr>
            <a:lvl4pPr>
              <a:defRPr sz="1124"/>
            </a:lvl4pPr>
            <a:lvl5pPr>
              <a:defRPr sz="1124"/>
            </a:lvl5pPr>
            <a:lvl6pPr>
              <a:defRPr sz="1124"/>
            </a:lvl6pPr>
            <a:lvl7pPr>
              <a:defRPr sz="1124"/>
            </a:lvl7pPr>
            <a:lvl8pPr>
              <a:defRPr sz="1124"/>
            </a:lvl8pPr>
            <a:lvl9pPr>
              <a:defRPr sz="11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375551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19346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019263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312" y="255984"/>
            <a:ext cx="2114188" cy="10894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2480" y="255985"/>
            <a:ext cx="3592445" cy="5487293"/>
          </a:xfrm>
        </p:spPr>
        <p:txBody>
          <a:bodyPr/>
          <a:lstStyle>
            <a:lvl1pPr>
              <a:defRPr sz="2249"/>
            </a:lvl1pPr>
            <a:lvl2pPr>
              <a:defRPr sz="1968"/>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312" y="1345406"/>
            <a:ext cx="2114188" cy="4397872"/>
          </a:xfrm>
        </p:spPr>
        <p:txBody>
          <a:bodyPr/>
          <a:lstStyle>
            <a:lvl1pPr marL="0" indent="0">
              <a:buNone/>
              <a:defRPr sz="984"/>
            </a:lvl1pPr>
            <a:lvl2pPr marL="321320" indent="0">
              <a:buNone/>
              <a:defRPr sz="843"/>
            </a:lvl2pPr>
            <a:lvl3pPr marL="642640" indent="0">
              <a:buNone/>
              <a:defRPr sz="703"/>
            </a:lvl3pPr>
            <a:lvl4pPr marL="963960" indent="0">
              <a:buNone/>
              <a:defRPr sz="633"/>
            </a:lvl4pPr>
            <a:lvl5pPr marL="1285281" indent="0">
              <a:buNone/>
              <a:defRPr sz="633"/>
            </a:lvl5pPr>
            <a:lvl6pPr marL="1606601" indent="0">
              <a:buNone/>
              <a:defRPr sz="633"/>
            </a:lvl6pPr>
            <a:lvl7pPr marL="1927921" indent="0">
              <a:buNone/>
              <a:defRPr sz="633"/>
            </a:lvl7pPr>
            <a:lvl8pPr marL="2249241" indent="0">
              <a:buNone/>
              <a:defRPr sz="633"/>
            </a:lvl8pPr>
            <a:lvl9pPr marL="2570561"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39117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588" y="4500562"/>
            <a:ext cx="3855742" cy="531317"/>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59588" y="574477"/>
            <a:ext cx="3855742" cy="3857625"/>
          </a:xfrm>
        </p:spPr>
        <p:txBody>
          <a:bodyPr/>
          <a:lstStyle>
            <a:lvl1pPr marL="0" indent="0">
              <a:buNone/>
              <a:defRPr sz="2249"/>
            </a:lvl1pPr>
            <a:lvl2pPr marL="321320" indent="0">
              <a:buNone/>
              <a:defRPr sz="1968"/>
            </a:lvl2pPr>
            <a:lvl3pPr marL="642640" indent="0">
              <a:buNone/>
              <a:defRPr sz="1687"/>
            </a:lvl3pPr>
            <a:lvl4pPr marL="963960" indent="0">
              <a:buNone/>
              <a:defRPr sz="1406"/>
            </a:lvl4pPr>
            <a:lvl5pPr marL="1285281" indent="0">
              <a:buNone/>
              <a:defRPr sz="1406"/>
            </a:lvl5pPr>
            <a:lvl6pPr marL="1606601" indent="0">
              <a:buNone/>
              <a:defRPr sz="1406"/>
            </a:lvl6pPr>
            <a:lvl7pPr marL="1927921" indent="0">
              <a:buNone/>
              <a:defRPr sz="1406"/>
            </a:lvl7pPr>
            <a:lvl8pPr marL="2249241" indent="0">
              <a:buNone/>
              <a:defRPr sz="1406"/>
            </a:lvl8pPr>
            <a:lvl9pPr marL="2570561" indent="0">
              <a:buNone/>
              <a:defRPr sz="1406"/>
            </a:lvl9pPr>
          </a:lstStyle>
          <a:p>
            <a:endParaRPr lang="en-US"/>
          </a:p>
        </p:txBody>
      </p:sp>
      <p:sp>
        <p:nvSpPr>
          <p:cNvPr id="4" name="Text Placeholder 3"/>
          <p:cNvSpPr>
            <a:spLocks noGrp="1"/>
          </p:cNvSpPr>
          <p:nvPr>
            <p:ph type="body" sz="half" idx="2"/>
          </p:nvPr>
        </p:nvSpPr>
        <p:spPr>
          <a:xfrm>
            <a:off x="1259588" y="5031879"/>
            <a:ext cx="3855742" cy="754558"/>
          </a:xfrm>
        </p:spPr>
        <p:txBody>
          <a:bodyPr/>
          <a:lstStyle>
            <a:lvl1pPr marL="0" indent="0">
              <a:buNone/>
              <a:defRPr sz="984"/>
            </a:lvl1pPr>
            <a:lvl2pPr marL="321320" indent="0">
              <a:buNone/>
              <a:defRPr sz="843"/>
            </a:lvl2pPr>
            <a:lvl3pPr marL="642640" indent="0">
              <a:buNone/>
              <a:defRPr sz="703"/>
            </a:lvl3pPr>
            <a:lvl4pPr marL="963960" indent="0">
              <a:buNone/>
              <a:defRPr sz="633"/>
            </a:lvl4pPr>
            <a:lvl5pPr marL="1285281" indent="0">
              <a:buNone/>
              <a:defRPr sz="633"/>
            </a:lvl5pPr>
            <a:lvl6pPr marL="1606601" indent="0">
              <a:buNone/>
              <a:defRPr sz="633"/>
            </a:lvl6pPr>
            <a:lvl7pPr marL="1927921" indent="0">
              <a:buNone/>
              <a:defRPr sz="633"/>
            </a:lvl7pPr>
            <a:lvl8pPr marL="2249241" indent="0">
              <a:buNone/>
              <a:defRPr sz="633"/>
            </a:lvl8pPr>
            <a:lvl9pPr marL="2570561"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161021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52528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59022" y="257473"/>
            <a:ext cx="144590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312" y="257473"/>
            <a:ext cx="4230606"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72688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325" y="1600200"/>
            <a:ext cx="4186238"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2963" y="1600200"/>
            <a:ext cx="4186237"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00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82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15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13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815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074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galottery.org/stc/home/index.jsp" TargetMode="Externa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hyperlink" Target="http://www.galottery.org/stc/home/index.jsp" TargetMode="External"/><Relationship Id="rId2" Type="http://schemas.openxmlformats.org/officeDocument/2006/relationships/slideLayout" Target="../slideLayouts/slideLayout16.xml"/><Relationship Id="rId16" Type="http://schemas.openxmlformats.org/officeDocument/2006/relationships/image" Target="../media/image2.pn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0280" name="Picture 40"/>
          <p:cNvPicPr>
            <a:picLocks noChangeAspect="1" noChangeArrowheads="1"/>
          </p:cNvPicPr>
          <p:nvPr userDrawn="1"/>
        </p:nvPicPr>
        <p:blipFill>
          <a:blip r:embed="rId17" cstate="print"/>
          <a:srcRect t="8279" r="1538" b="8279"/>
          <a:stretch>
            <a:fillRect/>
          </a:stretch>
        </p:blipFill>
        <p:spPr bwMode="auto">
          <a:xfrm>
            <a:off x="0" y="6072188"/>
            <a:ext cx="9161463" cy="823912"/>
          </a:xfrm>
          <a:prstGeom prst="rect">
            <a:avLst/>
          </a:prstGeom>
          <a:noFill/>
          <a:ln w="12700">
            <a:noFill/>
            <a:miter lim="800000"/>
            <a:headEnd/>
            <a:tailEnd/>
          </a:ln>
          <a:effectLst/>
        </p:spPr>
      </p:pic>
      <p:sp>
        <p:nvSpPr>
          <p:cNvPr id="10243" name="Rectangle 3"/>
          <p:cNvSpPr>
            <a:spLocks noGrp="1" noChangeArrowheads="1"/>
          </p:cNvSpPr>
          <p:nvPr>
            <p:ph type="title"/>
          </p:nvPr>
        </p:nvSpPr>
        <p:spPr bwMode="auto">
          <a:xfrm>
            <a:off x="314325" y="609600"/>
            <a:ext cx="8524875" cy="7620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47" name="Line 7"/>
          <p:cNvSpPr>
            <a:spLocks noChangeShapeType="1"/>
          </p:cNvSpPr>
          <p:nvPr/>
        </p:nvSpPr>
        <p:spPr bwMode="auto">
          <a:xfrm>
            <a:off x="314325" y="1460500"/>
            <a:ext cx="8501063" cy="0"/>
          </a:xfrm>
          <a:prstGeom prst="line">
            <a:avLst/>
          </a:prstGeom>
          <a:noFill/>
          <a:ln w="12700">
            <a:solidFill>
              <a:schemeClr val="hlink"/>
            </a:solidFill>
            <a:round/>
            <a:headEnd/>
            <a:tailEnd/>
          </a:ln>
          <a:effectLst/>
        </p:spPr>
        <p:txBody>
          <a:bodyPr wrap="none" anchor="ctr"/>
          <a:lstStyle/>
          <a:p>
            <a:endParaRPr lang="en-US" dirty="0"/>
          </a:p>
        </p:txBody>
      </p:sp>
      <p:sp>
        <p:nvSpPr>
          <p:cNvPr id="10250" name="Rectangle 10"/>
          <p:cNvSpPr>
            <a:spLocks noGrp="1" noChangeArrowheads="1"/>
          </p:cNvSpPr>
          <p:nvPr>
            <p:ph type="body" idx="1"/>
          </p:nvPr>
        </p:nvSpPr>
        <p:spPr bwMode="auto">
          <a:xfrm>
            <a:off x="212090" y="1476375"/>
            <a:ext cx="8524875" cy="44196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1" name="Rectangle 41"/>
          <p:cNvSpPr>
            <a:spLocks noChangeArrowheads="1"/>
          </p:cNvSpPr>
          <p:nvPr userDrawn="1"/>
        </p:nvSpPr>
        <p:spPr bwMode="auto">
          <a:xfrm>
            <a:off x="8823325" y="6131557"/>
            <a:ext cx="252413" cy="717550"/>
          </a:xfrm>
          <a:prstGeom prst="rect">
            <a:avLst/>
          </a:prstGeom>
          <a:gradFill rotWithShape="0">
            <a:gsLst>
              <a:gs pos="0">
                <a:schemeClr val="folHlink"/>
              </a:gs>
              <a:gs pos="100000">
                <a:schemeClr val="accent1"/>
              </a:gs>
            </a:gsLst>
            <a:lin ang="5400000" scaled="1"/>
          </a:gradFill>
          <a:ln w="12700">
            <a:noFill/>
            <a:miter lim="800000"/>
            <a:headEnd/>
            <a:tailEnd/>
          </a:ln>
          <a:effectLst/>
        </p:spPr>
        <p:txBody>
          <a:bodyPr wrap="none" anchor="ctr"/>
          <a:lstStyle/>
          <a:p>
            <a:endParaRPr lang="en-US" dirty="0"/>
          </a:p>
        </p:txBody>
      </p:sp>
      <p:sp>
        <p:nvSpPr>
          <p:cNvPr id="10248" name="Rectangle 8"/>
          <p:cNvSpPr>
            <a:spLocks noChangeArrowheads="1"/>
          </p:cNvSpPr>
          <p:nvPr/>
        </p:nvSpPr>
        <p:spPr bwMode="auto">
          <a:xfrm>
            <a:off x="717550" y="6616700"/>
            <a:ext cx="8426450" cy="305212"/>
          </a:xfrm>
          <a:prstGeom prst="rect">
            <a:avLst/>
          </a:prstGeom>
          <a:noFill/>
          <a:ln w="12700">
            <a:noFill/>
            <a:miter lim="800000"/>
            <a:headEnd/>
            <a:tailEnd/>
          </a:ln>
          <a:effectLst/>
        </p:spPr>
        <p:txBody>
          <a:bodyPr lIns="90487" tIns="44450" rIns="90487" bIns="44450">
            <a:spAutoFit/>
          </a:bodyPr>
          <a:lstStyle/>
          <a:p>
            <a:pPr algn="r"/>
            <a:fld id="{81BA4071-B3F7-429E-ACC6-16393042F404}" type="slidenum">
              <a:rPr lang="en-US" sz="1400" b="1">
                <a:solidFill>
                  <a:schemeClr val="accent2"/>
                </a:solidFill>
                <a:latin typeface="Univers ExtraBlack" pitchFamily="34" charset="0"/>
              </a:rPr>
              <a:pPr algn="r"/>
              <a:t>‹#›</a:t>
            </a:fld>
            <a:endParaRPr lang="en-US" sz="1000" b="1" dirty="0">
              <a:solidFill>
                <a:schemeClr val="accent2"/>
              </a:solidFill>
              <a:latin typeface="Univers ExtraBlack" pitchFamily="34" charset="0"/>
            </a:endParaRPr>
          </a:p>
        </p:txBody>
      </p:sp>
      <p:pic>
        <p:nvPicPr>
          <p:cNvPr id="10293" name="Picture 53" descr="mt">
            <a:hlinkClick r:id="rId18"/>
          </p:cNvPr>
          <p:cNvPicPr>
            <a:picLocks noChangeAspect="1" noChangeArrowheads="1"/>
          </p:cNvPicPr>
          <p:nvPr userDrawn="1"/>
        </p:nvPicPr>
        <p:blipFill>
          <a:blip r:embed="rId19"/>
          <a:srcRect/>
          <a:stretch>
            <a:fillRect/>
          </a:stretch>
        </p:blipFill>
        <p:spPr bwMode="auto">
          <a:xfrm>
            <a:off x="314325" y="935037"/>
            <a:ext cx="6734175" cy="904875"/>
          </a:xfrm>
          <a:prstGeom prst="rect">
            <a:avLst/>
          </a:prstGeom>
          <a:noFill/>
        </p:spPr>
      </p:pic>
      <p:pic>
        <p:nvPicPr>
          <p:cNvPr id="10295" name="Picture 55" descr="mt">
            <a:hlinkClick r:id="rId18"/>
          </p:cNvPr>
          <p:cNvPicPr>
            <a:picLocks noChangeAspect="1" noChangeArrowheads="1"/>
          </p:cNvPicPr>
          <p:nvPr userDrawn="1"/>
        </p:nvPicPr>
        <p:blipFill>
          <a:blip r:embed="rId19"/>
          <a:srcRect/>
          <a:stretch>
            <a:fillRect/>
          </a:stretch>
        </p:blipFill>
        <p:spPr bwMode="auto">
          <a:xfrm>
            <a:off x="1204913" y="2976563"/>
            <a:ext cx="6734175" cy="904875"/>
          </a:xfrm>
          <a:prstGeom prst="rect">
            <a:avLst/>
          </a:prstGeom>
          <a:noFill/>
        </p:spPr>
      </p:pic>
      <p:pic>
        <p:nvPicPr>
          <p:cNvPr id="10299" name="Picture 59"/>
          <p:cNvPicPr>
            <a:picLocks noChangeArrowheads="1"/>
          </p:cNvPicPr>
          <p:nvPr userDrawn="1"/>
        </p:nvPicPr>
        <p:blipFill>
          <a:blip r:embed="rId20" cstate="print"/>
          <a:srcRect/>
          <a:stretch>
            <a:fillRect/>
          </a:stretch>
        </p:blipFill>
        <p:spPr bwMode="auto">
          <a:xfrm>
            <a:off x="8423275" y="946150"/>
            <a:ext cx="474663" cy="441325"/>
          </a:xfrm>
          <a:prstGeom prst="rect">
            <a:avLst/>
          </a:prstGeom>
          <a:noFill/>
          <a:ln w="12700">
            <a:noFill/>
            <a:miter lim="800000"/>
            <a:headEnd/>
            <a:tailEnd/>
          </a:ln>
          <a:effectLst/>
        </p:spPr>
      </p:pic>
      <p:sp>
        <p:nvSpPr>
          <p:cNvPr id="2" name="TextBox 1"/>
          <p:cNvSpPr txBox="1"/>
          <p:nvPr userDrawn="1"/>
        </p:nvSpPr>
        <p:spPr>
          <a:xfrm>
            <a:off x="3758422" y="6109222"/>
            <a:ext cx="4095993" cy="784830"/>
          </a:xfrm>
          <a:prstGeom prst="rect">
            <a:avLst/>
          </a:prstGeom>
          <a:noFill/>
        </p:spPr>
        <p:txBody>
          <a:bodyPr wrap="none" rtlCol="0">
            <a:spAutoFit/>
          </a:bodyPr>
          <a:lstStyle/>
          <a:p>
            <a:pPr algn="ctr"/>
            <a:r>
              <a:rPr lang="en-US" sz="1200" b="1" i="1" dirty="0">
                <a:solidFill>
                  <a:srgbClr val="0000FF"/>
                </a:solidFill>
              </a:rPr>
              <a:t>Georgia State</a:t>
            </a:r>
            <a:r>
              <a:rPr lang="en-US" sz="1200" b="1" i="1" baseline="0" dirty="0">
                <a:solidFill>
                  <a:srgbClr val="0000FF"/>
                </a:solidFill>
              </a:rPr>
              <a:t> Financing and Investment Commission</a:t>
            </a:r>
          </a:p>
          <a:p>
            <a:pPr algn="ctr"/>
            <a:r>
              <a:rPr lang="en-US" sz="1100" b="1" i="1" dirty="0"/>
              <a:t>Auditor’s Discussion &amp; Analysis</a:t>
            </a:r>
          </a:p>
          <a:p>
            <a:pPr algn="ctr"/>
            <a:r>
              <a:rPr lang="en-US" sz="1100" b="1" i="1" dirty="0"/>
              <a:t>Presentation of</a:t>
            </a:r>
            <a:r>
              <a:rPr lang="en-US" sz="1100" b="1" i="1" baseline="0" dirty="0"/>
              <a:t> Audit</a:t>
            </a:r>
            <a:r>
              <a:rPr lang="en-US" sz="1100" b="1" i="1" dirty="0"/>
              <a:t> Results</a:t>
            </a:r>
          </a:p>
          <a:p>
            <a:pPr algn="ctr"/>
            <a:r>
              <a:rPr lang="en-US" sz="1100" b="1" i="1" dirty="0"/>
              <a:t>June 30, 2022</a:t>
            </a:r>
          </a:p>
        </p:txBody>
      </p:sp>
      <p:pic>
        <p:nvPicPr>
          <p:cNvPr id="14" name="Picture 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854415" y="171450"/>
            <a:ext cx="5334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73050" y="312738"/>
            <a:ext cx="1220899" cy="53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6139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83" r:id="rId14"/>
  </p:sldLayoutIdLst>
  <p:txStyles>
    <p:titleStyle>
      <a:lvl1pPr algn="l" rtl="0" eaLnBrk="0" fontAlgn="base" hangingPunct="0">
        <a:spcBef>
          <a:spcPct val="0"/>
        </a:spcBef>
        <a:spcAft>
          <a:spcPct val="0"/>
        </a:spcAft>
        <a:defRPr sz="2000" b="1">
          <a:solidFill>
            <a:srgbClr val="000000"/>
          </a:solidFill>
          <a:latin typeface="+mj-lt"/>
          <a:ea typeface="+mj-ea"/>
          <a:cs typeface="+mj-cs"/>
        </a:defRPr>
      </a:lvl1pPr>
      <a:lvl2pPr algn="l" rtl="0" eaLnBrk="0" fontAlgn="base" hangingPunct="0">
        <a:spcBef>
          <a:spcPct val="0"/>
        </a:spcBef>
        <a:spcAft>
          <a:spcPct val="0"/>
        </a:spcAft>
        <a:defRPr sz="2000" b="1">
          <a:solidFill>
            <a:srgbClr val="000000"/>
          </a:solidFill>
          <a:latin typeface="Arial" charset="0"/>
        </a:defRPr>
      </a:lvl2pPr>
      <a:lvl3pPr algn="l" rtl="0" eaLnBrk="0" fontAlgn="base" hangingPunct="0">
        <a:spcBef>
          <a:spcPct val="0"/>
        </a:spcBef>
        <a:spcAft>
          <a:spcPct val="0"/>
        </a:spcAft>
        <a:defRPr sz="2000" b="1">
          <a:solidFill>
            <a:srgbClr val="000000"/>
          </a:solidFill>
          <a:latin typeface="Arial" charset="0"/>
        </a:defRPr>
      </a:lvl3pPr>
      <a:lvl4pPr algn="l" rtl="0" eaLnBrk="0" fontAlgn="base" hangingPunct="0">
        <a:spcBef>
          <a:spcPct val="0"/>
        </a:spcBef>
        <a:spcAft>
          <a:spcPct val="0"/>
        </a:spcAft>
        <a:defRPr sz="2000" b="1">
          <a:solidFill>
            <a:srgbClr val="000000"/>
          </a:solidFill>
          <a:latin typeface="Arial" charset="0"/>
        </a:defRPr>
      </a:lvl4pPr>
      <a:lvl5pPr algn="l" rtl="0" eaLnBrk="0" fontAlgn="base" hangingPunct="0">
        <a:spcBef>
          <a:spcPct val="0"/>
        </a:spcBef>
        <a:spcAft>
          <a:spcPct val="0"/>
        </a:spcAft>
        <a:defRPr sz="2000" b="1">
          <a:solidFill>
            <a:srgbClr val="000000"/>
          </a:solidFill>
          <a:latin typeface="Arial" charset="0"/>
        </a:defRPr>
      </a:lvl5pPr>
      <a:lvl6pPr marL="457200" algn="l" rtl="0" eaLnBrk="0" fontAlgn="base" hangingPunct="0">
        <a:spcBef>
          <a:spcPct val="0"/>
        </a:spcBef>
        <a:spcAft>
          <a:spcPct val="0"/>
        </a:spcAft>
        <a:defRPr sz="2000" b="1">
          <a:solidFill>
            <a:srgbClr val="000000"/>
          </a:solidFill>
          <a:latin typeface="Arial" charset="0"/>
        </a:defRPr>
      </a:lvl6pPr>
      <a:lvl7pPr marL="914400" algn="l" rtl="0" eaLnBrk="0" fontAlgn="base" hangingPunct="0">
        <a:spcBef>
          <a:spcPct val="0"/>
        </a:spcBef>
        <a:spcAft>
          <a:spcPct val="0"/>
        </a:spcAft>
        <a:defRPr sz="2000" b="1">
          <a:solidFill>
            <a:srgbClr val="000000"/>
          </a:solidFill>
          <a:latin typeface="Arial" charset="0"/>
        </a:defRPr>
      </a:lvl7pPr>
      <a:lvl8pPr marL="1371600" algn="l" rtl="0" eaLnBrk="0" fontAlgn="base" hangingPunct="0">
        <a:spcBef>
          <a:spcPct val="0"/>
        </a:spcBef>
        <a:spcAft>
          <a:spcPct val="0"/>
        </a:spcAft>
        <a:defRPr sz="2000" b="1">
          <a:solidFill>
            <a:srgbClr val="000000"/>
          </a:solidFill>
          <a:latin typeface="Arial" charset="0"/>
        </a:defRPr>
      </a:lvl8pPr>
      <a:lvl9pPr marL="1828800" algn="l" rtl="0" eaLnBrk="0" fontAlgn="base" hangingPunct="0">
        <a:spcBef>
          <a:spcPct val="0"/>
        </a:spcBef>
        <a:spcAft>
          <a:spcPct val="0"/>
        </a:spcAft>
        <a:defRPr sz="2000" b="1">
          <a:solidFill>
            <a:srgbClr val="000000"/>
          </a:solidFill>
          <a:latin typeface="Arial" charset="0"/>
        </a:defRPr>
      </a:lvl9pPr>
    </p:titleStyle>
    <p:bodyStyle>
      <a:lvl1pPr algn="l" rtl="0" eaLnBrk="0" fontAlgn="base" hangingPunct="0">
        <a:spcBef>
          <a:spcPct val="75000"/>
        </a:spcBef>
        <a:spcAft>
          <a:spcPct val="0"/>
        </a:spcAft>
        <a:defRPr sz="1400">
          <a:solidFill>
            <a:schemeClr val="tx1"/>
          </a:solidFill>
          <a:latin typeface="+mn-lt"/>
          <a:ea typeface="+mn-ea"/>
          <a:cs typeface="+mn-cs"/>
        </a:defRPr>
      </a:lvl1pPr>
      <a:lvl2pPr marL="455613" indent="-230188" algn="l" rtl="0" eaLnBrk="0" fontAlgn="base" hangingPunct="0">
        <a:spcBef>
          <a:spcPct val="75000"/>
        </a:spcBef>
        <a:spcAft>
          <a:spcPct val="0"/>
        </a:spcAft>
        <a:buClr>
          <a:srgbClr val="607794"/>
        </a:buClr>
        <a:buSzPct val="75000"/>
        <a:buFont typeface="Monotype Sorts" pitchFamily="2" charset="2"/>
        <a:buChar char="n"/>
        <a:defRPr sz="1400">
          <a:solidFill>
            <a:schemeClr val="tx1"/>
          </a:solidFill>
          <a:latin typeface="+mn-lt"/>
        </a:defRPr>
      </a:lvl2pPr>
      <a:lvl3pPr marL="909638" indent="-228600" algn="l" rtl="0" eaLnBrk="0" fontAlgn="base" hangingPunct="0">
        <a:spcBef>
          <a:spcPct val="75000"/>
        </a:spcBef>
        <a:spcAft>
          <a:spcPct val="0"/>
        </a:spcAft>
        <a:buClr>
          <a:srgbClr val="607794"/>
        </a:buClr>
        <a:buChar char="–"/>
        <a:defRPr sz="1000">
          <a:solidFill>
            <a:schemeClr val="tx1"/>
          </a:solidFill>
          <a:latin typeface="+mn-lt"/>
        </a:defRPr>
      </a:lvl3pPr>
      <a:lvl4pPr marL="1377950" indent="-228600" algn="l" rtl="0" eaLnBrk="0" fontAlgn="base" hangingPunct="0">
        <a:spcBef>
          <a:spcPct val="75000"/>
        </a:spcBef>
        <a:spcAft>
          <a:spcPct val="0"/>
        </a:spcAft>
        <a:buClr>
          <a:srgbClr val="607794"/>
        </a:buClr>
        <a:buChar char="•"/>
        <a:defRPr sz="1000">
          <a:solidFill>
            <a:schemeClr val="tx1"/>
          </a:solidFill>
          <a:latin typeface="+mn-lt"/>
        </a:defRPr>
      </a:lvl4pPr>
      <a:lvl5pPr marL="1825625" indent="-228600" algn="l" rtl="0" eaLnBrk="0" fontAlgn="base" hangingPunct="0">
        <a:spcBef>
          <a:spcPct val="75000"/>
        </a:spcBef>
        <a:spcAft>
          <a:spcPct val="0"/>
        </a:spcAft>
        <a:buClr>
          <a:srgbClr val="607794"/>
        </a:buClr>
        <a:buChar char="»"/>
        <a:defRPr sz="1000">
          <a:solidFill>
            <a:schemeClr val="tx1"/>
          </a:solidFill>
          <a:latin typeface="+mn-lt"/>
        </a:defRPr>
      </a:lvl5pPr>
      <a:lvl6pPr marL="2282825" indent="-228600" algn="l" rtl="0" eaLnBrk="0" fontAlgn="base" hangingPunct="0">
        <a:spcBef>
          <a:spcPct val="75000"/>
        </a:spcBef>
        <a:spcAft>
          <a:spcPct val="0"/>
        </a:spcAft>
        <a:buClr>
          <a:srgbClr val="607794"/>
        </a:buClr>
        <a:buChar char="»"/>
        <a:defRPr sz="1000">
          <a:solidFill>
            <a:schemeClr val="tx1"/>
          </a:solidFill>
          <a:latin typeface="+mn-lt"/>
        </a:defRPr>
      </a:lvl6pPr>
      <a:lvl7pPr marL="2740025" indent="-228600" algn="l" rtl="0" eaLnBrk="0" fontAlgn="base" hangingPunct="0">
        <a:spcBef>
          <a:spcPct val="75000"/>
        </a:spcBef>
        <a:spcAft>
          <a:spcPct val="0"/>
        </a:spcAft>
        <a:buClr>
          <a:srgbClr val="607794"/>
        </a:buClr>
        <a:buChar char="»"/>
        <a:defRPr sz="1000">
          <a:solidFill>
            <a:schemeClr val="tx1"/>
          </a:solidFill>
          <a:latin typeface="+mn-lt"/>
        </a:defRPr>
      </a:lvl7pPr>
      <a:lvl8pPr marL="3197225" indent="-228600" algn="l" rtl="0" eaLnBrk="0" fontAlgn="base" hangingPunct="0">
        <a:spcBef>
          <a:spcPct val="75000"/>
        </a:spcBef>
        <a:spcAft>
          <a:spcPct val="0"/>
        </a:spcAft>
        <a:buClr>
          <a:srgbClr val="607794"/>
        </a:buClr>
        <a:buChar char="»"/>
        <a:defRPr sz="1000">
          <a:solidFill>
            <a:schemeClr val="tx1"/>
          </a:solidFill>
          <a:latin typeface="+mn-lt"/>
        </a:defRPr>
      </a:lvl8pPr>
      <a:lvl9pPr marL="3654425" indent="-228600" algn="l" rtl="0" eaLnBrk="0" fontAlgn="base" hangingPunct="0">
        <a:spcBef>
          <a:spcPct val="75000"/>
        </a:spcBef>
        <a:spcAft>
          <a:spcPct val="0"/>
        </a:spcAft>
        <a:buClr>
          <a:srgbClr val="607794"/>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280" name="Picture 40"/>
          <p:cNvPicPr>
            <a:picLocks noChangeAspect="1" noChangeArrowheads="1"/>
          </p:cNvPicPr>
          <p:nvPr userDrawn="1"/>
        </p:nvPicPr>
        <p:blipFill>
          <a:blip r:embed="rId16" cstate="print"/>
          <a:srcRect t="8279" r="1538" b="8279"/>
          <a:stretch>
            <a:fillRect/>
          </a:stretch>
        </p:blipFill>
        <p:spPr bwMode="auto">
          <a:xfrm>
            <a:off x="0" y="6072188"/>
            <a:ext cx="9161463" cy="823912"/>
          </a:xfrm>
          <a:prstGeom prst="rect">
            <a:avLst/>
          </a:prstGeom>
          <a:noFill/>
          <a:ln w="12700">
            <a:noFill/>
            <a:miter lim="800000"/>
            <a:headEnd/>
            <a:tailEnd/>
          </a:ln>
          <a:effectLst/>
        </p:spPr>
      </p:pic>
      <p:sp>
        <p:nvSpPr>
          <p:cNvPr id="10243" name="Rectangle 3"/>
          <p:cNvSpPr>
            <a:spLocks noGrp="1" noChangeArrowheads="1"/>
          </p:cNvSpPr>
          <p:nvPr>
            <p:ph type="title"/>
          </p:nvPr>
        </p:nvSpPr>
        <p:spPr bwMode="auto">
          <a:xfrm>
            <a:off x="314325" y="609600"/>
            <a:ext cx="8524875" cy="7620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US"/>
              <a:t>Click to edit Master title style</a:t>
            </a:r>
          </a:p>
        </p:txBody>
      </p:sp>
      <p:sp>
        <p:nvSpPr>
          <p:cNvPr id="10247" name="Line 7"/>
          <p:cNvSpPr>
            <a:spLocks noChangeShapeType="1"/>
          </p:cNvSpPr>
          <p:nvPr/>
        </p:nvSpPr>
        <p:spPr bwMode="auto">
          <a:xfrm>
            <a:off x="314325" y="1460500"/>
            <a:ext cx="8501063" cy="0"/>
          </a:xfrm>
          <a:prstGeom prst="line">
            <a:avLst/>
          </a:prstGeom>
          <a:noFill/>
          <a:ln w="12700">
            <a:solidFill>
              <a:schemeClr val="hlink"/>
            </a:solidFill>
            <a:round/>
            <a:headEnd/>
            <a:tailEnd/>
          </a:ln>
          <a:effectLst/>
        </p:spPr>
        <p:txBody>
          <a:bodyPr wrap="none" anchor="ctr"/>
          <a:lstStyle/>
          <a:p>
            <a:endParaRPr lang="en-US" dirty="0"/>
          </a:p>
        </p:txBody>
      </p:sp>
      <p:sp>
        <p:nvSpPr>
          <p:cNvPr id="10250" name="Rectangle 10"/>
          <p:cNvSpPr>
            <a:spLocks noGrp="1" noChangeArrowheads="1"/>
          </p:cNvSpPr>
          <p:nvPr>
            <p:ph type="body" idx="1"/>
          </p:nvPr>
        </p:nvSpPr>
        <p:spPr bwMode="auto">
          <a:xfrm>
            <a:off x="314325" y="1600200"/>
            <a:ext cx="8524875" cy="44196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1" name="Rectangle 41"/>
          <p:cNvSpPr>
            <a:spLocks noChangeArrowheads="1"/>
          </p:cNvSpPr>
          <p:nvPr userDrawn="1"/>
        </p:nvSpPr>
        <p:spPr bwMode="auto">
          <a:xfrm>
            <a:off x="8823325" y="6131557"/>
            <a:ext cx="252413" cy="717550"/>
          </a:xfrm>
          <a:prstGeom prst="rect">
            <a:avLst/>
          </a:prstGeom>
          <a:gradFill rotWithShape="0">
            <a:gsLst>
              <a:gs pos="0">
                <a:schemeClr val="folHlink"/>
              </a:gs>
              <a:gs pos="100000">
                <a:schemeClr val="accent1"/>
              </a:gs>
            </a:gsLst>
            <a:lin ang="5400000" scaled="1"/>
          </a:gradFill>
          <a:ln w="12700">
            <a:noFill/>
            <a:miter lim="800000"/>
            <a:headEnd/>
            <a:tailEnd/>
          </a:ln>
          <a:effectLst/>
        </p:spPr>
        <p:txBody>
          <a:bodyPr wrap="none" anchor="ctr"/>
          <a:lstStyle/>
          <a:p>
            <a:endParaRPr lang="en-US" dirty="0"/>
          </a:p>
        </p:txBody>
      </p:sp>
      <p:sp>
        <p:nvSpPr>
          <p:cNvPr id="10248" name="Rectangle 8"/>
          <p:cNvSpPr>
            <a:spLocks noChangeArrowheads="1"/>
          </p:cNvSpPr>
          <p:nvPr/>
        </p:nvSpPr>
        <p:spPr bwMode="auto">
          <a:xfrm>
            <a:off x="717550" y="6616700"/>
            <a:ext cx="8426450" cy="305212"/>
          </a:xfrm>
          <a:prstGeom prst="rect">
            <a:avLst/>
          </a:prstGeom>
          <a:noFill/>
          <a:ln w="12700">
            <a:noFill/>
            <a:miter lim="800000"/>
            <a:headEnd/>
            <a:tailEnd/>
          </a:ln>
          <a:effectLst/>
        </p:spPr>
        <p:txBody>
          <a:bodyPr lIns="90487" tIns="44450" rIns="90487" bIns="44450">
            <a:spAutoFit/>
          </a:bodyPr>
          <a:lstStyle/>
          <a:p>
            <a:pPr algn="r"/>
            <a:fld id="{81BA4071-B3F7-429E-ACC6-16393042F404}" type="slidenum">
              <a:rPr lang="en-US" sz="1400" b="1">
                <a:solidFill>
                  <a:schemeClr val="accent2"/>
                </a:solidFill>
                <a:latin typeface="Univers ExtraBlack" pitchFamily="34" charset="0"/>
              </a:rPr>
              <a:pPr algn="r"/>
              <a:t>‹#›</a:t>
            </a:fld>
            <a:endParaRPr lang="en-US" sz="1000" b="1" dirty="0">
              <a:solidFill>
                <a:schemeClr val="accent2"/>
              </a:solidFill>
              <a:latin typeface="Univers ExtraBlack" pitchFamily="34" charset="0"/>
            </a:endParaRPr>
          </a:p>
        </p:txBody>
      </p:sp>
      <p:pic>
        <p:nvPicPr>
          <p:cNvPr id="10293" name="Picture 53" descr="mt">
            <a:hlinkClick r:id="rId17"/>
          </p:cNvPr>
          <p:cNvPicPr>
            <a:picLocks noChangeAspect="1" noChangeArrowheads="1"/>
          </p:cNvPicPr>
          <p:nvPr userDrawn="1"/>
        </p:nvPicPr>
        <p:blipFill>
          <a:blip r:embed="rId18"/>
          <a:srcRect/>
          <a:stretch>
            <a:fillRect/>
          </a:stretch>
        </p:blipFill>
        <p:spPr bwMode="auto">
          <a:xfrm>
            <a:off x="314325" y="935037"/>
            <a:ext cx="6734175" cy="904875"/>
          </a:xfrm>
          <a:prstGeom prst="rect">
            <a:avLst/>
          </a:prstGeom>
          <a:noFill/>
        </p:spPr>
      </p:pic>
      <p:pic>
        <p:nvPicPr>
          <p:cNvPr id="10295" name="Picture 55" descr="mt">
            <a:hlinkClick r:id="rId17"/>
          </p:cNvPr>
          <p:cNvPicPr>
            <a:picLocks noChangeAspect="1" noChangeArrowheads="1"/>
          </p:cNvPicPr>
          <p:nvPr userDrawn="1"/>
        </p:nvPicPr>
        <p:blipFill>
          <a:blip r:embed="rId18"/>
          <a:srcRect/>
          <a:stretch>
            <a:fillRect/>
          </a:stretch>
        </p:blipFill>
        <p:spPr bwMode="auto">
          <a:xfrm>
            <a:off x="1204913" y="2976563"/>
            <a:ext cx="6734175" cy="904875"/>
          </a:xfrm>
          <a:prstGeom prst="rect">
            <a:avLst/>
          </a:prstGeom>
          <a:noFill/>
        </p:spPr>
      </p:pic>
      <p:pic>
        <p:nvPicPr>
          <p:cNvPr id="10299" name="Picture 59"/>
          <p:cNvPicPr>
            <a:picLocks noChangeArrowheads="1"/>
          </p:cNvPicPr>
          <p:nvPr userDrawn="1"/>
        </p:nvPicPr>
        <p:blipFill>
          <a:blip r:embed="rId19" cstate="print"/>
          <a:srcRect/>
          <a:stretch>
            <a:fillRect/>
          </a:stretch>
        </p:blipFill>
        <p:spPr bwMode="auto">
          <a:xfrm>
            <a:off x="8423275" y="946150"/>
            <a:ext cx="474663" cy="441325"/>
          </a:xfrm>
          <a:prstGeom prst="rect">
            <a:avLst/>
          </a:prstGeom>
          <a:noFill/>
          <a:ln w="12700">
            <a:noFill/>
            <a:miter lim="800000"/>
            <a:headEnd/>
            <a:tailEnd/>
          </a:ln>
          <a:effectLst/>
        </p:spPr>
      </p:pic>
      <p:sp>
        <p:nvSpPr>
          <p:cNvPr id="2" name="TextBox 1"/>
          <p:cNvSpPr txBox="1"/>
          <p:nvPr userDrawn="1"/>
        </p:nvSpPr>
        <p:spPr>
          <a:xfrm>
            <a:off x="3758422" y="6109222"/>
            <a:ext cx="4095993" cy="784830"/>
          </a:xfrm>
          <a:prstGeom prst="rect">
            <a:avLst/>
          </a:prstGeom>
          <a:noFill/>
        </p:spPr>
        <p:txBody>
          <a:bodyPr wrap="none" rtlCol="0">
            <a:spAutoFit/>
          </a:bodyPr>
          <a:lstStyle/>
          <a:p>
            <a:pPr algn="ctr"/>
            <a:r>
              <a:rPr lang="en-US" sz="1200" b="1" i="1" dirty="0">
                <a:solidFill>
                  <a:srgbClr val="0000FF"/>
                </a:solidFill>
              </a:rPr>
              <a:t>Georgia State</a:t>
            </a:r>
            <a:r>
              <a:rPr lang="en-US" sz="1200" b="1" i="1" baseline="0" dirty="0">
                <a:solidFill>
                  <a:srgbClr val="0000FF"/>
                </a:solidFill>
              </a:rPr>
              <a:t> Financing and Investment Commission</a:t>
            </a:r>
          </a:p>
          <a:p>
            <a:pPr algn="ctr"/>
            <a:r>
              <a:rPr lang="en-US" sz="1100" b="1" i="1" dirty="0"/>
              <a:t>Auditor’s Discussion &amp; Analysis</a:t>
            </a:r>
          </a:p>
          <a:p>
            <a:pPr algn="ctr"/>
            <a:r>
              <a:rPr lang="en-US" sz="1100" b="1" i="1" dirty="0"/>
              <a:t>Presentation of</a:t>
            </a:r>
            <a:r>
              <a:rPr lang="en-US" sz="1100" b="1" i="1" baseline="0" dirty="0"/>
              <a:t> Audit</a:t>
            </a:r>
            <a:r>
              <a:rPr lang="en-US" sz="1100" b="1" i="1" dirty="0"/>
              <a:t> Results</a:t>
            </a:r>
          </a:p>
          <a:p>
            <a:pPr algn="ctr"/>
            <a:r>
              <a:rPr lang="en-US" sz="1100" b="1" i="1" dirty="0"/>
              <a:t>June 30, 2019</a:t>
            </a:r>
          </a:p>
        </p:txBody>
      </p:sp>
      <p:pic>
        <p:nvPicPr>
          <p:cNvPr id="14" name="Picture 2"/>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854415" y="171450"/>
            <a:ext cx="5334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73050" y="312738"/>
            <a:ext cx="1220899" cy="53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43874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rtl="0" eaLnBrk="0" fontAlgn="base" hangingPunct="0">
        <a:spcBef>
          <a:spcPct val="0"/>
        </a:spcBef>
        <a:spcAft>
          <a:spcPct val="0"/>
        </a:spcAft>
        <a:defRPr sz="2000" b="1">
          <a:solidFill>
            <a:srgbClr val="000000"/>
          </a:solidFill>
          <a:latin typeface="+mj-lt"/>
          <a:ea typeface="+mj-ea"/>
          <a:cs typeface="+mj-cs"/>
        </a:defRPr>
      </a:lvl1pPr>
      <a:lvl2pPr algn="l" rtl="0" eaLnBrk="0" fontAlgn="base" hangingPunct="0">
        <a:spcBef>
          <a:spcPct val="0"/>
        </a:spcBef>
        <a:spcAft>
          <a:spcPct val="0"/>
        </a:spcAft>
        <a:defRPr sz="2000" b="1">
          <a:solidFill>
            <a:srgbClr val="000000"/>
          </a:solidFill>
          <a:latin typeface="Arial" charset="0"/>
        </a:defRPr>
      </a:lvl2pPr>
      <a:lvl3pPr algn="l" rtl="0" eaLnBrk="0" fontAlgn="base" hangingPunct="0">
        <a:spcBef>
          <a:spcPct val="0"/>
        </a:spcBef>
        <a:spcAft>
          <a:spcPct val="0"/>
        </a:spcAft>
        <a:defRPr sz="2000" b="1">
          <a:solidFill>
            <a:srgbClr val="000000"/>
          </a:solidFill>
          <a:latin typeface="Arial" charset="0"/>
        </a:defRPr>
      </a:lvl3pPr>
      <a:lvl4pPr algn="l" rtl="0" eaLnBrk="0" fontAlgn="base" hangingPunct="0">
        <a:spcBef>
          <a:spcPct val="0"/>
        </a:spcBef>
        <a:spcAft>
          <a:spcPct val="0"/>
        </a:spcAft>
        <a:defRPr sz="2000" b="1">
          <a:solidFill>
            <a:srgbClr val="000000"/>
          </a:solidFill>
          <a:latin typeface="Arial" charset="0"/>
        </a:defRPr>
      </a:lvl4pPr>
      <a:lvl5pPr algn="l" rtl="0" eaLnBrk="0" fontAlgn="base" hangingPunct="0">
        <a:spcBef>
          <a:spcPct val="0"/>
        </a:spcBef>
        <a:spcAft>
          <a:spcPct val="0"/>
        </a:spcAft>
        <a:defRPr sz="2000" b="1">
          <a:solidFill>
            <a:srgbClr val="000000"/>
          </a:solidFill>
          <a:latin typeface="Arial" charset="0"/>
        </a:defRPr>
      </a:lvl5pPr>
      <a:lvl6pPr marL="457200" algn="l" rtl="0" eaLnBrk="0" fontAlgn="base" hangingPunct="0">
        <a:spcBef>
          <a:spcPct val="0"/>
        </a:spcBef>
        <a:spcAft>
          <a:spcPct val="0"/>
        </a:spcAft>
        <a:defRPr sz="2000" b="1">
          <a:solidFill>
            <a:srgbClr val="000000"/>
          </a:solidFill>
          <a:latin typeface="Arial" charset="0"/>
        </a:defRPr>
      </a:lvl6pPr>
      <a:lvl7pPr marL="914400" algn="l" rtl="0" eaLnBrk="0" fontAlgn="base" hangingPunct="0">
        <a:spcBef>
          <a:spcPct val="0"/>
        </a:spcBef>
        <a:spcAft>
          <a:spcPct val="0"/>
        </a:spcAft>
        <a:defRPr sz="2000" b="1">
          <a:solidFill>
            <a:srgbClr val="000000"/>
          </a:solidFill>
          <a:latin typeface="Arial" charset="0"/>
        </a:defRPr>
      </a:lvl7pPr>
      <a:lvl8pPr marL="1371600" algn="l" rtl="0" eaLnBrk="0" fontAlgn="base" hangingPunct="0">
        <a:spcBef>
          <a:spcPct val="0"/>
        </a:spcBef>
        <a:spcAft>
          <a:spcPct val="0"/>
        </a:spcAft>
        <a:defRPr sz="2000" b="1">
          <a:solidFill>
            <a:srgbClr val="000000"/>
          </a:solidFill>
          <a:latin typeface="Arial" charset="0"/>
        </a:defRPr>
      </a:lvl8pPr>
      <a:lvl9pPr marL="1828800" algn="l" rtl="0" eaLnBrk="0" fontAlgn="base" hangingPunct="0">
        <a:spcBef>
          <a:spcPct val="0"/>
        </a:spcBef>
        <a:spcAft>
          <a:spcPct val="0"/>
        </a:spcAft>
        <a:defRPr sz="2000" b="1">
          <a:solidFill>
            <a:srgbClr val="000000"/>
          </a:solidFill>
          <a:latin typeface="Arial" charset="0"/>
        </a:defRPr>
      </a:lvl9pPr>
    </p:titleStyle>
    <p:bodyStyle>
      <a:lvl1pPr algn="l" rtl="0" eaLnBrk="0" fontAlgn="base" hangingPunct="0">
        <a:spcBef>
          <a:spcPct val="75000"/>
        </a:spcBef>
        <a:spcAft>
          <a:spcPct val="0"/>
        </a:spcAft>
        <a:defRPr sz="1400">
          <a:solidFill>
            <a:schemeClr val="tx1"/>
          </a:solidFill>
          <a:latin typeface="+mn-lt"/>
          <a:ea typeface="+mn-ea"/>
          <a:cs typeface="+mn-cs"/>
        </a:defRPr>
      </a:lvl1pPr>
      <a:lvl2pPr marL="455613" indent="-230188" algn="l" rtl="0" eaLnBrk="0" fontAlgn="base" hangingPunct="0">
        <a:spcBef>
          <a:spcPct val="75000"/>
        </a:spcBef>
        <a:spcAft>
          <a:spcPct val="0"/>
        </a:spcAft>
        <a:buClr>
          <a:srgbClr val="607794"/>
        </a:buClr>
        <a:buSzPct val="75000"/>
        <a:buFont typeface="Monotype Sorts" pitchFamily="2" charset="2"/>
        <a:buChar char="n"/>
        <a:defRPr sz="1400">
          <a:solidFill>
            <a:schemeClr val="tx1"/>
          </a:solidFill>
          <a:latin typeface="+mn-lt"/>
        </a:defRPr>
      </a:lvl2pPr>
      <a:lvl3pPr marL="909638" indent="-228600" algn="l" rtl="0" eaLnBrk="0" fontAlgn="base" hangingPunct="0">
        <a:spcBef>
          <a:spcPct val="75000"/>
        </a:spcBef>
        <a:spcAft>
          <a:spcPct val="0"/>
        </a:spcAft>
        <a:buClr>
          <a:srgbClr val="607794"/>
        </a:buClr>
        <a:buChar char="–"/>
        <a:defRPr sz="1000">
          <a:solidFill>
            <a:schemeClr val="tx1"/>
          </a:solidFill>
          <a:latin typeface="+mn-lt"/>
        </a:defRPr>
      </a:lvl3pPr>
      <a:lvl4pPr marL="1377950" indent="-228600" algn="l" rtl="0" eaLnBrk="0" fontAlgn="base" hangingPunct="0">
        <a:spcBef>
          <a:spcPct val="75000"/>
        </a:spcBef>
        <a:spcAft>
          <a:spcPct val="0"/>
        </a:spcAft>
        <a:buClr>
          <a:srgbClr val="607794"/>
        </a:buClr>
        <a:buChar char="•"/>
        <a:defRPr sz="1000">
          <a:solidFill>
            <a:schemeClr val="tx1"/>
          </a:solidFill>
          <a:latin typeface="+mn-lt"/>
        </a:defRPr>
      </a:lvl4pPr>
      <a:lvl5pPr marL="1825625" indent="-228600" algn="l" rtl="0" eaLnBrk="0" fontAlgn="base" hangingPunct="0">
        <a:spcBef>
          <a:spcPct val="75000"/>
        </a:spcBef>
        <a:spcAft>
          <a:spcPct val="0"/>
        </a:spcAft>
        <a:buClr>
          <a:srgbClr val="607794"/>
        </a:buClr>
        <a:buChar char="»"/>
        <a:defRPr sz="1000">
          <a:solidFill>
            <a:schemeClr val="tx1"/>
          </a:solidFill>
          <a:latin typeface="+mn-lt"/>
        </a:defRPr>
      </a:lvl5pPr>
      <a:lvl6pPr marL="2282825" indent="-228600" algn="l" rtl="0" eaLnBrk="0" fontAlgn="base" hangingPunct="0">
        <a:spcBef>
          <a:spcPct val="75000"/>
        </a:spcBef>
        <a:spcAft>
          <a:spcPct val="0"/>
        </a:spcAft>
        <a:buClr>
          <a:srgbClr val="607794"/>
        </a:buClr>
        <a:buChar char="»"/>
        <a:defRPr sz="1000">
          <a:solidFill>
            <a:schemeClr val="tx1"/>
          </a:solidFill>
          <a:latin typeface="+mn-lt"/>
        </a:defRPr>
      </a:lvl6pPr>
      <a:lvl7pPr marL="2740025" indent="-228600" algn="l" rtl="0" eaLnBrk="0" fontAlgn="base" hangingPunct="0">
        <a:spcBef>
          <a:spcPct val="75000"/>
        </a:spcBef>
        <a:spcAft>
          <a:spcPct val="0"/>
        </a:spcAft>
        <a:buClr>
          <a:srgbClr val="607794"/>
        </a:buClr>
        <a:buChar char="»"/>
        <a:defRPr sz="1000">
          <a:solidFill>
            <a:schemeClr val="tx1"/>
          </a:solidFill>
          <a:latin typeface="+mn-lt"/>
        </a:defRPr>
      </a:lvl7pPr>
      <a:lvl8pPr marL="3197225" indent="-228600" algn="l" rtl="0" eaLnBrk="0" fontAlgn="base" hangingPunct="0">
        <a:spcBef>
          <a:spcPct val="75000"/>
        </a:spcBef>
        <a:spcAft>
          <a:spcPct val="0"/>
        </a:spcAft>
        <a:buClr>
          <a:srgbClr val="607794"/>
        </a:buClr>
        <a:buChar char="»"/>
        <a:defRPr sz="1000">
          <a:solidFill>
            <a:schemeClr val="tx1"/>
          </a:solidFill>
          <a:latin typeface="+mn-lt"/>
        </a:defRPr>
      </a:lvl8pPr>
      <a:lvl9pPr marL="3654425" indent="-228600" algn="l" rtl="0" eaLnBrk="0" fontAlgn="base" hangingPunct="0">
        <a:spcBef>
          <a:spcPct val="75000"/>
        </a:spcBef>
        <a:spcAft>
          <a:spcPct val="0"/>
        </a:spcAft>
        <a:buClr>
          <a:srgbClr val="607794"/>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312" y="257473"/>
            <a:ext cx="5783613"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312" y="1500188"/>
            <a:ext cx="5783613"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312" y="5959078"/>
            <a:ext cx="1499455" cy="342305"/>
          </a:xfrm>
          <a:prstGeom prst="rect">
            <a:avLst/>
          </a:prstGeom>
        </p:spPr>
        <p:txBody>
          <a:bodyPr vert="horz" lIns="91440" tIns="45720" rIns="91440" bIns="45720" rtlCol="0" anchor="ctr"/>
          <a:lstStyle>
            <a:lvl1pPr algn="l">
              <a:defRPr sz="843">
                <a:solidFill>
                  <a:schemeClr val="tx1">
                    <a:tint val="75000"/>
                  </a:schemeClr>
                </a:solidFill>
              </a:defRPr>
            </a:lvl1pPr>
          </a:lstStyle>
          <a:p>
            <a:fld id="{20532436-246E-C341-8F9A-0B4F34C07184}" type="datetimeFigureOut">
              <a:rPr lang="en-US" smtClean="0"/>
              <a:pPr/>
              <a:t>11/28/2022</a:t>
            </a:fld>
            <a:endParaRPr lang="en-US"/>
          </a:p>
        </p:txBody>
      </p:sp>
      <p:sp>
        <p:nvSpPr>
          <p:cNvPr id="5" name="Footer Placeholder 4"/>
          <p:cNvSpPr>
            <a:spLocks noGrp="1"/>
          </p:cNvSpPr>
          <p:nvPr>
            <p:ph type="ftr" sz="quarter" idx="3"/>
          </p:nvPr>
        </p:nvSpPr>
        <p:spPr>
          <a:xfrm>
            <a:off x="2195631" y="5959078"/>
            <a:ext cx="2034975" cy="342305"/>
          </a:xfrm>
          <a:prstGeom prst="rect">
            <a:avLst/>
          </a:prstGeom>
        </p:spPr>
        <p:txBody>
          <a:bodyPr vert="horz" lIns="91440" tIns="45720" rIns="91440" bIns="45720" rtlCol="0" anchor="ctr"/>
          <a:lstStyle>
            <a:lvl1pPr algn="ctr">
              <a:defRPr sz="84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5470" y="5959078"/>
            <a:ext cx="1499455" cy="342305"/>
          </a:xfrm>
          <a:prstGeom prst="rect">
            <a:avLst/>
          </a:prstGeom>
        </p:spPr>
        <p:txBody>
          <a:bodyPr vert="horz" lIns="91440" tIns="45720" rIns="91440" bIns="45720" rtlCol="0" anchor="ctr"/>
          <a:lstStyle>
            <a:lvl1pPr algn="r">
              <a:defRPr sz="843">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651908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321320" rtl="0" eaLnBrk="1" latinLnBrk="0" hangingPunct="1">
        <a:spcBef>
          <a:spcPct val="0"/>
        </a:spcBef>
        <a:buNone/>
        <a:defRPr sz="3092" kern="1200">
          <a:solidFill>
            <a:schemeClr val="tx1"/>
          </a:solidFill>
          <a:latin typeface="+mj-lt"/>
          <a:ea typeface="+mj-ea"/>
          <a:cs typeface="+mj-cs"/>
        </a:defRPr>
      </a:lvl1pPr>
    </p:titleStyle>
    <p:bodyStyle>
      <a:lvl1pPr marL="240990" indent="-240990" algn="l" defTabSz="321320" rtl="0" eaLnBrk="1" latinLnBrk="0" hangingPunct="1">
        <a:spcBef>
          <a:spcPct val="20000"/>
        </a:spcBef>
        <a:buFont typeface="Arial"/>
        <a:buChar char="•"/>
        <a:defRPr sz="2249" kern="1200">
          <a:solidFill>
            <a:schemeClr val="tx1"/>
          </a:solidFill>
          <a:latin typeface="+mn-lt"/>
          <a:ea typeface="+mn-ea"/>
          <a:cs typeface="+mn-cs"/>
        </a:defRPr>
      </a:lvl1pPr>
      <a:lvl2pPr marL="522145" indent="-200825" algn="l" defTabSz="321320" rtl="0" eaLnBrk="1" latinLnBrk="0" hangingPunct="1">
        <a:spcBef>
          <a:spcPct val="20000"/>
        </a:spcBef>
        <a:buFont typeface="Arial"/>
        <a:buChar char="–"/>
        <a:defRPr sz="1968" kern="1200">
          <a:solidFill>
            <a:schemeClr val="tx1"/>
          </a:solidFill>
          <a:latin typeface="+mn-lt"/>
          <a:ea typeface="+mn-ea"/>
          <a:cs typeface="+mn-cs"/>
        </a:defRPr>
      </a:lvl2pPr>
      <a:lvl3pPr marL="803300" indent="-160660" algn="l" defTabSz="321320" rtl="0" eaLnBrk="1" latinLnBrk="0" hangingPunct="1">
        <a:spcBef>
          <a:spcPct val="20000"/>
        </a:spcBef>
        <a:buFont typeface="Arial"/>
        <a:buChar char="•"/>
        <a:defRPr sz="1687" kern="1200">
          <a:solidFill>
            <a:schemeClr val="tx1"/>
          </a:solidFill>
          <a:latin typeface="+mn-lt"/>
          <a:ea typeface="+mn-ea"/>
          <a:cs typeface="+mn-cs"/>
        </a:defRPr>
      </a:lvl3pPr>
      <a:lvl4pPr marL="1124621" indent="-160660" algn="l" defTabSz="321320" rtl="0" eaLnBrk="1" latinLnBrk="0" hangingPunct="1">
        <a:spcBef>
          <a:spcPct val="20000"/>
        </a:spcBef>
        <a:buFont typeface="Arial"/>
        <a:buChar char="–"/>
        <a:defRPr sz="1406" kern="1200">
          <a:solidFill>
            <a:schemeClr val="tx1"/>
          </a:solidFill>
          <a:latin typeface="+mn-lt"/>
          <a:ea typeface="+mn-ea"/>
          <a:cs typeface="+mn-cs"/>
        </a:defRPr>
      </a:lvl4pPr>
      <a:lvl5pPr marL="1445941" indent="-160660" algn="l" defTabSz="321320" rtl="0" eaLnBrk="1" latinLnBrk="0" hangingPunct="1">
        <a:spcBef>
          <a:spcPct val="20000"/>
        </a:spcBef>
        <a:buFont typeface="Arial"/>
        <a:buChar char="»"/>
        <a:defRPr sz="1406" kern="1200">
          <a:solidFill>
            <a:schemeClr val="tx1"/>
          </a:solidFill>
          <a:latin typeface="+mn-lt"/>
          <a:ea typeface="+mn-ea"/>
          <a:cs typeface="+mn-cs"/>
        </a:defRPr>
      </a:lvl5pPr>
      <a:lvl6pPr marL="1767261" indent="-160660" algn="l" defTabSz="321320" rtl="0" eaLnBrk="1" latinLnBrk="0" hangingPunct="1">
        <a:spcBef>
          <a:spcPct val="20000"/>
        </a:spcBef>
        <a:buFont typeface="Arial"/>
        <a:buChar char="•"/>
        <a:defRPr sz="1406" kern="1200">
          <a:solidFill>
            <a:schemeClr val="tx1"/>
          </a:solidFill>
          <a:latin typeface="+mn-lt"/>
          <a:ea typeface="+mn-ea"/>
          <a:cs typeface="+mn-cs"/>
        </a:defRPr>
      </a:lvl6pPr>
      <a:lvl7pPr marL="2088581" indent="-160660" algn="l" defTabSz="321320" rtl="0" eaLnBrk="1" latinLnBrk="0" hangingPunct="1">
        <a:spcBef>
          <a:spcPct val="20000"/>
        </a:spcBef>
        <a:buFont typeface="Arial"/>
        <a:buChar char="•"/>
        <a:defRPr sz="1406" kern="1200">
          <a:solidFill>
            <a:schemeClr val="tx1"/>
          </a:solidFill>
          <a:latin typeface="+mn-lt"/>
          <a:ea typeface="+mn-ea"/>
          <a:cs typeface="+mn-cs"/>
        </a:defRPr>
      </a:lvl7pPr>
      <a:lvl8pPr marL="2409901" indent="-160660" algn="l" defTabSz="321320" rtl="0" eaLnBrk="1" latinLnBrk="0" hangingPunct="1">
        <a:spcBef>
          <a:spcPct val="20000"/>
        </a:spcBef>
        <a:buFont typeface="Arial"/>
        <a:buChar char="•"/>
        <a:defRPr sz="1406" kern="1200">
          <a:solidFill>
            <a:schemeClr val="tx1"/>
          </a:solidFill>
          <a:latin typeface="+mn-lt"/>
          <a:ea typeface="+mn-ea"/>
          <a:cs typeface="+mn-cs"/>
        </a:defRPr>
      </a:lvl8pPr>
      <a:lvl9pPr marL="2731221" indent="-160660" algn="l" defTabSz="321320" rtl="0" eaLnBrk="1" latinLnBrk="0" hangingPunct="1">
        <a:spcBef>
          <a:spcPct val="20000"/>
        </a:spcBef>
        <a:buFont typeface="Arial"/>
        <a:buChar char="•"/>
        <a:defRPr sz="1406" kern="1200">
          <a:solidFill>
            <a:schemeClr val="tx1"/>
          </a:solidFill>
          <a:latin typeface="+mn-lt"/>
          <a:ea typeface="+mn-ea"/>
          <a:cs typeface="+mn-cs"/>
        </a:defRPr>
      </a:lvl9pPr>
    </p:bodyStyle>
    <p:otherStyle>
      <a:defPPr>
        <a:defRPr lang="en-US"/>
      </a:defPPr>
      <a:lvl1pPr marL="0" algn="l" defTabSz="321320" rtl="0" eaLnBrk="1" latinLnBrk="0" hangingPunct="1">
        <a:defRPr sz="1265" kern="1200">
          <a:solidFill>
            <a:schemeClr val="tx1"/>
          </a:solidFill>
          <a:latin typeface="+mn-lt"/>
          <a:ea typeface="+mn-ea"/>
          <a:cs typeface="+mn-cs"/>
        </a:defRPr>
      </a:lvl1pPr>
      <a:lvl2pPr marL="321320" algn="l" defTabSz="321320" rtl="0" eaLnBrk="1" latinLnBrk="0" hangingPunct="1">
        <a:defRPr sz="1265" kern="1200">
          <a:solidFill>
            <a:schemeClr val="tx1"/>
          </a:solidFill>
          <a:latin typeface="+mn-lt"/>
          <a:ea typeface="+mn-ea"/>
          <a:cs typeface="+mn-cs"/>
        </a:defRPr>
      </a:lvl2pPr>
      <a:lvl3pPr marL="642640" algn="l" defTabSz="321320" rtl="0" eaLnBrk="1" latinLnBrk="0" hangingPunct="1">
        <a:defRPr sz="1265" kern="1200">
          <a:solidFill>
            <a:schemeClr val="tx1"/>
          </a:solidFill>
          <a:latin typeface="+mn-lt"/>
          <a:ea typeface="+mn-ea"/>
          <a:cs typeface="+mn-cs"/>
        </a:defRPr>
      </a:lvl3pPr>
      <a:lvl4pPr marL="963960" algn="l" defTabSz="321320" rtl="0" eaLnBrk="1" latinLnBrk="0" hangingPunct="1">
        <a:defRPr sz="1265" kern="1200">
          <a:solidFill>
            <a:schemeClr val="tx1"/>
          </a:solidFill>
          <a:latin typeface="+mn-lt"/>
          <a:ea typeface="+mn-ea"/>
          <a:cs typeface="+mn-cs"/>
        </a:defRPr>
      </a:lvl4pPr>
      <a:lvl5pPr marL="1285281" algn="l" defTabSz="321320" rtl="0" eaLnBrk="1" latinLnBrk="0" hangingPunct="1">
        <a:defRPr sz="1265" kern="1200">
          <a:solidFill>
            <a:schemeClr val="tx1"/>
          </a:solidFill>
          <a:latin typeface="+mn-lt"/>
          <a:ea typeface="+mn-ea"/>
          <a:cs typeface="+mn-cs"/>
        </a:defRPr>
      </a:lvl5pPr>
      <a:lvl6pPr marL="1606601" algn="l" defTabSz="321320" rtl="0" eaLnBrk="1" latinLnBrk="0" hangingPunct="1">
        <a:defRPr sz="1265" kern="1200">
          <a:solidFill>
            <a:schemeClr val="tx1"/>
          </a:solidFill>
          <a:latin typeface="+mn-lt"/>
          <a:ea typeface="+mn-ea"/>
          <a:cs typeface="+mn-cs"/>
        </a:defRPr>
      </a:lvl6pPr>
      <a:lvl7pPr marL="1927921" algn="l" defTabSz="321320" rtl="0" eaLnBrk="1" latinLnBrk="0" hangingPunct="1">
        <a:defRPr sz="1265" kern="1200">
          <a:solidFill>
            <a:schemeClr val="tx1"/>
          </a:solidFill>
          <a:latin typeface="+mn-lt"/>
          <a:ea typeface="+mn-ea"/>
          <a:cs typeface="+mn-cs"/>
        </a:defRPr>
      </a:lvl7pPr>
      <a:lvl8pPr marL="2249241" algn="l" defTabSz="321320" rtl="0" eaLnBrk="1" latinLnBrk="0" hangingPunct="1">
        <a:defRPr sz="1265" kern="1200">
          <a:solidFill>
            <a:schemeClr val="tx1"/>
          </a:solidFill>
          <a:latin typeface="+mn-lt"/>
          <a:ea typeface="+mn-ea"/>
          <a:cs typeface="+mn-cs"/>
        </a:defRPr>
      </a:lvl8pPr>
      <a:lvl9pPr marL="2570561" algn="l" defTabSz="321320" rtl="0" eaLnBrk="1" latinLnBrk="0" hangingPunct="1">
        <a:defRPr sz="12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Title"/>
        <p:cNvGrpSpPr/>
        <p:nvPr/>
      </p:nvGrpSpPr>
      <p:grpSpPr>
        <a:xfrm>
          <a:off x="0" y="0"/>
          <a:ext cx="0" cy="0"/>
          <a:chOff x="0" y="0"/>
          <a:chExt cx="0" cy="0"/>
        </a:xfrm>
      </p:grpSpPr>
      <p:sp>
        <p:nvSpPr>
          <p:cNvPr id="10" name="Body text copy copy 5"/>
          <p:cNvSpPr/>
          <p:nvPr/>
        </p:nvSpPr>
        <p:spPr>
          <a:xfrm>
            <a:off x="1131766" y="4151952"/>
            <a:ext cx="6891055" cy="200820"/>
          </a:xfrm>
          <a:prstGeom prst="rect">
            <a:avLst/>
          </a:prstGeom>
        </p:spPr>
        <p:txBody>
          <a:bodyPr spcFirstLastPara="0" lIns="0" tIns="0" rIns="0" bIns="0" anchor="t"/>
          <a:lstStyle/>
          <a:p>
            <a:pPr algn="ctr" defTabSz="642640" eaLnBrk="1" fontAlgn="auto">
              <a:lnSpc>
                <a:spcPct val="125000"/>
              </a:lnSpc>
              <a:spcBef>
                <a:spcPts val="0"/>
              </a:spcBef>
              <a:spcAft>
                <a:spcPts val="0"/>
              </a:spcAft>
            </a:pPr>
            <a:endParaRPr sz="1054" b="1" cap="all" spc="158" dirty="0">
              <a:solidFill>
                <a:srgbClr val="F2EEEB"/>
              </a:solidFill>
              <a:latin typeface="Josefin Sans"/>
              <a:cs typeface="Josefin Sans"/>
            </a:endParaRPr>
          </a:p>
        </p:txBody>
      </p:sp>
      <p:pic>
        <p:nvPicPr>
          <p:cNvPr id="18" name="Picture 17" descr="A picture containing text, sign&#10;&#10;Description automatically generated">
            <a:extLst>
              <a:ext uri="{FF2B5EF4-FFF2-40B4-BE49-F238E27FC236}">
                <a16:creationId xmlns:a16="http://schemas.microsoft.com/office/drawing/2014/main" id="{E1F92C1C-1474-4757-A816-297EF3BE1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108" y="5628409"/>
            <a:ext cx="1762756" cy="1058210"/>
          </a:xfrm>
          <a:prstGeom prst="rect">
            <a:avLst/>
          </a:prstGeom>
        </p:spPr>
      </p:pic>
      <p:cxnSp>
        <p:nvCxnSpPr>
          <p:cNvPr id="20" name="Straight Connector 19">
            <a:extLst>
              <a:ext uri="{FF2B5EF4-FFF2-40B4-BE49-F238E27FC236}">
                <a16:creationId xmlns:a16="http://schemas.microsoft.com/office/drawing/2014/main" id="{75DF7A54-3917-4C75-A2E5-23317565F5EE}"/>
              </a:ext>
            </a:extLst>
          </p:cNvPr>
          <p:cNvCxnSpPr/>
          <p:nvPr/>
        </p:nvCxnSpPr>
        <p:spPr>
          <a:xfrm flipV="1">
            <a:off x="0" y="759417"/>
            <a:ext cx="9144000" cy="5167"/>
          </a:xfrm>
          <a:prstGeom prst="line">
            <a:avLst/>
          </a:prstGeom>
          <a:ln w="50800">
            <a:solidFill>
              <a:srgbClr val="379095"/>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6321AB77-FDC4-4884-835C-B18A79E7C3FD}"/>
              </a:ext>
            </a:extLst>
          </p:cNvPr>
          <p:cNvSpPr/>
          <p:nvPr/>
        </p:nvSpPr>
        <p:spPr>
          <a:xfrm>
            <a:off x="1450109" y="5503397"/>
            <a:ext cx="1762756" cy="1243549"/>
          </a:xfrm>
          <a:prstGeom prst="rect">
            <a:avLst/>
          </a:prstGeom>
          <a:noFill/>
          <a:ln w="38100" cap="flat" cmpd="sng" algn="ctr">
            <a:solidFill>
              <a:srgbClr val="3790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BD9EA41-BA44-4832-9A22-634B2FEAD0EF}"/>
              </a:ext>
            </a:extLst>
          </p:cNvPr>
          <p:cNvSpPr/>
          <p:nvPr/>
        </p:nvSpPr>
        <p:spPr>
          <a:xfrm>
            <a:off x="3014577" y="5432570"/>
            <a:ext cx="418855" cy="600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copy"/>
          <p:cNvSpPr/>
          <p:nvPr/>
        </p:nvSpPr>
        <p:spPr>
          <a:xfrm>
            <a:off x="835244" y="5699197"/>
            <a:ext cx="9144000" cy="147268"/>
          </a:xfrm>
          <a:prstGeom prst="rect">
            <a:avLst/>
          </a:prstGeom>
        </p:spPr>
        <p:txBody>
          <a:bodyPr spcFirstLastPara="0" lIns="0" tIns="0" rIns="0" bIns="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Presentation of Audit Results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December 31, 2021</a:t>
            </a:r>
            <a:endParaRPr kumimoji="0" lang="en-US" sz="800" b="1" i="0" u="none" strike="noStrike" kern="1200" cap="none" spc="0" normalizeH="0" baseline="0" noProof="0" dirty="0">
              <a:ln>
                <a:noFill/>
              </a:ln>
              <a:solidFill>
                <a:srgbClr val="C0504D"/>
              </a:solidFill>
              <a:effectLst/>
              <a:uLnTx/>
              <a:uFillTx/>
              <a:latin typeface="Open Sans" pitchFamily="2" charset="0"/>
              <a:ea typeface="Open Sans" pitchFamily="2" charset="0"/>
              <a:cs typeface="Open Sans" pitchFamily="2" charset="0"/>
            </a:endParaRPr>
          </a:p>
        </p:txBody>
      </p:sp>
      <p:sp>
        <p:nvSpPr>
          <p:cNvPr id="23" name="Rectangle 22">
            <a:extLst>
              <a:ext uri="{FF2B5EF4-FFF2-40B4-BE49-F238E27FC236}">
                <a16:creationId xmlns:a16="http://schemas.microsoft.com/office/drawing/2014/main" id="{066BD68A-1330-4BC2-BD80-32ABBE711B7C}"/>
              </a:ext>
            </a:extLst>
          </p:cNvPr>
          <p:cNvSpPr/>
          <p:nvPr/>
        </p:nvSpPr>
        <p:spPr>
          <a:xfrm>
            <a:off x="3159538" y="6032828"/>
            <a:ext cx="418855" cy="2666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78195A5-D084-451D-9FB8-2A35A30F8952}"/>
              </a:ext>
            </a:extLst>
          </p:cNvPr>
          <p:cNvPicPr>
            <a:picLocks noChangeAspect="1"/>
          </p:cNvPicPr>
          <p:nvPr/>
        </p:nvPicPr>
        <p:blipFill>
          <a:blip r:embed="rId4"/>
          <a:stretch>
            <a:fillRect/>
          </a:stretch>
        </p:blipFill>
        <p:spPr>
          <a:xfrm>
            <a:off x="1499415" y="889596"/>
            <a:ext cx="5819203" cy="4364402"/>
          </a:xfrm>
          <a:prstGeom prst="rect">
            <a:avLst/>
          </a:prstGeom>
        </p:spPr>
      </p:pic>
      <p:sp>
        <p:nvSpPr>
          <p:cNvPr id="24" name="Text Box 1032">
            <a:extLst>
              <a:ext uri="{FF2B5EF4-FFF2-40B4-BE49-F238E27FC236}">
                <a16:creationId xmlns:a16="http://schemas.microsoft.com/office/drawing/2014/main" id="{DAEA76B9-3E89-4547-A981-5788027DCD22}"/>
              </a:ext>
            </a:extLst>
          </p:cNvPr>
          <p:cNvSpPr txBox="1">
            <a:spLocks noChangeArrowheads="1"/>
          </p:cNvSpPr>
          <p:nvPr/>
        </p:nvSpPr>
        <p:spPr bwMode="auto">
          <a:xfrm>
            <a:off x="1825382" y="949822"/>
            <a:ext cx="5434445" cy="1538883"/>
          </a:xfrm>
          <a:prstGeom prst="rect">
            <a:avLst/>
          </a:prstGeom>
          <a:noFill/>
          <a:ln w="12700">
            <a:noFill/>
            <a:miter lim="800000"/>
            <a:headEnd/>
            <a:tailEnd/>
          </a:ln>
        </p:spPr>
        <p:txBody>
          <a:bodyPr wrap="square">
            <a:spAutoFit/>
          </a:bodyPr>
          <a:lstStyle/>
          <a:p>
            <a:pPr algn="r"/>
            <a:r>
              <a:rPr lang="en-US" sz="2800" b="1" dirty="0">
                <a:solidFill>
                  <a:schemeClr val="bg1"/>
                </a:solidFill>
                <a:latin typeface="Calibri" panose="020F0502020204030204" pitchFamily="34" charset="0"/>
                <a:cs typeface="Calibri" panose="020F0502020204030204" pitchFamily="34" charset="0"/>
              </a:rPr>
              <a:t>Douglas County, Georgia</a:t>
            </a:r>
          </a:p>
          <a:p>
            <a:pPr algn="r"/>
            <a:endParaRPr lang="en-US" sz="1200" b="1" dirty="0">
              <a:solidFill>
                <a:schemeClr val="bg1"/>
              </a:solidFill>
              <a:latin typeface="Calibri" panose="020F0502020204030204" pitchFamily="34" charset="0"/>
              <a:cs typeface="Calibri" panose="020F0502020204030204" pitchFamily="34" charset="0"/>
            </a:endParaRPr>
          </a:p>
          <a:p>
            <a:pPr algn="r"/>
            <a:r>
              <a:rPr lang="en-US" b="1" dirty="0">
                <a:solidFill>
                  <a:schemeClr val="bg1"/>
                </a:solidFill>
                <a:latin typeface="Calibri" panose="020F0502020204030204" pitchFamily="34" charset="0"/>
                <a:cs typeface="Calibri" panose="020F0502020204030204" pitchFamily="34" charset="0"/>
              </a:rPr>
              <a:t>Commission Meeting</a:t>
            </a:r>
          </a:p>
          <a:p>
            <a:pPr algn="r"/>
            <a:r>
              <a:rPr lang="en-US" b="1" dirty="0">
                <a:solidFill>
                  <a:schemeClr val="bg1"/>
                </a:solidFill>
                <a:latin typeface="Calibri" panose="020F0502020204030204" pitchFamily="34" charset="0"/>
                <a:cs typeface="Calibri" panose="020F0502020204030204" pitchFamily="34" charset="0"/>
              </a:rPr>
              <a:t>November 2022</a:t>
            </a:r>
          </a:p>
          <a:p>
            <a:endParaRPr lang="en-US" b="1" dirty="0">
              <a:solidFill>
                <a:schemeClr val="accent2"/>
              </a:solidFill>
            </a:endParaRPr>
          </a:p>
        </p:txBody>
      </p:sp>
    </p:spTree>
    <p:extLst>
      <p:ext uri="{BB962C8B-B14F-4D97-AF65-F5344CB8AC3E}">
        <p14:creationId xmlns:p14="http://schemas.microsoft.com/office/powerpoint/2010/main" val="136542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Trend Analysis – General Fund Revenues (continued)</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graphicFrame>
        <p:nvGraphicFramePr>
          <p:cNvPr id="15" name="Content Placeholder 14">
            <a:extLst>
              <a:ext uri="{FF2B5EF4-FFF2-40B4-BE49-F238E27FC236}">
                <a16:creationId xmlns:a16="http://schemas.microsoft.com/office/drawing/2014/main" id="{00000000-0008-0000-0000-000008000000}"/>
              </a:ext>
            </a:extLst>
          </p:cNvPr>
          <p:cNvGraphicFramePr>
            <a:graphicFrameLocks noGrp="1"/>
          </p:cNvGraphicFramePr>
          <p:nvPr>
            <p:ph idx="1"/>
            <p:extLst>
              <p:ext uri="{D42A27DB-BD31-4B8C-83A1-F6EECF244321}">
                <p14:modId xmlns:p14="http://schemas.microsoft.com/office/powerpoint/2010/main" val="1061284126"/>
              </p:ext>
            </p:extLst>
          </p:nvPr>
        </p:nvGraphicFramePr>
        <p:xfrm>
          <a:off x="975677" y="1526471"/>
          <a:ext cx="6811645" cy="424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7562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Trend Analysis – General Fund Expenditures</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graphicFrame>
        <p:nvGraphicFramePr>
          <p:cNvPr id="14" name="Content Placeholder 13">
            <a:extLst>
              <a:ext uri="{FF2B5EF4-FFF2-40B4-BE49-F238E27FC236}">
                <a16:creationId xmlns:a16="http://schemas.microsoft.com/office/drawing/2014/main" id="{00000000-0008-0000-0000-000069040000}"/>
              </a:ext>
            </a:extLst>
          </p:cNvPr>
          <p:cNvGraphicFramePr>
            <a:graphicFrameLocks noGrp="1"/>
          </p:cNvGraphicFramePr>
          <p:nvPr>
            <p:ph idx="1"/>
            <p:extLst>
              <p:ext uri="{D42A27DB-BD31-4B8C-83A1-F6EECF244321}">
                <p14:modId xmlns:p14="http://schemas.microsoft.com/office/powerpoint/2010/main" val="2844943987"/>
              </p:ext>
            </p:extLst>
          </p:nvPr>
        </p:nvGraphicFramePr>
        <p:xfrm>
          <a:off x="1700980" y="1484152"/>
          <a:ext cx="5784850" cy="424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7565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General Fund Expenditures vs. Fund Balance</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graphicFrame>
        <p:nvGraphicFramePr>
          <p:cNvPr id="15" name="Content Placeholder 14">
            <a:extLst>
              <a:ext uri="{FF2B5EF4-FFF2-40B4-BE49-F238E27FC236}">
                <a16:creationId xmlns:a16="http://schemas.microsoft.com/office/drawing/2014/main" id="{00000000-0008-0000-0000-00006C040000}"/>
              </a:ext>
            </a:extLst>
          </p:cNvPr>
          <p:cNvGraphicFramePr>
            <a:graphicFrameLocks noGrp="1"/>
          </p:cNvGraphicFramePr>
          <p:nvPr>
            <p:ph idx="1"/>
            <p:extLst>
              <p:ext uri="{D42A27DB-BD31-4B8C-83A1-F6EECF244321}">
                <p14:modId xmlns:p14="http://schemas.microsoft.com/office/powerpoint/2010/main" val="3374604958"/>
              </p:ext>
            </p:extLst>
          </p:nvPr>
        </p:nvGraphicFramePr>
        <p:xfrm>
          <a:off x="436552" y="1513572"/>
          <a:ext cx="8030845" cy="424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7700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General Fund – Change in Fund Balance</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graphicFrame>
        <p:nvGraphicFramePr>
          <p:cNvPr id="14" name="Content Placeholder 13">
            <a:extLst>
              <a:ext uri="{FF2B5EF4-FFF2-40B4-BE49-F238E27FC236}">
                <a16:creationId xmlns:a16="http://schemas.microsoft.com/office/drawing/2014/main" id="{00000000-0008-0000-0000-00006B040000}"/>
              </a:ext>
            </a:extLst>
          </p:cNvPr>
          <p:cNvGraphicFramePr>
            <a:graphicFrameLocks noGrp="1"/>
          </p:cNvGraphicFramePr>
          <p:nvPr>
            <p:ph idx="1"/>
            <p:extLst>
              <p:ext uri="{D42A27DB-BD31-4B8C-83A1-F6EECF244321}">
                <p14:modId xmlns:p14="http://schemas.microsoft.com/office/powerpoint/2010/main" val="1116887692"/>
              </p:ext>
            </p:extLst>
          </p:nvPr>
        </p:nvGraphicFramePr>
        <p:xfrm>
          <a:off x="662565" y="1501305"/>
          <a:ext cx="7437870" cy="424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6947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Accounting Recommendations and Related Matters</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
        <p:nvSpPr>
          <p:cNvPr id="3" name="Content Placeholder 2">
            <a:extLst>
              <a:ext uri="{FF2B5EF4-FFF2-40B4-BE49-F238E27FC236}">
                <a16:creationId xmlns:a16="http://schemas.microsoft.com/office/drawing/2014/main" id="{2E392DF7-0765-4AA9-BA9F-81DCF303171D}"/>
              </a:ext>
            </a:extLst>
          </p:cNvPr>
          <p:cNvSpPr>
            <a:spLocks noGrp="1"/>
          </p:cNvSpPr>
          <p:nvPr>
            <p:ph idx="1"/>
          </p:nvPr>
        </p:nvSpPr>
        <p:spPr>
          <a:xfrm>
            <a:off x="321312" y="1500188"/>
            <a:ext cx="7802993" cy="4243090"/>
          </a:xfrm>
        </p:spPr>
        <p:txBody>
          <a:bodyPr>
            <a:normAutofit/>
          </a:bodyPr>
          <a:lstStyle/>
          <a:p>
            <a:pPr marL="0" indent="0">
              <a:buNone/>
            </a:pPr>
            <a:r>
              <a:rPr lang="en-US" sz="1600" b="1" u="sng" dirty="0"/>
              <a:t>Audit Findings</a:t>
            </a:r>
          </a:p>
          <a:p>
            <a:pPr marL="0" indent="0">
              <a:spcBef>
                <a:spcPts val="0"/>
              </a:spcBef>
              <a:buNone/>
            </a:pPr>
            <a:endParaRPr lang="en-US" sz="1400" dirty="0">
              <a:solidFill>
                <a:srgbClr val="3B9A9F"/>
              </a:solidFill>
            </a:endParaRPr>
          </a:p>
          <a:p>
            <a:pPr marL="0" indent="0">
              <a:buNone/>
            </a:pPr>
            <a:r>
              <a:rPr lang="en-US" sz="1400" b="1" i="1" dirty="0">
                <a:solidFill>
                  <a:srgbClr val="3B9A9F"/>
                </a:solidFill>
              </a:rPr>
              <a:t>Audit Finding 2021-001 – Decentralized Accounting &amp; Financial Reporting</a:t>
            </a:r>
          </a:p>
          <a:p>
            <a:pPr marL="0" indent="0" algn="just">
              <a:buNone/>
            </a:pPr>
            <a:r>
              <a:rPr lang="en-US" sz="1400" dirty="0"/>
              <a:t>During our audit of the offices of the County’s elected officials, we noted that none of the offices have implemented a general ledger accounting system for the custodial and special revenue funds, several of which involve the use of federal grant funds. Information therefore had to be compiled for the annual audit.  Additionally, due to the limited number of individuals in these offices, a complete separation of duties does not exist over the accounting functions and, in several cases, one individual has access to numerous stages of the cash receipting, cash disbursing, and reconciliation processes. We strongly recommend these offices implement general leger accounting systems for their respective custodial and special revenue funds, or work with the Finance department to maintain a general ledger with information provided by the offices of the elected officials. We also recommend County management review the processes in each of these offices to determine where duties can be separated or compensating controls put in place.</a:t>
            </a:r>
          </a:p>
        </p:txBody>
      </p:sp>
    </p:spTree>
    <p:extLst>
      <p:ext uri="{BB962C8B-B14F-4D97-AF65-F5344CB8AC3E}">
        <p14:creationId xmlns:p14="http://schemas.microsoft.com/office/powerpoint/2010/main" val="18764280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Accounting Recommendations and Related Matters</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
        <p:nvSpPr>
          <p:cNvPr id="3" name="Content Placeholder 2">
            <a:extLst>
              <a:ext uri="{FF2B5EF4-FFF2-40B4-BE49-F238E27FC236}">
                <a16:creationId xmlns:a16="http://schemas.microsoft.com/office/drawing/2014/main" id="{2E392DF7-0765-4AA9-BA9F-81DCF303171D}"/>
              </a:ext>
            </a:extLst>
          </p:cNvPr>
          <p:cNvSpPr>
            <a:spLocks noGrp="1"/>
          </p:cNvSpPr>
          <p:nvPr>
            <p:ph idx="1"/>
          </p:nvPr>
        </p:nvSpPr>
        <p:spPr>
          <a:xfrm>
            <a:off x="321312" y="1500188"/>
            <a:ext cx="7802993" cy="4243090"/>
          </a:xfrm>
        </p:spPr>
        <p:txBody>
          <a:bodyPr>
            <a:normAutofit fontScale="92500"/>
          </a:bodyPr>
          <a:lstStyle/>
          <a:p>
            <a:pPr marL="0" indent="0">
              <a:buNone/>
            </a:pPr>
            <a:r>
              <a:rPr lang="en-US" sz="1600" b="1" u="sng" dirty="0"/>
              <a:t>Audit Findings (continued)</a:t>
            </a:r>
          </a:p>
          <a:p>
            <a:pPr marL="0" indent="0">
              <a:spcBef>
                <a:spcPts val="0"/>
              </a:spcBef>
              <a:buNone/>
            </a:pPr>
            <a:endParaRPr lang="en-US" sz="1400" dirty="0">
              <a:solidFill>
                <a:srgbClr val="3B9A9F"/>
              </a:solidFill>
            </a:endParaRPr>
          </a:p>
          <a:p>
            <a:pPr marL="0" indent="0">
              <a:buNone/>
            </a:pPr>
            <a:r>
              <a:rPr lang="en-US" sz="1400" b="1" i="1" dirty="0">
                <a:solidFill>
                  <a:srgbClr val="3B9A9F"/>
                </a:solidFill>
              </a:rPr>
              <a:t>Audit Finding 2021-002 – Year-End Financial Close and Reporting Controls </a:t>
            </a:r>
          </a:p>
          <a:p>
            <a:pPr marL="0" indent="0" algn="just">
              <a:buNone/>
            </a:pPr>
            <a:r>
              <a:rPr lang="en-US" sz="1400" dirty="0"/>
              <a:t>During our audit, we noted that certain internal controls were not in place to ensure proper reporting of various account balances in the County’s year-end financial statements. Controls were not able to detect a number of adjustments needed to account balances to be properly stated.  Over fifty (50) adjusting journal entries totaling in excess of $30M were required to be made during the audit process.  We recommend the County carefully review its year-end close out processes to ensure accounts are adjusted as needed prior to the annual audit. </a:t>
            </a:r>
          </a:p>
          <a:p>
            <a:pPr marL="0" indent="0">
              <a:buNone/>
            </a:pPr>
            <a:endParaRPr lang="en-US" sz="1400" b="1" u="sng" dirty="0"/>
          </a:p>
          <a:p>
            <a:pPr marL="0" indent="0">
              <a:buNone/>
            </a:pPr>
            <a:r>
              <a:rPr lang="en-US" sz="1600" b="1" u="sng" dirty="0"/>
              <a:t>Accounting Recommendations</a:t>
            </a:r>
          </a:p>
          <a:p>
            <a:pPr marL="0" indent="0">
              <a:buNone/>
            </a:pPr>
            <a:r>
              <a:rPr lang="en-US" sz="1400" b="1" i="1" dirty="0">
                <a:solidFill>
                  <a:srgbClr val="3B9A9F"/>
                </a:solidFill>
              </a:rPr>
              <a:t>Capital Assets and Construction in Progress</a:t>
            </a:r>
            <a:endParaRPr lang="en-US" sz="1400" dirty="0">
              <a:effectLst/>
              <a:ea typeface="Times New Roman" panose="02020603050405020304" pitchFamily="18" charset="0"/>
            </a:endParaRPr>
          </a:p>
          <a:p>
            <a:pPr marL="0" indent="0" algn="just">
              <a:buNone/>
            </a:pPr>
            <a:r>
              <a:rPr lang="en-US" sz="1400" dirty="0">
                <a:effectLst/>
                <a:ea typeface="Times New Roman" panose="02020603050405020304" pitchFamily="18" charset="0"/>
              </a:rPr>
              <a:t>During our testing of capital assets and construction in progress, it was noted that there was no centralized system of tracking all of the County’s CIP. Multiple personnel and departments track different projects separately, rather than all projects being centrally tracked. Further, the schedules provided did not contain the necessary detail to facilitate testing such as invoices or individual costs incurred. We recommend that the County designate one or more individuals to be responsible for maintaining an organized, complete, and centralized construction in progress schedule on a continuous basis for all departments. On a monthly basis, a formal reconciliation of the schedule to balances in the County’s accounting records should be submitted and reviewed by the Finance Director.</a:t>
            </a:r>
            <a:endParaRPr lang="en-US" sz="1400" b="1" u="sng" dirty="0">
              <a:solidFill>
                <a:srgbClr val="3B9A9F"/>
              </a:solidFill>
            </a:endParaRPr>
          </a:p>
          <a:p>
            <a:pPr marL="0" indent="0">
              <a:buNone/>
            </a:pPr>
            <a:endParaRPr lang="en-US" sz="1200" dirty="0">
              <a:solidFill>
                <a:srgbClr val="3B9A9F"/>
              </a:solidFill>
            </a:endParaRPr>
          </a:p>
          <a:p>
            <a:pPr marL="0" indent="0" algn="just">
              <a:buNone/>
            </a:pPr>
            <a:endParaRPr lang="en-US" sz="1400" dirty="0"/>
          </a:p>
        </p:txBody>
      </p:sp>
    </p:spTree>
    <p:extLst>
      <p:ext uri="{BB962C8B-B14F-4D97-AF65-F5344CB8AC3E}">
        <p14:creationId xmlns:p14="http://schemas.microsoft.com/office/powerpoint/2010/main" val="36573361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Accounting Recommendations and Related Matters</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
        <p:nvSpPr>
          <p:cNvPr id="3" name="Content Placeholder 2">
            <a:extLst>
              <a:ext uri="{FF2B5EF4-FFF2-40B4-BE49-F238E27FC236}">
                <a16:creationId xmlns:a16="http://schemas.microsoft.com/office/drawing/2014/main" id="{2E392DF7-0765-4AA9-BA9F-81DCF303171D}"/>
              </a:ext>
            </a:extLst>
          </p:cNvPr>
          <p:cNvSpPr>
            <a:spLocks noGrp="1"/>
          </p:cNvSpPr>
          <p:nvPr>
            <p:ph idx="1"/>
          </p:nvPr>
        </p:nvSpPr>
        <p:spPr>
          <a:xfrm>
            <a:off x="321312" y="1500188"/>
            <a:ext cx="7802993" cy="4243090"/>
          </a:xfrm>
        </p:spPr>
        <p:txBody>
          <a:bodyPr>
            <a:normAutofit fontScale="92500" lnSpcReduction="10000"/>
          </a:bodyPr>
          <a:lstStyle/>
          <a:p>
            <a:pPr marL="0" indent="0">
              <a:buNone/>
            </a:pPr>
            <a:r>
              <a:rPr lang="en-US" sz="1500" b="1" u="sng" dirty="0"/>
              <a:t>Accounting Recommendations</a:t>
            </a:r>
          </a:p>
          <a:p>
            <a:pPr marL="0" indent="0">
              <a:buNone/>
            </a:pPr>
            <a:r>
              <a:rPr lang="en-US" sz="1400" b="1" i="1" dirty="0">
                <a:solidFill>
                  <a:srgbClr val="3B9A9F"/>
                </a:solidFill>
              </a:rPr>
              <a:t>ARPA Fund Budget</a:t>
            </a:r>
            <a:endParaRPr lang="en-US" sz="1400" dirty="0">
              <a:effectLst/>
              <a:ea typeface="Times New Roman" panose="02020603050405020304" pitchFamily="18" charset="0"/>
            </a:endParaRPr>
          </a:p>
          <a:p>
            <a:pPr marL="0" indent="0" algn="just">
              <a:buNone/>
            </a:pPr>
            <a:r>
              <a:rPr lang="en-US" sz="1400" dirty="0">
                <a:solidFill>
                  <a:srgbClr val="000000"/>
                </a:solidFill>
                <a:effectLst/>
                <a:ea typeface="Times New Roman" panose="02020603050405020304" pitchFamily="18" charset="0"/>
              </a:rPr>
              <a:t>During our audit of the ARPA Fund, it was noted that expenditures exceeded budget by $2,600,810, as the County budgeted no expenditures for 2021. While the County may have originally planned to have no expenditures of ARPA funds in 2021 when the budget was passed, once it was determined that expenditures would be incurred, an amendment to the budget should have been submitted to the County Commission for approval. We recommend the County closely monitor budget to actual activity and when necessary, amend the budget to reflect changes in conditions.</a:t>
            </a:r>
            <a:endParaRPr lang="en-US" sz="1400" dirty="0">
              <a:effectLst/>
              <a:ea typeface="Times New Roman" panose="02020603050405020304" pitchFamily="18" charset="0"/>
            </a:endParaRPr>
          </a:p>
          <a:p>
            <a:pPr marL="0" indent="0">
              <a:buNone/>
            </a:pPr>
            <a:endParaRPr lang="en-US" sz="1400" b="1" i="1" dirty="0">
              <a:solidFill>
                <a:srgbClr val="3B9A9F"/>
              </a:solidFill>
            </a:endParaRPr>
          </a:p>
          <a:p>
            <a:pPr marL="0" indent="0">
              <a:buNone/>
            </a:pPr>
            <a:r>
              <a:rPr lang="en-US" sz="1400" b="1" i="1" dirty="0">
                <a:solidFill>
                  <a:srgbClr val="3B9A9F"/>
                </a:solidFill>
              </a:rPr>
              <a:t>Outstanding Checks</a:t>
            </a:r>
            <a:endParaRPr lang="en-US" sz="1400" dirty="0">
              <a:effectLst/>
              <a:ea typeface="Times New Roman" panose="02020603050405020304" pitchFamily="18" charset="0"/>
            </a:endParaRPr>
          </a:p>
          <a:p>
            <a:pPr marL="0" marR="0" lvl="0" indent="0" algn="just">
              <a:spcBef>
                <a:spcPts val="0"/>
              </a:spcBef>
              <a:spcAft>
                <a:spcPts val="0"/>
              </a:spcAft>
              <a:buNone/>
            </a:pPr>
            <a:r>
              <a:rPr lang="en-US" sz="1400" dirty="0">
                <a:effectLst/>
                <a:ea typeface="Times New Roman" panose="02020603050405020304" pitchFamily="18" charset="0"/>
              </a:rPr>
              <a:t>During our audit of cash, we noted several outstanding checks on bank reconciliations in the Magistrate Court and State Court that have been outstanding in excess of five (5) years.  According to the Escheat Laws of Georgia, checks outstanding in excess of five (5) years should be remitted to the State.  We recommend the County review all bank reconciliations and related outstanding check listings on a regular basis for checks that have been outstanding for more than five (5) years and remit these checks to the State in accordance with the Escheat laws.</a:t>
            </a:r>
          </a:p>
          <a:p>
            <a:pPr marL="0" indent="0">
              <a:buNone/>
            </a:pPr>
            <a:endParaRPr lang="en-US" sz="1200" b="1" i="1" dirty="0">
              <a:solidFill>
                <a:srgbClr val="3B9A9F"/>
              </a:solidFill>
            </a:endParaRPr>
          </a:p>
          <a:p>
            <a:pPr marL="0" indent="0">
              <a:buNone/>
            </a:pPr>
            <a:r>
              <a:rPr lang="en-US" sz="1400" b="1" i="1" dirty="0">
                <a:solidFill>
                  <a:srgbClr val="3B9A9F"/>
                </a:solidFill>
              </a:rPr>
              <a:t>Implementation of GASB 87 </a:t>
            </a:r>
            <a:endParaRPr lang="en-US" sz="1400" dirty="0">
              <a:effectLst/>
              <a:ea typeface="Times New Roman" panose="02020603050405020304" pitchFamily="18" charset="0"/>
            </a:endParaRPr>
          </a:p>
          <a:p>
            <a:pPr marL="0" indent="0" algn="just">
              <a:buNone/>
            </a:pPr>
            <a:r>
              <a:rPr lang="en-US" sz="1400" dirty="0">
                <a:effectLst/>
                <a:ea typeface="Times New Roman" panose="02020603050405020304" pitchFamily="18" charset="0"/>
              </a:rPr>
              <a:t>For the year ended December 31, 2022 the County will be required to implement GASB Statement No. 87, </a:t>
            </a:r>
            <a:r>
              <a:rPr lang="en-US" sz="1400" i="1" dirty="0">
                <a:effectLst/>
                <a:ea typeface="Times New Roman" panose="02020603050405020304" pitchFamily="18" charset="0"/>
              </a:rPr>
              <a:t>Leases. </a:t>
            </a:r>
            <a:r>
              <a:rPr lang="en-US" sz="1400" dirty="0">
                <a:effectLst/>
                <a:ea typeface="Times New Roman" panose="02020603050405020304" pitchFamily="18" charset="0"/>
              </a:rPr>
              <a:t>We recommend County management review the requirements of GASB 87 and begin compiling the information now so that it is prepared to implement the necessary changes for next year’s audit.  </a:t>
            </a:r>
          </a:p>
          <a:p>
            <a:pPr marL="0" indent="0">
              <a:buNone/>
            </a:pPr>
            <a:endParaRPr lang="en-US" sz="1200" dirty="0">
              <a:solidFill>
                <a:srgbClr val="3B9A9F"/>
              </a:solidFill>
            </a:endParaRPr>
          </a:p>
          <a:p>
            <a:pPr marL="0" indent="0" algn="just">
              <a:buNone/>
            </a:pPr>
            <a:endParaRPr lang="en-US" sz="1400" dirty="0"/>
          </a:p>
        </p:txBody>
      </p:sp>
    </p:spTree>
    <p:extLst>
      <p:ext uri="{BB962C8B-B14F-4D97-AF65-F5344CB8AC3E}">
        <p14:creationId xmlns:p14="http://schemas.microsoft.com/office/powerpoint/2010/main" val="28715944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14325" y="739305"/>
            <a:ext cx="8524875" cy="762000"/>
          </a:xfrm>
        </p:spPr>
        <p:txBody>
          <a:bodyPr>
            <a:normAutofit/>
          </a:bodyPr>
          <a:lstStyle/>
          <a:p>
            <a:pPr algn="ctr"/>
            <a:br>
              <a:rPr lang="en-US" sz="1600" b="1" u="sng" dirty="0">
                <a:solidFill>
                  <a:srgbClr val="379095"/>
                </a:solidFill>
                <a:latin typeface="Open Sans" pitchFamily="2" charset="0"/>
                <a:ea typeface="Open Sans" pitchFamily="2" charset="0"/>
                <a:cs typeface="Open Sans" pitchFamily="2" charset="0"/>
              </a:rPr>
            </a:br>
            <a:r>
              <a:rPr lang="en-US" sz="1600" b="1" u="sng" dirty="0">
                <a:solidFill>
                  <a:srgbClr val="379095"/>
                </a:solidFill>
                <a:latin typeface="Open Sans" pitchFamily="2" charset="0"/>
                <a:ea typeface="Open Sans" pitchFamily="2" charset="0"/>
                <a:cs typeface="Open Sans" pitchFamily="2" charset="0"/>
              </a:rPr>
              <a:t>Accounting Recommendations and Related Matters</a:t>
            </a:r>
          </a:p>
        </p:txBody>
      </p:sp>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7A86A7CE-776F-4B07-BE21-6C87806EE68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5419412A-38BD-482B-BA01-6E63CA0743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209E2B68-5F95-45DF-ACFB-A79EFC30182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E81AD5A8-CD41-4CF2-88AC-60528C2D7E9A}"/>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1DABE0F8-ECBD-4991-8715-790235C76A0F}"/>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D46AF28-A714-417A-89AC-6A0BF8C7339D}"/>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
        <p:nvSpPr>
          <p:cNvPr id="3" name="Content Placeholder 2">
            <a:extLst>
              <a:ext uri="{FF2B5EF4-FFF2-40B4-BE49-F238E27FC236}">
                <a16:creationId xmlns:a16="http://schemas.microsoft.com/office/drawing/2014/main" id="{2E392DF7-0765-4AA9-BA9F-81DCF303171D}"/>
              </a:ext>
            </a:extLst>
          </p:cNvPr>
          <p:cNvSpPr>
            <a:spLocks noGrp="1"/>
          </p:cNvSpPr>
          <p:nvPr>
            <p:ph idx="1"/>
          </p:nvPr>
        </p:nvSpPr>
        <p:spPr>
          <a:xfrm>
            <a:off x="321312" y="1500188"/>
            <a:ext cx="7802993" cy="4243090"/>
          </a:xfrm>
        </p:spPr>
        <p:txBody>
          <a:bodyPr>
            <a:normAutofit/>
          </a:bodyPr>
          <a:lstStyle/>
          <a:p>
            <a:pPr marL="0" indent="0">
              <a:buNone/>
            </a:pPr>
            <a:r>
              <a:rPr lang="en-US" sz="1600" b="1" u="sng" dirty="0"/>
              <a:t>Accounting Recommendations</a:t>
            </a:r>
          </a:p>
          <a:p>
            <a:pPr marL="0" indent="0">
              <a:buNone/>
            </a:pPr>
            <a:r>
              <a:rPr lang="en-US" sz="1400" b="1" i="1" dirty="0">
                <a:solidFill>
                  <a:srgbClr val="3B9A9F"/>
                </a:solidFill>
              </a:rPr>
              <a:t>Grants Accounting</a:t>
            </a:r>
            <a:endParaRPr lang="en-US" sz="1400" dirty="0">
              <a:effectLst/>
              <a:ea typeface="Times New Roman" panose="02020603050405020304" pitchFamily="18" charset="0"/>
            </a:endParaRPr>
          </a:p>
          <a:p>
            <a:pPr marL="0" marR="0" lvl="0" indent="0" algn="just">
              <a:spcBef>
                <a:spcPts val="0"/>
              </a:spcBef>
              <a:spcAft>
                <a:spcPts val="0"/>
              </a:spcAft>
              <a:buNone/>
            </a:pPr>
            <a:r>
              <a:rPr lang="en-US" sz="1300" dirty="0">
                <a:effectLst/>
                <a:ea typeface="Times New Roman" panose="02020603050405020304" pitchFamily="18" charset="0"/>
              </a:rPr>
              <a:t>During our audit of federal and state grants, we noted that the County does not have a centralized process for tracking grants and ensuring proper accounting for revenues and expenditures, as well as adherence to reporting and compliance requirements. Grants are received for a variety of purposes, each with their own unique reporting and compliance requirements.  To ensure all grants are appropriately accounted for, properly reported on the Schedule of Expenditures of Federal Awards, and in compliance with all grant requirements, we recommend the County assign the responsibility of grants management to a specific individual.  </a:t>
            </a:r>
          </a:p>
          <a:p>
            <a:pPr marL="0" indent="0">
              <a:buNone/>
            </a:pPr>
            <a:endParaRPr lang="en-US" sz="1400" b="1" i="1" dirty="0">
              <a:solidFill>
                <a:srgbClr val="3B9A9F"/>
              </a:solidFill>
            </a:endParaRPr>
          </a:p>
          <a:p>
            <a:pPr marL="0" indent="0">
              <a:buNone/>
            </a:pPr>
            <a:r>
              <a:rPr lang="en-US" sz="1400" b="1" i="1" dirty="0">
                <a:solidFill>
                  <a:srgbClr val="3B9A9F"/>
                </a:solidFill>
              </a:rPr>
              <a:t>Timeliness of Audit Process</a:t>
            </a:r>
            <a:endParaRPr lang="en-US" sz="1400" dirty="0">
              <a:effectLst/>
              <a:ea typeface="Times New Roman" panose="02020603050405020304" pitchFamily="18" charset="0"/>
            </a:endParaRPr>
          </a:p>
          <a:p>
            <a:pPr marL="0" marR="0" lvl="0" indent="0" algn="just">
              <a:spcBef>
                <a:spcPts val="0"/>
              </a:spcBef>
              <a:spcAft>
                <a:spcPts val="0"/>
              </a:spcAft>
              <a:buNone/>
            </a:pPr>
            <a:r>
              <a:rPr lang="en-US" sz="1300" dirty="0">
                <a:effectLst/>
                <a:ea typeface="Times New Roman" panose="02020603050405020304" pitchFamily="18" charset="0"/>
              </a:rPr>
              <a:t>The past year has been challenging for the County’s Finance department, as a full-time, on-site Finance Director was not in place.  This situation led to significant delays in completion of the 2021 annual audit.  Information needed and responses to inquiries were not received in a timely manner.  Additionally, it was often difficult for auditors to determine which County staff were responsible for addressing items needed and/or questions.  We recognize that the Finance Director position has now been filled, and we recommend County management work with the Finance department to be better prepared for the 2022 audit.</a:t>
            </a:r>
          </a:p>
          <a:p>
            <a:pPr marL="0" indent="0" algn="just">
              <a:buNone/>
            </a:pPr>
            <a:endParaRPr lang="en-US" sz="1400" dirty="0"/>
          </a:p>
        </p:txBody>
      </p:sp>
    </p:spTree>
    <p:extLst>
      <p:ext uri="{BB962C8B-B14F-4D97-AF65-F5344CB8AC3E}">
        <p14:creationId xmlns:p14="http://schemas.microsoft.com/office/powerpoint/2010/main" val="38346916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88914" y="843605"/>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Governmental Advisory Services</a:t>
            </a:r>
          </a:p>
        </p:txBody>
      </p:sp>
      <p:pic>
        <p:nvPicPr>
          <p:cNvPr id="9" name="Content Placeholder 8" descr="A picture containing diagram&#10;&#10;Description automatically generated">
            <a:extLst>
              <a:ext uri="{FF2B5EF4-FFF2-40B4-BE49-F238E27FC236}">
                <a16:creationId xmlns:a16="http://schemas.microsoft.com/office/drawing/2014/main" id="{042DA259-B163-4F07-BE54-CDFD039254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753114"/>
            <a:ext cx="8229600" cy="4626891"/>
          </a:xfrm>
          <a:prstGeom prst="rect">
            <a:avLst/>
          </a:prstGeom>
        </p:spPr>
      </p:pic>
      <p:sp>
        <p:nvSpPr>
          <p:cNvPr id="129029"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129030"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sp>
        <p:nvSpPr>
          <p:cNvPr id="10" name="Body text copy copy 2">
            <a:extLst>
              <a:ext uri="{FF2B5EF4-FFF2-40B4-BE49-F238E27FC236}">
                <a16:creationId xmlns:a16="http://schemas.microsoft.com/office/drawing/2014/main" id="{BFC49A0B-9726-4FD7-99FB-EF1CED3296D6}"/>
              </a:ext>
            </a:extLst>
          </p:cNvPr>
          <p:cNvSpPr/>
          <p:nvPr/>
        </p:nvSpPr>
        <p:spPr>
          <a:xfrm>
            <a:off x="208348" y="1796786"/>
            <a:ext cx="8605441" cy="647700"/>
          </a:xfrm>
          <a:prstGeom prst="rect">
            <a:avLst/>
          </a:prstGeom>
        </p:spPr>
        <p:txBody>
          <a:bodyPr spcFirstLastPara="0" lIns="95250" tIns="95250" rIns="95250" bIns="0" anchor="t"/>
          <a:lstStyle/>
          <a:p>
            <a:pPr algn="ctr" hangingPunct="0">
              <a:lnSpc>
                <a:spcPct val="100000"/>
              </a:lnSpc>
            </a:pPr>
            <a:r>
              <a:rPr lang="en-US" sz="1400" b="1" dirty="0">
                <a:solidFill>
                  <a:srgbClr val="379095"/>
                </a:solidFill>
                <a:latin typeface="Open Sans" pitchFamily="2" charset="0"/>
                <a:ea typeface="Open Sans" pitchFamily="2" charset="0"/>
                <a:cs typeface="Open Sans" pitchFamily="2" charset="0"/>
              </a:rPr>
              <a:t>Core Offerings</a:t>
            </a:r>
            <a:endParaRPr sz="1400" b="1" dirty="0">
              <a:solidFill>
                <a:srgbClr val="379095"/>
              </a:solidFill>
              <a:latin typeface="Open Sans" pitchFamily="2" charset="0"/>
              <a:ea typeface="Open Sans" pitchFamily="2" charset="0"/>
              <a:cs typeface="Open Sans" pitchFamily="2" charset="0"/>
            </a:endParaRPr>
          </a:p>
        </p:txBody>
      </p:sp>
      <p:cxnSp>
        <p:nvCxnSpPr>
          <p:cNvPr id="7" name="Straight Connector 6">
            <a:extLst>
              <a:ext uri="{FF2B5EF4-FFF2-40B4-BE49-F238E27FC236}">
                <a16:creationId xmlns:a16="http://schemas.microsoft.com/office/drawing/2014/main" id="{1A40646E-F190-4229-A6B7-12053179C561}"/>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8" name="Picture 7" descr="A picture containing text, sign&#10;&#10;Description automatically generated">
            <a:extLst>
              <a:ext uri="{FF2B5EF4-FFF2-40B4-BE49-F238E27FC236}">
                <a16:creationId xmlns:a16="http://schemas.microsoft.com/office/drawing/2014/main" id="{0F15013F-0D00-4338-8947-71F5532F31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1" name="TextBox 10">
            <a:extLst>
              <a:ext uri="{FF2B5EF4-FFF2-40B4-BE49-F238E27FC236}">
                <a16:creationId xmlns:a16="http://schemas.microsoft.com/office/drawing/2014/main" id="{69A11604-8D75-43B6-8970-968A72176825}"/>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2" name="TextBox 11">
            <a:extLst>
              <a:ext uri="{FF2B5EF4-FFF2-40B4-BE49-F238E27FC236}">
                <a16:creationId xmlns:a16="http://schemas.microsoft.com/office/drawing/2014/main" id="{4E302630-2F2A-42D8-A4B8-0985A713F0C0}"/>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3" name="Straight Connector 12">
            <a:extLst>
              <a:ext uri="{FF2B5EF4-FFF2-40B4-BE49-F238E27FC236}">
                <a16:creationId xmlns:a16="http://schemas.microsoft.com/office/drawing/2014/main" id="{8087399A-3A01-46B9-8AF9-FB8B8259795E}"/>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D15590D-5426-40F0-81D9-C313DFAEC3B4}"/>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5302202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14325" y="867595"/>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New Accounting Pronouncements</a:t>
            </a:r>
          </a:p>
        </p:txBody>
      </p:sp>
      <p:sp>
        <p:nvSpPr>
          <p:cNvPr id="113667" name="Rectangle 3"/>
          <p:cNvSpPr>
            <a:spLocks noGrp="1" noChangeArrowheads="1"/>
          </p:cNvSpPr>
          <p:nvPr>
            <p:ph idx="1"/>
          </p:nvPr>
        </p:nvSpPr>
        <p:spPr>
          <a:xfrm>
            <a:off x="212068" y="1553679"/>
            <a:ext cx="8524875" cy="4419600"/>
          </a:xfrm>
        </p:spPr>
        <p:txBody>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New GASB Pronouncements for Future Years</a:t>
            </a:r>
          </a:p>
          <a:p>
            <a:pPr marL="321320" lvl="1" indent="0">
              <a:buClr>
                <a:schemeClr val="tx1"/>
              </a:buClr>
              <a:buNone/>
            </a:pPr>
            <a:endParaRPr lang="en-US" sz="1400" b="1" dirty="0">
              <a:solidFill>
                <a:srgbClr val="379095"/>
              </a:solidFill>
              <a:latin typeface="Open Sans" pitchFamily="2" charset="0"/>
              <a:ea typeface="Open Sans" pitchFamily="2" charset="0"/>
              <a:cs typeface="Open Sans" pitchFamily="2" charset="0"/>
            </a:endParaRPr>
          </a:p>
          <a:p>
            <a:pPr marL="559430" lvl="2" indent="-171450" algn="just">
              <a:lnSpc>
                <a:spcPts val="1700"/>
              </a:lnSpc>
              <a:buClr>
                <a:srgbClr val="379095"/>
              </a:buClr>
              <a:buSzPct val="60000"/>
              <a:buFont typeface="Courier New" panose="02070309020205020404" pitchFamily="49" charset="0"/>
              <a:buChar char="o"/>
            </a:pPr>
            <a:r>
              <a:rPr lang="en-US" sz="1100" b="1" dirty="0">
                <a:latin typeface="Open Sans" pitchFamily="2" charset="0"/>
                <a:ea typeface="Open Sans" pitchFamily="2" charset="0"/>
                <a:cs typeface="Open Sans" pitchFamily="2" charset="0"/>
              </a:rPr>
              <a:t>Statement No. 87, </a:t>
            </a:r>
            <a:r>
              <a:rPr lang="en-US" sz="1100" b="1" i="1" dirty="0">
                <a:latin typeface="Open Sans" pitchFamily="2" charset="0"/>
                <a:ea typeface="Open Sans" pitchFamily="2" charset="0"/>
                <a:cs typeface="Open Sans" pitchFamily="2" charset="0"/>
              </a:rPr>
              <a:t>Leases</a:t>
            </a:r>
            <a:r>
              <a:rPr lang="en-US" sz="1100" dirty="0">
                <a:latin typeface="Open Sans" pitchFamily="2" charset="0"/>
                <a:ea typeface="Open Sans" pitchFamily="2" charset="0"/>
                <a:cs typeface="Open Sans" pitchFamily="2" charset="0"/>
              </a:rPr>
              <a:t> was issued in June 2017 and is effective for the first reporting period beginning after December 15, 2019.  However, in light of the COVID-19 Pandemic, in May 2020 the GASB issued Statement No. 95 (</a:t>
            </a:r>
            <a:r>
              <a:rPr lang="en-US" sz="1100" i="1" dirty="0">
                <a:latin typeface="Open Sans" pitchFamily="2" charset="0"/>
                <a:ea typeface="Open Sans" pitchFamily="2" charset="0"/>
                <a:cs typeface="Open Sans" pitchFamily="2" charset="0"/>
              </a:rPr>
              <a:t>Postponement of the Effective Dates of Certain Authoritative Guidance</a:t>
            </a:r>
            <a:r>
              <a:rPr lang="en-US" sz="1100" dirty="0">
                <a:latin typeface="Open Sans" pitchFamily="2" charset="0"/>
                <a:ea typeface="Open Sans" pitchFamily="2" charset="0"/>
                <a:cs typeface="Open Sans" pitchFamily="2" charset="0"/>
              </a:rPr>
              <a:t>) which changed the effective date of Statement No. 87 to fiscal years beginning after June 15, 2021.</a:t>
            </a:r>
          </a:p>
          <a:p>
            <a:pPr marL="559430" lvl="2" indent="-171450" algn="just">
              <a:lnSpc>
                <a:spcPts val="1700"/>
              </a:lnSpc>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marL="559430" lvl="2" indent="-171450" algn="just">
              <a:lnSpc>
                <a:spcPts val="1700"/>
              </a:lnSpc>
              <a:buClr>
                <a:srgbClr val="379095"/>
              </a:buClr>
              <a:buSzPct val="60000"/>
              <a:buFont typeface="Courier New" panose="02070309020205020404" pitchFamily="49" charset="0"/>
              <a:buChar char="o"/>
            </a:pPr>
            <a:r>
              <a:rPr lang="en-US" sz="1100" b="1" dirty="0">
                <a:latin typeface="Open Sans" pitchFamily="2" charset="0"/>
                <a:ea typeface="Open Sans" pitchFamily="2" charset="0"/>
                <a:cs typeface="Open Sans" pitchFamily="2" charset="0"/>
              </a:rPr>
              <a:t>Statement No. 91, </a:t>
            </a:r>
            <a:r>
              <a:rPr lang="en-US" sz="1100" b="1" i="1" dirty="0">
                <a:latin typeface="Open Sans" pitchFamily="2" charset="0"/>
                <a:ea typeface="Open Sans" pitchFamily="2" charset="0"/>
                <a:cs typeface="Open Sans" pitchFamily="2" charset="0"/>
              </a:rPr>
              <a:t>Conduit Debt Obligations</a:t>
            </a:r>
            <a:r>
              <a:rPr lang="en-US" sz="1100" dirty="0">
                <a:latin typeface="Open Sans" pitchFamily="2" charset="0"/>
                <a:ea typeface="Open Sans" pitchFamily="2" charset="0"/>
                <a:cs typeface="Open Sans" pitchFamily="2" charset="0"/>
              </a:rPr>
              <a:t> was issued in May 2019 and is effective for the first reporting period beginning after December 15, 2020, meaning for those with year ends of December 31, 2021 and beyond.  However, in light of the COVID-19 Pandemic, in May 2020 the GASB issued Statement No. 95 (</a:t>
            </a:r>
            <a:r>
              <a:rPr lang="en-US" sz="1100" i="1" dirty="0">
                <a:latin typeface="Open Sans" pitchFamily="2" charset="0"/>
                <a:ea typeface="Open Sans" pitchFamily="2" charset="0"/>
                <a:cs typeface="Open Sans" pitchFamily="2" charset="0"/>
              </a:rPr>
              <a:t>Postponement of the Effective Dates of Certain Authoritative Guidance</a:t>
            </a:r>
            <a:r>
              <a:rPr lang="en-US" sz="1100" dirty="0">
                <a:latin typeface="Open Sans" pitchFamily="2" charset="0"/>
                <a:ea typeface="Open Sans" pitchFamily="2" charset="0"/>
                <a:cs typeface="Open Sans" pitchFamily="2" charset="0"/>
              </a:rPr>
              <a:t>) which changed the effective date of Statement No. 91 to reporting periods beginning after December 15, 2021.</a:t>
            </a:r>
            <a:endParaRPr lang="en-US" sz="1100" b="1" dirty="0">
              <a:latin typeface="Open Sans" pitchFamily="2" charset="0"/>
              <a:ea typeface="Open Sans" pitchFamily="2" charset="0"/>
              <a:cs typeface="Open Sans" pitchFamily="2" charset="0"/>
            </a:endParaRPr>
          </a:p>
          <a:p>
            <a:pPr marL="548640" lvl="2" algn="just">
              <a:lnSpc>
                <a:spcPts val="1700"/>
              </a:lnSpc>
              <a:buFont typeface="Arial" panose="020B0604020202020204" pitchFamily="34" charset="0"/>
              <a:buChar char="–"/>
            </a:pPr>
            <a:endParaRPr lang="en-US" sz="1200" b="1" dirty="0"/>
          </a:p>
        </p:txBody>
      </p:sp>
      <p:cxnSp>
        <p:nvCxnSpPr>
          <p:cNvPr id="4" name="Straight Connector 3">
            <a:extLst>
              <a:ext uri="{FF2B5EF4-FFF2-40B4-BE49-F238E27FC236}">
                <a16:creationId xmlns:a16="http://schemas.microsoft.com/office/drawing/2014/main" id="{511492D3-F65A-492C-8B15-CB66FC6347E3}"/>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F9F43745-1AC9-4590-B397-C1A6EE2C7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79E1E2B4-484F-4CD1-A2E2-7629CBD663A2}"/>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729ACEE0-7DBF-47A8-928E-C05898034225}"/>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E5FD1DC2-8B15-4132-9378-F5C0EB8EEEF3}"/>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593C612-62D2-483E-9FB9-FA964CB7FBE0}"/>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31985460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3" name="Rectangle 17"/>
          <p:cNvSpPr>
            <a:spLocks noGrp="1" noChangeArrowheads="1"/>
          </p:cNvSpPr>
          <p:nvPr>
            <p:ph type="title"/>
          </p:nvPr>
        </p:nvSpPr>
        <p:spPr>
          <a:xfrm>
            <a:off x="314324" y="896696"/>
            <a:ext cx="8524875" cy="762000"/>
          </a:xfrm>
          <a:ln>
            <a:noFill/>
          </a:ln>
        </p:spPr>
        <p:txBody>
          <a:bodyPr/>
          <a:lstStyle/>
          <a:p>
            <a:pPr algn="ctr"/>
            <a:r>
              <a:rPr lang="en-US" sz="1800" b="1" u="sng" dirty="0">
                <a:solidFill>
                  <a:srgbClr val="379095"/>
                </a:solidFill>
                <a:latin typeface="Open Sans" pitchFamily="2" charset="0"/>
                <a:ea typeface="Open Sans" pitchFamily="2" charset="0"/>
                <a:cs typeface="Open Sans" pitchFamily="2" charset="0"/>
              </a:rPr>
              <a:t>Agenda</a:t>
            </a:r>
          </a:p>
        </p:txBody>
      </p:sp>
      <p:sp>
        <p:nvSpPr>
          <p:cNvPr id="4114" name="Rectangle 18"/>
          <p:cNvSpPr>
            <a:spLocks noGrp="1" noChangeArrowheads="1"/>
          </p:cNvSpPr>
          <p:nvPr>
            <p:ph idx="1"/>
          </p:nvPr>
        </p:nvSpPr>
        <p:spPr>
          <a:xfrm>
            <a:off x="314324" y="1335704"/>
            <a:ext cx="8524875" cy="4419600"/>
          </a:xfrm>
        </p:spPr>
        <p:txBody>
          <a:bodyPr/>
          <a:lstStyle/>
          <a:p>
            <a:pPr lvl="1">
              <a:buClrTx/>
            </a:pPr>
            <a:endParaRPr lang="en-US" sz="1800" dirty="0">
              <a:latin typeface="Open Sans" pitchFamily="2" charset="0"/>
              <a:ea typeface="Open Sans" pitchFamily="2" charset="0"/>
              <a:cs typeface="Open Sans" pitchFamily="2" charset="0"/>
            </a:endParaRP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Engagement Team</a:t>
            </a: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Overview of:</a:t>
            </a:r>
          </a:p>
          <a:p>
            <a:pPr lvl="2">
              <a:spcBef>
                <a:spcPts val="600"/>
              </a:spcBef>
              <a:buClr>
                <a:srgbClr val="379095"/>
              </a:buClr>
              <a:buSzPct val="60000"/>
              <a:buFont typeface="Courier New" panose="02070309020205020404" pitchFamily="49" charset="0"/>
              <a:buChar char="o"/>
            </a:pPr>
            <a:r>
              <a:rPr lang="en-US" sz="1600" dirty="0">
                <a:latin typeface="Open Sans" pitchFamily="2" charset="0"/>
                <a:ea typeface="Open Sans" pitchFamily="2" charset="0"/>
                <a:cs typeface="Open Sans" pitchFamily="2" charset="0"/>
              </a:rPr>
              <a:t>Audit Opinion</a:t>
            </a:r>
          </a:p>
          <a:p>
            <a:pPr lvl="2">
              <a:spcBef>
                <a:spcPts val="600"/>
              </a:spcBef>
              <a:buClr>
                <a:srgbClr val="379095"/>
              </a:buClr>
              <a:buSzPct val="60000"/>
              <a:buFont typeface="Courier New" panose="02070309020205020404" pitchFamily="49" charset="0"/>
              <a:buChar char="o"/>
            </a:pPr>
            <a:r>
              <a:rPr lang="en-US" sz="1600" dirty="0">
                <a:latin typeface="Open Sans" pitchFamily="2" charset="0"/>
                <a:ea typeface="Open Sans" pitchFamily="2" charset="0"/>
                <a:cs typeface="Open Sans" pitchFamily="2" charset="0"/>
              </a:rPr>
              <a:t>Financial Statements and Footnotes</a:t>
            </a:r>
          </a:p>
          <a:p>
            <a:pPr lvl="2">
              <a:spcBef>
                <a:spcPts val="600"/>
              </a:spcBef>
              <a:buClr>
                <a:srgbClr val="379095"/>
              </a:buClr>
              <a:buSzPct val="60000"/>
              <a:buFont typeface="Courier New" panose="02070309020205020404" pitchFamily="49" charset="0"/>
              <a:buChar char="o"/>
            </a:pPr>
            <a:r>
              <a:rPr lang="en-US" sz="1600" dirty="0">
                <a:latin typeface="Open Sans" pitchFamily="2" charset="0"/>
                <a:ea typeface="Open Sans" pitchFamily="2" charset="0"/>
                <a:cs typeface="Open Sans" pitchFamily="2" charset="0"/>
              </a:rPr>
              <a:t>Compliance Report</a:t>
            </a:r>
          </a:p>
          <a:p>
            <a:pPr lvl="2">
              <a:spcBef>
                <a:spcPts val="600"/>
              </a:spcBef>
              <a:buClr>
                <a:srgbClr val="379095"/>
              </a:buClr>
              <a:buSzPct val="60000"/>
              <a:buFont typeface="Courier New" panose="02070309020205020404" pitchFamily="49" charset="0"/>
              <a:buChar char="o"/>
            </a:pPr>
            <a:r>
              <a:rPr lang="en-US" sz="1600" dirty="0">
                <a:latin typeface="Open Sans" pitchFamily="2" charset="0"/>
                <a:ea typeface="Open Sans" pitchFamily="2" charset="0"/>
                <a:cs typeface="Open Sans" pitchFamily="2" charset="0"/>
              </a:rPr>
              <a:t>Audit Scopes and Procedures</a:t>
            </a: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Required Communications</a:t>
            </a: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Financial Trends</a:t>
            </a: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Accounting Recommendations, and Related Matters</a:t>
            </a:r>
          </a:p>
          <a:p>
            <a:pPr lvl="1">
              <a:buClr>
                <a:srgbClr val="379095"/>
              </a:buClr>
              <a:buSzPct val="80000"/>
              <a:buFont typeface="Arial" panose="020B0604020202020204" pitchFamily="34" charset="0"/>
              <a:buChar char="•"/>
            </a:pPr>
            <a:r>
              <a:rPr lang="en-US" sz="1600" dirty="0">
                <a:latin typeface="Open Sans" pitchFamily="2" charset="0"/>
                <a:ea typeface="Open Sans" pitchFamily="2" charset="0"/>
                <a:cs typeface="Open Sans" pitchFamily="2" charset="0"/>
              </a:rPr>
              <a:t>Answer Questions</a:t>
            </a:r>
          </a:p>
        </p:txBody>
      </p:sp>
      <p:cxnSp>
        <p:nvCxnSpPr>
          <p:cNvPr id="3" name="Straight Connector 2">
            <a:extLst>
              <a:ext uri="{FF2B5EF4-FFF2-40B4-BE49-F238E27FC236}">
                <a16:creationId xmlns:a16="http://schemas.microsoft.com/office/drawing/2014/main" id="{16B4BE1D-B1A0-493B-94EE-1052B52131EC}"/>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163B8A35-D5E8-4677-93EA-C52F12AE6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18C9F8ED-55C5-4AD5-A4B9-5DD0DC85705D}"/>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C5329182-4E7D-4199-830F-C6FC41E3D96F}"/>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0" name="Straight Connector 9">
            <a:extLst>
              <a:ext uri="{FF2B5EF4-FFF2-40B4-BE49-F238E27FC236}">
                <a16:creationId xmlns:a16="http://schemas.microsoft.com/office/drawing/2014/main" id="{7B33C2A8-9A93-4361-AD67-82D8EFD6BA3D}"/>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FF56DB2-FA5F-4FBC-847F-C8DCBC8974E1}"/>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23613115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14325" y="777768"/>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New Accounting Pronouncements (Continued)</a:t>
            </a:r>
          </a:p>
        </p:txBody>
      </p:sp>
      <p:sp>
        <p:nvSpPr>
          <p:cNvPr id="113667" name="Rectangle 3"/>
          <p:cNvSpPr>
            <a:spLocks noGrp="1" noChangeArrowheads="1"/>
          </p:cNvSpPr>
          <p:nvPr>
            <p:ph idx="1"/>
          </p:nvPr>
        </p:nvSpPr>
        <p:spPr>
          <a:xfrm>
            <a:off x="-27836" y="1510705"/>
            <a:ext cx="8623196" cy="4884195"/>
          </a:xfrm>
        </p:spPr>
        <p:txBody>
          <a:bodyPr>
            <a:normAutofit fontScale="70000" lnSpcReduction="20000"/>
          </a:bodyPr>
          <a:lstStyle/>
          <a:p>
            <a:pPr lvl="1">
              <a:buClr>
                <a:srgbClr val="379095"/>
              </a:buClr>
              <a:buFont typeface="Arial" panose="020B0604020202020204" pitchFamily="34" charset="0"/>
              <a:buChar char="•"/>
            </a:pPr>
            <a:r>
              <a:rPr lang="en-US" sz="1500" b="1" dirty="0">
                <a:solidFill>
                  <a:srgbClr val="379095"/>
                </a:solidFill>
                <a:latin typeface="Open Sans" pitchFamily="2" charset="0"/>
                <a:ea typeface="Open Sans" pitchFamily="2" charset="0"/>
                <a:cs typeface="Open Sans" pitchFamily="2" charset="0"/>
              </a:rPr>
              <a:t>New GASB Pronouncements for Future Years (Continued)</a:t>
            </a:r>
          </a:p>
          <a:p>
            <a:pPr marL="321320" lvl="1" indent="0">
              <a:buClr>
                <a:srgbClr val="379095"/>
              </a:buClr>
              <a:buNone/>
            </a:pPr>
            <a:endParaRPr lang="en-US" sz="1500" b="1" dirty="0">
              <a:solidFill>
                <a:srgbClr val="379095"/>
              </a:solidFill>
              <a:latin typeface="Open Sans" pitchFamily="2" charset="0"/>
              <a:ea typeface="Open Sans" pitchFamily="2" charset="0"/>
              <a:cs typeface="Open Sans" pitchFamily="2" charset="0"/>
            </a:endParaRPr>
          </a:p>
          <a:p>
            <a:pPr marL="673730" lvl="2" indent="-285750" algn="just">
              <a:lnSpc>
                <a:spcPts val="1700"/>
              </a:lnSpc>
              <a:buClr>
                <a:srgbClr val="379095"/>
              </a:buClr>
              <a:buSzPct val="60000"/>
              <a:buFont typeface="Courier New" panose="02070309020205020404" pitchFamily="49" charset="0"/>
              <a:buChar char="o"/>
            </a:pPr>
            <a:r>
              <a:rPr lang="en-US" sz="1400" b="1" dirty="0">
                <a:latin typeface="Open Sans" pitchFamily="2" charset="0"/>
                <a:ea typeface="Open Sans" pitchFamily="2" charset="0"/>
                <a:cs typeface="Open Sans" pitchFamily="2" charset="0"/>
              </a:rPr>
              <a:t>Statement No. 92, </a:t>
            </a:r>
            <a:r>
              <a:rPr lang="en-US" sz="1400" b="1" i="1" dirty="0">
                <a:latin typeface="Open Sans" pitchFamily="2" charset="0"/>
                <a:ea typeface="Open Sans" pitchFamily="2" charset="0"/>
                <a:cs typeface="Open Sans" pitchFamily="2" charset="0"/>
              </a:rPr>
              <a:t>Omnibus 2020</a:t>
            </a:r>
            <a:r>
              <a:rPr lang="en-US" sz="1400" dirty="0">
                <a:latin typeface="Open Sans" pitchFamily="2" charset="0"/>
                <a:ea typeface="Open Sans" pitchFamily="2" charset="0"/>
                <a:cs typeface="Open Sans" pitchFamily="2" charset="0"/>
              </a:rPr>
              <a:t> was issued in January 2020 and because it is an omnibus standard, contains several different effective dates as follows (as amended by Statement No. 95 issued in May 2020).</a:t>
            </a:r>
          </a:p>
          <a:p>
            <a:pPr marL="387980" lvl="2" indent="0" algn="just">
              <a:lnSpc>
                <a:spcPts val="1700"/>
              </a:lnSpc>
              <a:buClr>
                <a:srgbClr val="379095"/>
              </a:buClr>
              <a:buSzPct val="60000"/>
              <a:buNone/>
            </a:pPr>
            <a:endParaRPr lang="en-US" sz="1400" dirty="0">
              <a:latin typeface="Open Sans" pitchFamily="2" charset="0"/>
              <a:ea typeface="Open Sans" pitchFamily="2" charset="0"/>
              <a:cs typeface="Open Sans" pitchFamily="2" charset="0"/>
            </a:endParaRPr>
          </a:p>
          <a:p>
            <a:pPr lvl="2" fontAlgn="auto" hangingPunct="1">
              <a:lnSpc>
                <a:spcPct val="120000"/>
              </a:lnSpc>
              <a:buClr>
                <a:srgbClr val="379095"/>
              </a:buClr>
              <a:buFont typeface="Wingdings" panose="05000000000000000000" pitchFamily="2" charset="2"/>
              <a:buChar char="§"/>
            </a:pPr>
            <a:r>
              <a:rPr lang="en-US" sz="1400" dirty="0">
                <a:latin typeface="Open Sans" pitchFamily="2" charset="0"/>
                <a:ea typeface="Open Sans" pitchFamily="2" charset="0"/>
                <a:cs typeface="Open Sans" pitchFamily="2" charset="0"/>
              </a:rPr>
              <a:t>For fiscal years beginning after June 15, 2021 relative to the requirements related to intra-entity transfers of assets and those related to the applicability of Statements No. 73 and 74.</a:t>
            </a:r>
          </a:p>
          <a:p>
            <a:pPr marL="642640" lvl="2" indent="0" fontAlgn="auto" hangingPunct="1">
              <a:lnSpc>
                <a:spcPct val="120000"/>
              </a:lnSpc>
              <a:buClr>
                <a:srgbClr val="379095"/>
              </a:buClr>
              <a:buNone/>
            </a:pPr>
            <a:endParaRPr lang="en-US" sz="1400" dirty="0">
              <a:latin typeface="Open Sans" pitchFamily="2" charset="0"/>
              <a:ea typeface="Open Sans" pitchFamily="2" charset="0"/>
              <a:cs typeface="Open Sans" pitchFamily="2" charset="0"/>
            </a:endParaRPr>
          </a:p>
          <a:p>
            <a:pPr lvl="2" algn="just" fontAlgn="auto" hangingPunct="1">
              <a:lnSpc>
                <a:spcPct val="120000"/>
              </a:lnSpc>
              <a:buClr>
                <a:srgbClr val="379095"/>
              </a:buClr>
              <a:buFont typeface="Wingdings" panose="05000000000000000000" pitchFamily="2" charset="2"/>
              <a:buChar char="§"/>
            </a:pPr>
            <a:r>
              <a:rPr lang="en-US" sz="1400" dirty="0">
                <a:latin typeface="Open Sans" pitchFamily="2" charset="0"/>
                <a:ea typeface="Open Sans" pitchFamily="2" charset="0"/>
                <a:cs typeface="Open Sans" pitchFamily="2" charset="0"/>
              </a:rPr>
              <a:t>For reporting periods beginning after June 15, 2021 relative to the requirements related to application of Statement No. 84 to postemployment benefit arrangements and those related to nonrecurring fair value measurements of assets or liabilities.</a:t>
            </a:r>
          </a:p>
          <a:p>
            <a:pPr marL="642640" lvl="2" indent="0" algn="just" fontAlgn="auto" hangingPunct="1">
              <a:lnSpc>
                <a:spcPct val="120000"/>
              </a:lnSpc>
              <a:buClr>
                <a:srgbClr val="379095"/>
              </a:buClr>
              <a:buNone/>
            </a:pPr>
            <a:endParaRPr lang="en-US" sz="1400" dirty="0">
              <a:latin typeface="Open Sans" pitchFamily="2" charset="0"/>
              <a:ea typeface="Open Sans" pitchFamily="2" charset="0"/>
              <a:cs typeface="Open Sans" pitchFamily="2" charset="0"/>
            </a:endParaRPr>
          </a:p>
          <a:p>
            <a:pPr lvl="2" algn="just" fontAlgn="auto" hangingPunct="1">
              <a:lnSpc>
                <a:spcPct val="120000"/>
              </a:lnSpc>
              <a:buClr>
                <a:srgbClr val="379095"/>
              </a:buClr>
              <a:buFont typeface="Wingdings" panose="05000000000000000000" pitchFamily="2" charset="2"/>
              <a:buChar char="§"/>
            </a:pPr>
            <a:r>
              <a:rPr lang="en-US" sz="1400" dirty="0">
                <a:latin typeface="Open Sans" pitchFamily="2" charset="0"/>
                <a:ea typeface="Open Sans" pitchFamily="2" charset="0"/>
                <a:cs typeface="Open Sans" pitchFamily="2" charset="0"/>
              </a:rPr>
              <a:t>For government acquisitions occurring in reporting periods beginning after June 15, 2021.  The requirements related to the measurement of liabilities (and assets, if any) associated with AROs in a government acquisition.</a:t>
            </a:r>
          </a:p>
          <a:p>
            <a:pPr marL="642640" lvl="2" indent="0" algn="just" fontAlgn="auto" hangingPunct="1">
              <a:lnSpc>
                <a:spcPct val="120000"/>
              </a:lnSpc>
              <a:buClr>
                <a:srgbClr val="379095"/>
              </a:buClr>
              <a:buNone/>
            </a:pPr>
            <a:endParaRPr lang="en-US" sz="1400" dirty="0">
              <a:latin typeface="Open Sans" pitchFamily="2" charset="0"/>
              <a:ea typeface="Open Sans" pitchFamily="2" charset="0"/>
              <a:cs typeface="Open Sans" pitchFamily="2" charset="0"/>
            </a:endParaRPr>
          </a:p>
          <a:p>
            <a:pPr lvl="2" algn="just">
              <a:lnSpc>
                <a:spcPct val="120000"/>
              </a:lnSpc>
              <a:buClr>
                <a:srgbClr val="379095"/>
              </a:buClr>
              <a:buFont typeface="Wingdings" panose="05000000000000000000" pitchFamily="2" charset="2"/>
              <a:buChar char="§"/>
            </a:pPr>
            <a:r>
              <a:rPr lang="en-US" sz="1400" dirty="0">
                <a:latin typeface="Open Sans" pitchFamily="2" charset="0"/>
                <a:ea typeface="Open Sans" pitchFamily="2" charset="0"/>
                <a:cs typeface="Open Sans" pitchFamily="2" charset="0"/>
              </a:rPr>
              <a:t>Other items addressed by this omnibus statement (requirements related to Statement No. 87 and Implementation Guide 2019-3, reinsurance recoveries, and terminology  used to refer to derivative instruments) were effective upon issuance.</a:t>
            </a:r>
          </a:p>
          <a:p>
            <a:pPr marL="642640" lvl="2" indent="0" algn="just">
              <a:buClr>
                <a:srgbClr val="379095"/>
              </a:buClr>
              <a:buNone/>
            </a:pPr>
            <a:endParaRPr lang="en-US" sz="1400" dirty="0">
              <a:latin typeface="Open Sans" pitchFamily="2" charset="0"/>
              <a:ea typeface="Open Sans" pitchFamily="2" charset="0"/>
              <a:cs typeface="Open Sans" pitchFamily="2" charset="0"/>
            </a:endParaRPr>
          </a:p>
          <a:p>
            <a:pPr marL="673730" lvl="2" indent="-285750" algn="just">
              <a:lnSpc>
                <a:spcPts val="1700"/>
              </a:lnSpc>
              <a:buClr>
                <a:srgbClr val="379095"/>
              </a:buClr>
              <a:buSzPct val="60000"/>
              <a:buFont typeface="Courier New" panose="02070309020205020404" pitchFamily="49" charset="0"/>
              <a:buChar char="o"/>
            </a:pPr>
            <a:r>
              <a:rPr lang="en-US" sz="1400" b="1" dirty="0">
                <a:latin typeface="Open Sans" pitchFamily="2" charset="0"/>
                <a:ea typeface="Open Sans" pitchFamily="2" charset="0"/>
                <a:cs typeface="Open Sans" pitchFamily="2" charset="0"/>
              </a:rPr>
              <a:t>Statement No. 93, </a:t>
            </a:r>
            <a:r>
              <a:rPr lang="en-US" sz="1400" b="1" i="1" dirty="0">
                <a:latin typeface="Open Sans" pitchFamily="2" charset="0"/>
                <a:ea typeface="Open Sans" pitchFamily="2" charset="0"/>
                <a:cs typeface="Open Sans" pitchFamily="2" charset="0"/>
              </a:rPr>
              <a:t>Replacement of Interbank Offered Rates</a:t>
            </a:r>
            <a:r>
              <a:rPr lang="en-US" sz="1400" dirty="0">
                <a:latin typeface="Open Sans" pitchFamily="2" charset="0"/>
                <a:ea typeface="Open Sans" pitchFamily="2" charset="0"/>
                <a:cs typeface="Open Sans" pitchFamily="2" charset="0"/>
              </a:rPr>
              <a:t> was issued in March 2020 and contains two (2) different effective dates.  The removal of LIBOR as an appropriate benchmark interest rate is effective for reporting periods ending after December 31, 2021.  All other requirements of this statement are effective for reporting periods beginning after June 15, 2020.</a:t>
            </a:r>
          </a:p>
          <a:p>
            <a:pPr marL="673730" lvl="2" indent="-285750" algn="just">
              <a:lnSpc>
                <a:spcPts val="1700"/>
              </a:lnSpc>
              <a:buClr>
                <a:srgbClr val="379095"/>
              </a:buClr>
              <a:buSzPct val="60000"/>
              <a:buFont typeface="Courier New" panose="02070309020205020404" pitchFamily="49" charset="0"/>
              <a:buChar char="o"/>
            </a:pPr>
            <a:endParaRPr lang="en-US" sz="1400" dirty="0">
              <a:latin typeface="Open Sans" pitchFamily="2" charset="0"/>
              <a:ea typeface="Open Sans" pitchFamily="2" charset="0"/>
              <a:cs typeface="Open Sans" pitchFamily="2" charset="0"/>
            </a:endParaRPr>
          </a:p>
          <a:p>
            <a:pPr marL="673730" lvl="2" indent="-285750" algn="just">
              <a:lnSpc>
                <a:spcPts val="1700"/>
              </a:lnSpc>
              <a:buClr>
                <a:srgbClr val="379095"/>
              </a:buClr>
              <a:buSzPct val="60000"/>
              <a:buFont typeface="Courier New" panose="02070309020205020404" pitchFamily="49" charset="0"/>
              <a:buChar char="o"/>
            </a:pPr>
            <a:r>
              <a:rPr lang="en-US" sz="1400" b="1" dirty="0">
                <a:latin typeface="Open Sans" pitchFamily="2" charset="0"/>
                <a:ea typeface="Open Sans" pitchFamily="2" charset="0"/>
                <a:cs typeface="Open Sans" pitchFamily="2" charset="0"/>
              </a:rPr>
              <a:t>Statement No. 94, </a:t>
            </a:r>
            <a:r>
              <a:rPr lang="en-US" sz="1400" b="1" i="1" dirty="0">
                <a:latin typeface="Open Sans" pitchFamily="2" charset="0"/>
                <a:ea typeface="Open Sans" pitchFamily="2" charset="0"/>
                <a:cs typeface="Open Sans" pitchFamily="2" charset="0"/>
              </a:rPr>
              <a:t>Public-Private and Public-Public Partnerships and Availability Payment Arrangements</a:t>
            </a:r>
            <a:r>
              <a:rPr lang="en-US" sz="1400" dirty="0">
                <a:latin typeface="Open Sans" pitchFamily="2" charset="0"/>
                <a:ea typeface="Open Sans" pitchFamily="2" charset="0"/>
                <a:cs typeface="Open Sans" pitchFamily="2" charset="0"/>
              </a:rPr>
              <a:t> was issued in March 2020 and is effective for fiscal years beginning after June 15, 2022 which means year ends of June 30, 2023 and following.</a:t>
            </a:r>
          </a:p>
          <a:p>
            <a:pPr marL="320040" lvl="2" indent="0">
              <a:lnSpc>
                <a:spcPts val="1700"/>
              </a:lnSpc>
              <a:buNone/>
            </a:pPr>
            <a:endParaRPr lang="en-US" sz="1200" dirty="0"/>
          </a:p>
        </p:txBody>
      </p:sp>
      <p:cxnSp>
        <p:nvCxnSpPr>
          <p:cNvPr id="4" name="Straight Connector 3">
            <a:extLst>
              <a:ext uri="{FF2B5EF4-FFF2-40B4-BE49-F238E27FC236}">
                <a16:creationId xmlns:a16="http://schemas.microsoft.com/office/drawing/2014/main" id="{FBBB2360-59D1-4119-B17F-01A07FF1A419}"/>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B820195A-127C-4D7F-88DC-176787907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33866F15-1DA0-4015-8539-9FF49289E98E}"/>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F431081D-F9ED-4607-8F58-5558245301D3}"/>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17194EAE-FAFA-4401-A641-D77E104BB7A2}"/>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A059D23-87F9-4477-BDD5-E57CBEE02DDA}"/>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28782112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14325" y="858785"/>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New Accounting Pronouncements (Continued)</a:t>
            </a:r>
          </a:p>
        </p:txBody>
      </p:sp>
      <p:sp>
        <p:nvSpPr>
          <p:cNvPr id="113667" name="Rectangle 3"/>
          <p:cNvSpPr>
            <a:spLocks noGrp="1" noChangeArrowheads="1"/>
          </p:cNvSpPr>
          <p:nvPr>
            <p:ph idx="1"/>
          </p:nvPr>
        </p:nvSpPr>
        <p:spPr>
          <a:xfrm>
            <a:off x="113750" y="1515219"/>
            <a:ext cx="8524875" cy="4419600"/>
          </a:xfrm>
        </p:spPr>
        <p:txBody>
          <a:bodyPr>
            <a:normAutofit/>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New GASB Pronouncements for Future Years (Continued)</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marL="880751" lvl="3" indent="-171450" algn="just">
              <a:lnSpc>
                <a:spcPts val="1700"/>
              </a:lnSpc>
              <a:buClr>
                <a:srgbClr val="379095"/>
              </a:buClr>
              <a:buSzPct val="60000"/>
              <a:buFont typeface="Courier New" panose="02070309020205020404" pitchFamily="49" charset="0"/>
              <a:buChar char="o"/>
            </a:pPr>
            <a:r>
              <a:rPr lang="en-US" sz="1100" b="1" dirty="0">
                <a:latin typeface="Open Sans" pitchFamily="2" charset="0"/>
                <a:ea typeface="Open Sans" pitchFamily="2" charset="0"/>
                <a:cs typeface="Open Sans" pitchFamily="2" charset="0"/>
              </a:rPr>
              <a:t>Statement No. 96, </a:t>
            </a:r>
            <a:r>
              <a:rPr lang="en-US" sz="1100" b="1" i="1" dirty="0">
                <a:latin typeface="Open Sans" pitchFamily="2" charset="0"/>
                <a:ea typeface="Open Sans" pitchFamily="2" charset="0"/>
                <a:cs typeface="Open Sans" pitchFamily="2" charset="0"/>
              </a:rPr>
              <a:t>Subscription-Based Information Technology Arrangements</a:t>
            </a:r>
            <a:r>
              <a:rPr lang="en-US" sz="1100" dirty="0">
                <a:latin typeface="Open Sans" pitchFamily="2" charset="0"/>
                <a:ea typeface="Open Sans" pitchFamily="2" charset="0"/>
                <a:cs typeface="Open Sans" pitchFamily="2" charset="0"/>
              </a:rPr>
              <a:t> was issued in May 2020 and is effective for fiscal years beginning after June 15, 2022 which means year ends of June 30, 2023 and following.</a:t>
            </a:r>
          </a:p>
          <a:p>
            <a:pPr marL="880751" lvl="3" indent="-171450" algn="just">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marL="880751" lvl="3" indent="-171450" algn="just">
              <a:lnSpc>
                <a:spcPts val="1700"/>
              </a:lnSpc>
              <a:buClr>
                <a:srgbClr val="379095"/>
              </a:buClr>
              <a:buSzPct val="60000"/>
              <a:buFont typeface="Courier New" panose="02070309020205020404" pitchFamily="49" charset="0"/>
              <a:buChar char="o"/>
            </a:pPr>
            <a:r>
              <a:rPr lang="en-US" sz="1100" b="1" dirty="0">
                <a:latin typeface="Open Sans" pitchFamily="2" charset="0"/>
                <a:ea typeface="Open Sans" pitchFamily="2" charset="0"/>
                <a:cs typeface="Open Sans" pitchFamily="2" charset="0"/>
              </a:rPr>
              <a:t>Statement No. 97, </a:t>
            </a:r>
            <a:r>
              <a:rPr lang="en-US" sz="1100" b="1" i="1" dirty="0">
                <a:latin typeface="Open Sans" pitchFamily="2" charset="0"/>
                <a:ea typeface="Open Sans" pitchFamily="2" charset="0"/>
                <a:cs typeface="Open Sans" pitchFamily="2" charset="0"/>
              </a:rPr>
              <a:t>Certain Component Unit Criteria, and Accounting and Financial Reporting for Internal Revenue Code Section 457 Deferred Compensation Plans </a:t>
            </a:r>
            <a:r>
              <a:rPr lang="en-US" sz="1100" dirty="0">
                <a:latin typeface="Open Sans" pitchFamily="2" charset="0"/>
                <a:ea typeface="Open Sans" pitchFamily="2" charset="0"/>
                <a:cs typeface="Open Sans" pitchFamily="2" charset="0"/>
              </a:rPr>
              <a:t>was issued in June 2020 and is effective for fiscal years beginning after June 15, 2021 (year ends of June 30, 2022 and following).</a:t>
            </a:r>
          </a:p>
          <a:p>
            <a:pPr marL="880751" lvl="3" indent="-171450" algn="just">
              <a:lnSpc>
                <a:spcPct val="110000"/>
              </a:lnSpc>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p:txBody>
      </p:sp>
      <p:cxnSp>
        <p:nvCxnSpPr>
          <p:cNvPr id="4" name="Straight Connector 3">
            <a:extLst>
              <a:ext uri="{FF2B5EF4-FFF2-40B4-BE49-F238E27FC236}">
                <a16:creationId xmlns:a16="http://schemas.microsoft.com/office/drawing/2014/main" id="{42A77050-7F67-4335-9C5C-4723B34AE01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BA66C4A4-FA5A-4753-B69E-E97FAE9BED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C8D826F5-4850-401C-81F4-B69BC1E1EDE8}"/>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5F045F21-0866-4CF9-B5E8-30636F7FD217}"/>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C8F164FC-AD1E-431D-8F39-D7CA6238D063}"/>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8081E0A-F878-4F36-AB3C-67590F576DC7}"/>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9096942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88914" y="880274"/>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New Accounting Pronouncements (Continued)</a:t>
            </a:r>
          </a:p>
        </p:txBody>
      </p:sp>
      <p:sp>
        <p:nvSpPr>
          <p:cNvPr id="113667" name="Rectangle 3"/>
          <p:cNvSpPr>
            <a:spLocks noGrp="1" noChangeArrowheads="1"/>
          </p:cNvSpPr>
          <p:nvPr>
            <p:ph idx="1"/>
          </p:nvPr>
        </p:nvSpPr>
        <p:spPr>
          <a:xfrm>
            <a:off x="219941" y="1660919"/>
            <a:ext cx="8524875" cy="4419600"/>
          </a:xfrm>
        </p:spPr>
        <p:txBody>
          <a:bodyPr>
            <a:normAutofit/>
          </a:bodyPr>
          <a:lstStyle/>
          <a:p>
            <a:pPr lvl="1">
              <a:buClr>
                <a:srgbClr val="379095"/>
              </a:buClr>
              <a:buFont typeface="Arial" panose="020B0604020202020204" pitchFamily="34" charset="0"/>
              <a:buChar char="•"/>
            </a:pPr>
            <a:r>
              <a:rPr lang="en-US" sz="1300" b="1" dirty="0">
                <a:solidFill>
                  <a:srgbClr val="379095"/>
                </a:solidFill>
                <a:latin typeface="Open Sans" pitchFamily="2" charset="0"/>
                <a:ea typeface="Open Sans" pitchFamily="2" charset="0"/>
                <a:cs typeface="Open Sans" pitchFamily="2" charset="0"/>
              </a:rPr>
              <a:t>New GASB Pronouncements for Future Years (Continued)</a:t>
            </a:r>
          </a:p>
          <a:p>
            <a:pPr marL="880751" lvl="3" indent="-171450">
              <a:lnSpc>
                <a:spcPts val="1700"/>
              </a:lnSpc>
              <a:spcAft>
                <a:spcPts val="1000"/>
              </a:spcAft>
              <a:buClr>
                <a:srgbClr val="379095"/>
              </a:buClr>
              <a:buSzPct val="60000"/>
              <a:buFont typeface="Courier New" panose="02070309020205020404" pitchFamily="49" charset="0"/>
              <a:buChar char="o"/>
            </a:pPr>
            <a:r>
              <a:rPr lang="en-US" sz="1050" dirty="0">
                <a:latin typeface="Open Sans" pitchFamily="2" charset="0"/>
                <a:ea typeface="Open Sans" pitchFamily="2" charset="0"/>
                <a:cs typeface="Open Sans" pitchFamily="2" charset="0"/>
              </a:rPr>
              <a:t>Other Pending or Current GASB Projects (Continued):</a:t>
            </a:r>
          </a:p>
          <a:p>
            <a:pPr marL="731520" lvl="1" indent="-182880" algn="just" fontAlgn="auto" hangingPunct="1">
              <a:spcBef>
                <a:spcPts val="0"/>
              </a:spcBef>
              <a:spcAft>
                <a:spcPts val="1000"/>
              </a:spcAft>
              <a:buClr>
                <a:srgbClr val="379095"/>
              </a:buClr>
              <a:buFont typeface="Wingdings" panose="05000000000000000000" pitchFamily="2" charset="2"/>
              <a:buChar char="§"/>
              <a:tabLst>
                <a:tab pos="742950" algn="l"/>
              </a:tabLst>
            </a:pPr>
            <a:r>
              <a:rPr lang="en-US" sz="1050" b="1" dirty="0">
                <a:effectLst/>
                <a:latin typeface="Open Sans" pitchFamily="2" charset="0"/>
                <a:ea typeface="Open Sans" pitchFamily="2" charset="0"/>
                <a:cs typeface="Open Sans" pitchFamily="2" charset="0"/>
              </a:rPr>
              <a:t>Re-Examination of the Financial Reporting Model.  </a:t>
            </a:r>
            <a:r>
              <a:rPr lang="en-US" sz="1050" dirty="0">
                <a:effectLst/>
                <a:latin typeface="Open Sans" pitchFamily="2" charset="0"/>
                <a:ea typeface="Open Sans" pitchFamily="2" charset="0"/>
                <a:cs typeface="Open Sans" pitchFamily="2" charset="0"/>
              </a:rPr>
              <a:t>GASB has added this project to its technical agenda to make improvements to the existing financial reporting model (established via GASB issued Statement No. 34).  Improvements are meant to enhance the effectiveness of the model in providing information for decision-making and assessing a government’s accountability.  GASB anticipates a final standard expected in early 2022.   </a:t>
            </a:r>
          </a:p>
          <a:p>
            <a:pPr marL="731520" lvl="1" indent="-182880" algn="just" fontAlgn="auto" hangingPunct="1">
              <a:spcBef>
                <a:spcPts val="0"/>
              </a:spcBef>
              <a:spcAft>
                <a:spcPts val="1000"/>
              </a:spcAft>
              <a:buClr>
                <a:srgbClr val="379095"/>
              </a:buClr>
              <a:buFont typeface="Wingdings" panose="05000000000000000000" pitchFamily="2" charset="2"/>
              <a:buChar char="§"/>
              <a:tabLst>
                <a:tab pos="742950" algn="l"/>
              </a:tabLst>
            </a:pPr>
            <a:r>
              <a:rPr lang="en-US" sz="1050" b="1" dirty="0">
                <a:effectLst/>
                <a:latin typeface="Open Sans" pitchFamily="2" charset="0"/>
                <a:ea typeface="Open Sans" pitchFamily="2" charset="0"/>
                <a:cs typeface="Open Sans" pitchFamily="2" charset="0"/>
              </a:rPr>
              <a:t>Conceptual Framework</a:t>
            </a:r>
            <a:r>
              <a:rPr lang="en-US" sz="1050" dirty="0">
                <a:effectLst/>
                <a:latin typeface="Open Sans" pitchFamily="2" charset="0"/>
                <a:ea typeface="Open Sans" pitchFamily="2" charset="0"/>
                <a:cs typeface="Open Sans" pitchFamily="2" charset="0"/>
              </a:rPr>
              <a:t> is a constant matter being looked at by GASB.  Current measurement focus statements (for governmental funds) to change to near-term financial resources measurement.  May dictate a period (such as 60 days) for revenue and expenditure recognition.  May expense things such as supplies and prepaid assets at acquisition.  Will look into which balances (at all statement levels) are measured at acquisition and which need to be re-measured at year-end.  Final standard is expected in 2022.</a:t>
            </a:r>
          </a:p>
          <a:p>
            <a:pPr marL="731520" lvl="1" indent="-182880" algn="just" fontAlgn="auto" hangingPunct="1">
              <a:spcBef>
                <a:spcPts val="0"/>
              </a:spcBef>
              <a:spcAft>
                <a:spcPts val="1000"/>
              </a:spcAft>
              <a:buClr>
                <a:srgbClr val="379095"/>
              </a:buClr>
              <a:buFont typeface="Wingdings" panose="05000000000000000000" pitchFamily="2" charset="2"/>
              <a:buChar char="§"/>
              <a:tabLst>
                <a:tab pos="742950" algn="l"/>
              </a:tabLst>
            </a:pPr>
            <a:r>
              <a:rPr lang="en-US" sz="1050" b="1" dirty="0">
                <a:effectLst/>
                <a:latin typeface="Open Sans" pitchFamily="2" charset="0"/>
                <a:ea typeface="Open Sans" pitchFamily="2" charset="0"/>
                <a:cs typeface="Open Sans" pitchFamily="2" charset="0"/>
              </a:rPr>
              <a:t>Revenue and Expense Recognition</a:t>
            </a:r>
            <a:r>
              <a:rPr lang="en-US" sz="1050" dirty="0">
                <a:effectLst/>
                <a:latin typeface="Open Sans" pitchFamily="2" charset="0"/>
                <a:ea typeface="Open Sans" pitchFamily="2" charset="0"/>
                <a:cs typeface="Open Sans" pitchFamily="2" charset="0"/>
              </a:rPr>
              <a:t> is another long-term project where the GASB is working to develop a comprehensive application model for recognition of revenues and expenses from non-exchange, exchange, and exchange-like transactions. The final standard is expected in 2023.</a:t>
            </a:r>
          </a:p>
          <a:p>
            <a:pPr marL="731520" lvl="1" indent="-182880" algn="just" fontAlgn="auto" hangingPunct="1">
              <a:spcBef>
                <a:spcPts val="0"/>
              </a:spcBef>
              <a:spcAft>
                <a:spcPts val="1000"/>
              </a:spcAft>
              <a:buClr>
                <a:srgbClr val="379095"/>
              </a:buClr>
              <a:buFont typeface="Wingdings" panose="05000000000000000000" pitchFamily="2" charset="2"/>
              <a:buChar char="§"/>
              <a:tabLst>
                <a:tab pos="742950" algn="l"/>
              </a:tabLst>
            </a:pPr>
            <a:r>
              <a:rPr lang="en-US" sz="1050" b="1" dirty="0">
                <a:effectLst/>
                <a:latin typeface="Open Sans" pitchFamily="2" charset="0"/>
                <a:ea typeface="Open Sans" pitchFamily="2" charset="0"/>
                <a:cs typeface="Open Sans" pitchFamily="2" charset="0"/>
              </a:rPr>
              <a:t>Compensated Absences </a:t>
            </a:r>
            <a:r>
              <a:rPr lang="en-US" sz="1050" dirty="0">
                <a:effectLst/>
                <a:latin typeface="Open Sans" pitchFamily="2" charset="0"/>
                <a:ea typeface="Open Sans" pitchFamily="2" charset="0"/>
                <a:cs typeface="Open Sans" pitchFamily="2" charset="0"/>
              </a:rPr>
              <a:t>is technical topic being examined by the GASB currently due to significant changes in benefits offered by governmental employers.  Current GAAP does not address certain items such as paid time off (PTO) and there is a wide divergence in practice.  A final standard on this topic is expected towards the end of 2021.</a:t>
            </a:r>
          </a:p>
          <a:p>
            <a:pPr marL="731520" lvl="1" indent="-182880" algn="just" fontAlgn="auto" hangingPunct="1">
              <a:spcBef>
                <a:spcPts val="0"/>
              </a:spcBef>
              <a:spcAft>
                <a:spcPts val="0"/>
              </a:spcAft>
              <a:buClr>
                <a:srgbClr val="379095"/>
              </a:buClr>
              <a:buFont typeface="Wingdings" panose="05000000000000000000" pitchFamily="2" charset="2"/>
              <a:buChar char="§"/>
              <a:tabLst>
                <a:tab pos="742950" algn="l"/>
              </a:tabLst>
            </a:pPr>
            <a:r>
              <a:rPr lang="en-US" sz="1050" b="1" dirty="0">
                <a:effectLst/>
                <a:latin typeface="Open Sans" pitchFamily="2" charset="0"/>
                <a:ea typeface="Open Sans" pitchFamily="2" charset="0"/>
                <a:cs typeface="Open Sans" pitchFamily="2" charset="0"/>
              </a:rPr>
              <a:t>Prior-Period Adjustments, Accounting Changes, and Error Corrections</a:t>
            </a:r>
            <a:r>
              <a:rPr lang="en-US" sz="1050" dirty="0">
                <a:effectLst/>
                <a:latin typeface="Open Sans" pitchFamily="2" charset="0"/>
                <a:ea typeface="Open Sans" pitchFamily="2" charset="0"/>
                <a:cs typeface="Open Sans" pitchFamily="2" charset="0"/>
              </a:rPr>
              <a:t> is a technical topic being examined by the GASB due to a wide diversity in practice regarding required presentation on the face of the financial statements, disclosures, etc.  A final standard on this topic is expected in early 2022.</a:t>
            </a:r>
          </a:p>
          <a:p>
            <a:pPr marL="1016952" lvl="3" algn="just">
              <a:lnSpc>
                <a:spcPts val="1700"/>
              </a:lnSpc>
            </a:pPr>
            <a:endParaRPr lang="en-US" sz="1200" dirty="0"/>
          </a:p>
        </p:txBody>
      </p:sp>
      <p:cxnSp>
        <p:nvCxnSpPr>
          <p:cNvPr id="4" name="Straight Connector 3">
            <a:extLst>
              <a:ext uri="{FF2B5EF4-FFF2-40B4-BE49-F238E27FC236}">
                <a16:creationId xmlns:a16="http://schemas.microsoft.com/office/drawing/2014/main" id="{06C683F7-B4FD-4ECC-BE5E-E862C1F88150}"/>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55BCA4FE-5BA8-4527-8E51-C906F4514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50ACE63D-6F37-425E-81B4-162493D8DFC0}"/>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6CA9B250-7723-47EB-8B94-93073E987C80}"/>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7B8DEA6F-9268-49BC-9523-478B0C2CAE70}"/>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32DC5E3E-F0DC-4FDA-8A93-43E62E22D075}"/>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232467995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20226" y="752938"/>
            <a:ext cx="8524875" cy="762000"/>
          </a:xfrm>
        </p:spPr>
        <p:txBody>
          <a:bodyPr>
            <a:normAutofit/>
          </a:bodyPr>
          <a:lstStyle/>
          <a:p>
            <a:r>
              <a:rPr lang="en-US" sz="1600" b="1" u="sng" dirty="0">
                <a:solidFill>
                  <a:srgbClr val="379095"/>
                </a:solidFill>
                <a:latin typeface="Open Sans" pitchFamily="2" charset="0"/>
                <a:ea typeface="Open Sans" pitchFamily="2" charset="0"/>
                <a:cs typeface="Open Sans" pitchFamily="2" charset="0"/>
              </a:rPr>
              <a:t>Govt. Clients – Free Quarterly Continuing Education</a:t>
            </a:r>
          </a:p>
        </p:txBody>
      </p:sp>
      <p:sp>
        <p:nvSpPr>
          <p:cNvPr id="113667" name="Rectangle 3"/>
          <p:cNvSpPr>
            <a:spLocks noGrp="1" noChangeArrowheads="1"/>
          </p:cNvSpPr>
          <p:nvPr>
            <p:ph idx="1"/>
          </p:nvPr>
        </p:nvSpPr>
        <p:spPr>
          <a:xfrm>
            <a:off x="160949" y="1565825"/>
            <a:ext cx="8524875" cy="4096434"/>
          </a:xfrm>
        </p:spPr>
        <p:txBody>
          <a:bodyPr>
            <a:normAutofit fontScale="70000" lnSpcReduction="20000"/>
          </a:bodyPr>
          <a:lstStyle/>
          <a:p>
            <a:pPr lvl="1">
              <a:buClr>
                <a:srgbClr val="379095"/>
              </a:buClr>
              <a:buSzPct val="80000"/>
              <a:buFont typeface="Arial" panose="020B0604020202020204" pitchFamily="34" charset="0"/>
              <a:buChar char="•"/>
            </a:pPr>
            <a:r>
              <a:rPr lang="en-US" sz="1700" b="1" dirty="0">
                <a:solidFill>
                  <a:srgbClr val="379095"/>
                </a:solidFill>
                <a:latin typeface="Open Sans" pitchFamily="2" charset="0"/>
                <a:ea typeface="Open Sans" pitchFamily="2" charset="0"/>
                <a:cs typeface="Open Sans" pitchFamily="2" charset="0"/>
              </a:rPr>
              <a:t>Since March of 2009 – For Over 12 Years !!</a:t>
            </a:r>
          </a:p>
          <a:p>
            <a:pPr marL="321320" lvl="1" indent="0">
              <a:buClr>
                <a:srgbClr val="379095"/>
              </a:buClr>
              <a:buSzPct val="80000"/>
              <a:buNone/>
            </a:pPr>
            <a:endParaRPr lang="en-US" sz="800" b="1" dirty="0">
              <a:solidFill>
                <a:srgbClr val="379095"/>
              </a:solidFill>
            </a:endParaRPr>
          </a:p>
          <a:p>
            <a:pPr marL="880751" lvl="3" indent="-171450" algn="just">
              <a:lnSpc>
                <a:spcPts val="1100"/>
              </a:lnSpc>
              <a:buClr>
                <a:srgbClr val="379095"/>
              </a:buClr>
              <a:buSzPct val="60000"/>
              <a:buFont typeface="Courier New" panose="02070309020205020404" pitchFamily="49" charset="0"/>
              <a:buChar char="o"/>
            </a:pPr>
            <a:r>
              <a:rPr lang="en-US" sz="1300" dirty="0">
                <a:latin typeface="Open Sans" pitchFamily="2" charset="0"/>
                <a:ea typeface="Open Sans" pitchFamily="2" charset="0"/>
                <a:cs typeface="Open Sans" pitchFamily="2" charset="0"/>
              </a:rPr>
              <a:t>Mauldin &amp; Jenkins provides </a:t>
            </a:r>
            <a:r>
              <a:rPr lang="en-US" sz="1300" u="sng" dirty="0">
                <a:latin typeface="Open Sans" pitchFamily="2" charset="0"/>
                <a:ea typeface="Open Sans" pitchFamily="2" charset="0"/>
                <a:cs typeface="Open Sans" pitchFamily="2" charset="0"/>
              </a:rPr>
              <a:t>free quarterly continuing education for all of our  governmental clients</a:t>
            </a:r>
            <a:r>
              <a:rPr lang="en-US" sz="1300" dirty="0">
                <a:latin typeface="Open Sans" pitchFamily="2" charset="0"/>
                <a:ea typeface="Open Sans" pitchFamily="2" charset="0"/>
                <a:cs typeface="Open Sans" pitchFamily="2" charset="0"/>
              </a:rPr>
              <a:t>.   Topics are tailored to be of interest to governmental entities.  In an effort to accommodate our entire governmental client base, we offer the sessions several times per quarter at a variety of client provided locations resulting in greater networking and knowledge sharing among our governmental clients.  We normally see approximately 180 people per quarter.  Examples of subjects addressed in the past few quarters include:</a:t>
            </a:r>
          </a:p>
          <a:p>
            <a:pPr marL="320040" lvl="2" indent="0">
              <a:buNone/>
            </a:pPr>
            <a:endParaRPr lang="en-US" sz="1200" dirty="0"/>
          </a:p>
          <a:p>
            <a:pPr marL="548640" lvl="2"/>
            <a:endParaRPr lang="en-US" sz="1200" dirty="0"/>
          </a:p>
          <a:p>
            <a:pPr marL="387980" lvl="2" indent="0">
              <a:buNone/>
            </a:pPr>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548640" lvl="2"/>
            <a:endParaRPr lang="en-US" sz="1200" dirty="0"/>
          </a:p>
          <a:p>
            <a:pPr marL="1445941" marR="0" lvl="4" indent="-160660" algn="l" defTabSz="32132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t>
            </a:r>
          </a:p>
          <a:p>
            <a:pPr marL="548640" lvl="2"/>
            <a:endParaRPr lang="en-US" sz="1200" dirty="0"/>
          </a:p>
        </p:txBody>
      </p:sp>
      <p:sp>
        <p:nvSpPr>
          <p:cNvPr id="4" name="TextBox 3"/>
          <p:cNvSpPr txBox="1"/>
          <p:nvPr/>
        </p:nvSpPr>
        <p:spPr>
          <a:xfrm>
            <a:off x="756366" y="2648179"/>
            <a:ext cx="7980577" cy="2839239"/>
          </a:xfrm>
          <a:prstGeom prst="rect">
            <a:avLst/>
          </a:prstGeom>
          <a:noFill/>
        </p:spPr>
        <p:txBody>
          <a:bodyPr wrap="square" numCol="2" rtlCol="0">
            <a:spAutoFit/>
          </a:bodyPr>
          <a:lstStyle/>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Accounting for Debt Issuances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Achieving Excellence in Financial Reporting</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Best Budgeting Practices, Policies and Processes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Budget Preparation</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ACFR Preparation (two (2) day hands-on course)</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Capital Asset Accounting Processes and Controls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Collateralization of Deposits and Investments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Component Units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Cybersecurity Risk Management</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Evaluating Financial and Non-Financial Health of a Govt.</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Financial Report Card – Where Does Your Govt. Stand?</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Financial Reporting Model Improvements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GASB Nos. 74 &amp; 75, OPEB Standards </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GASB No. 77, Tax Abatement Disclosures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GASB No. 84, Fiduciary Activities</a:t>
            </a:r>
          </a:p>
          <a:p>
            <a:pPr marL="171450" lvl="0" indent="-171450">
              <a:buClr>
                <a:srgbClr val="379095"/>
              </a:buClr>
              <a:buFont typeface="Wingdings" panose="05000000000000000000" pitchFamily="2" charset="2"/>
              <a:buChar char="§"/>
            </a:pPr>
            <a:endParaRPr lang="en-US" sz="1050" dirty="0">
              <a:latin typeface="Open Sans" pitchFamily="2" charset="0"/>
              <a:ea typeface="Open Sans" pitchFamily="2" charset="0"/>
              <a:cs typeface="Open Sans" pitchFamily="2" charset="0"/>
            </a:endParaRPr>
          </a:p>
          <a:p>
            <a:pPr marL="171450" lvl="0" indent="-171450">
              <a:buClr>
                <a:srgbClr val="379095"/>
              </a:buClr>
              <a:buFont typeface="Wingdings" panose="05000000000000000000" pitchFamily="2" charset="2"/>
              <a:buChar char="§"/>
            </a:pPr>
            <a:endParaRPr lang="en-US" sz="1050" dirty="0">
              <a:latin typeface="Open Sans" pitchFamily="2" charset="0"/>
              <a:ea typeface="Open Sans" pitchFamily="2" charset="0"/>
              <a:cs typeface="Open Sans" pitchFamily="2" charset="0"/>
            </a:endParaRPr>
          </a:p>
          <a:p>
            <a:pPr marL="171450" lvl="0" indent="-171450">
              <a:buClr>
                <a:srgbClr val="379095"/>
              </a:buClr>
              <a:buFont typeface="Wingdings" panose="05000000000000000000" pitchFamily="2" charset="2"/>
              <a:buChar char="§"/>
            </a:pPr>
            <a:endParaRPr lang="en-US" sz="1050" dirty="0">
              <a:latin typeface="Open Sans" pitchFamily="2" charset="0"/>
              <a:ea typeface="Open Sans" pitchFamily="2" charset="0"/>
              <a:cs typeface="Open Sans" pitchFamily="2" charset="0"/>
            </a:endParaRPr>
          </a:p>
          <a:p>
            <a:pPr lvl="0">
              <a:buClr>
                <a:srgbClr val="379095"/>
              </a:buClr>
            </a:pPr>
            <a:endParaRPr lang="en-US" sz="1050" dirty="0">
              <a:latin typeface="Open Sans" pitchFamily="2" charset="0"/>
              <a:ea typeface="Open Sans" pitchFamily="2" charset="0"/>
              <a:cs typeface="Open Sans" pitchFamily="2" charset="0"/>
            </a:endParaRP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GASB Projects &amp; Updates (ongoing &amp; several sessions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Human Capital Management</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Grant Accounting Processes and Controls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Internal Controls Over Accounts Payable, Payroll and   </a:t>
            </a:r>
            <a:br>
              <a:rPr lang="en-US" sz="1050" dirty="0">
                <a:latin typeface="Open Sans" pitchFamily="2" charset="0"/>
                <a:ea typeface="Open Sans" pitchFamily="2" charset="0"/>
                <a:cs typeface="Open Sans" pitchFamily="2" charset="0"/>
              </a:rPr>
            </a:br>
            <a:r>
              <a:rPr lang="en-US" sz="1050" dirty="0">
                <a:latin typeface="Open Sans" pitchFamily="2" charset="0"/>
                <a:ea typeface="Open Sans" pitchFamily="2" charset="0"/>
                <a:cs typeface="Open Sans" pitchFamily="2" charset="0"/>
              </a:rPr>
              <a:t>     Cash Disbursements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Internal Controls Over Receivables &amp; the Revenue Cycle</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IRS Issues, Primarily Payroll Matters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Legal Considerations for Debt Issuances &amp; Disclosures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Policies and Procedures Manuals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Segregation of Duties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Single Audits for Auditees</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Special Purpose Local Option Sales Tax (SPLOST)</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Accounting, Reporting &amp; Compliance</a:t>
            </a:r>
          </a:p>
          <a:p>
            <a:pPr marL="171450" lvl="0" indent="-171450">
              <a:buClr>
                <a:srgbClr val="379095"/>
              </a:buClr>
              <a:buFont typeface="Wingdings" panose="05000000000000000000" pitchFamily="2" charset="2"/>
              <a:buChar char="§"/>
            </a:pPr>
            <a:r>
              <a:rPr lang="en-US" sz="1050" dirty="0">
                <a:latin typeface="Open Sans" pitchFamily="2" charset="0"/>
                <a:ea typeface="Open Sans" pitchFamily="2" charset="0"/>
                <a:cs typeface="Open Sans" pitchFamily="2" charset="0"/>
              </a:rPr>
              <a:t>Uniform Grant Reporting Requirements and the New  </a:t>
            </a:r>
            <a:br>
              <a:rPr lang="en-US" sz="1050" dirty="0">
                <a:latin typeface="Open Sans" pitchFamily="2" charset="0"/>
                <a:ea typeface="Open Sans" pitchFamily="2" charset="0"/>
                <a:cs typeface="Open Sans" pitchFamily="2" charset="0"/>
              </a:rPr>
            </a:br>
            <a:r>
              <a:rPr lang="en-US" sz="1050" dirty="0">
                <a:latin typeface="Open Sans" pitchFamily="2" charset="0"/>
                <a:ea typeface="Open Sans" pitchFamily="2" charset="0"/>
                <a:cs typeface="Open Sans" pitchFamily="2" charset="0"/>
              </a:rPr>
              <a:t>      Single Audit</a:t>
            </a:r>
          </a:p>
        </p:txBody>
      </p:sp>
      <p:cxnSp>
        <p:nvCxnSpPr>
          <p:cNvPr id="5" name="Straight Connector 4">
            <a:extLst>
              <a:ext uri="{FF2B5EF4-FFF2-40B4-BE49-F238E27FC236}">
                <a16:creationId xmlns:a16="http://schemas.microsoft.com/office/drawing/2014/main" id="{ECFE8C29-59CE-45A4-8C0D-049FD545F51E}"/>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6" name="Picture 5" descr="A picture containing text, sign&#10;&#10;Description automatically generated">
            <a:extLst>
              <a:ext uri="{FF2B5EF4-FFF2-40B4-BE49-F238E27FC236}">
                <a16:creationId xmlns:a16="http://schemas.microsoft.com/office/drawing/2014/main" id="{C8CEB5F6-A4C0-4D5C-AFC3-89A767A18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7" name="TextBox 6">
            <a:extLst>
              <a:ext uri="{FF2B5EF4-FFF2-40B4-BE49-F238E27FC236}">
                <a16:creationId xmlns:a16="http://schemas.microsoft.com/office/drawing/2014/main" id="{1A8EBF66-0DE2-4F0D-93FA-6A0B181700BD}"/>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8" name="TextBox 7">
            <a:extLst>
              <a:ext uri="{FF2B5EF4-FFF2-40B4-BE49-F238E27FC236}">
                <a16:creationId xmlns:a16="http://schemas.microsoft.com/office/drawing/2014/main" id="{00C3F6FB-3BD9-4346-B2CD-EA770BF3622D}"/>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9" name="Straight Connector 8">
            <a:extLst>
              <a:ext uri="{FF2B5EF4-FFF2-40B4-BE49-F238E27FC236}">
                <a16:creationId xmlns:a16="http://schemas.microsoft.com/office/drawing/2014/main" id="{1B381F08-6C86-4C35-8C3F-B694C1B1A786}"/>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F6415D0-E88D-4808-903B-4031AF46C520}"/>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5202986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Title"/>
        <p:cNvGrpSpPr/>
        <p:nvPr/>
      </p:nvGrpSpPr>
      <p:grpSpPr>
        <a:xfrm>
          <a:off x="0" y="0"/>
          <a:ext cx="0" cy="0"/>
          <a:chOff x="0" y="0"/>
          <a:chExt cx="0" cy="0"/>
        </a:xfrm>
      </p:grpSpPr>
      <p:sp>
        <p:nvSpPr>
          <p:cNvPr id="8" name="Title"/>
          <p:cNvSpPr/>
          <p:nvPr/>
        </p:nvSpPr>
        <p:spPr>
          <a:xfrm>
            <a:off x="0" y="3646944"/>
            <a:ext cx="9144000" cy="481968"/>
          </a:xfrm>
          <a:prstGeom prst="rect">
            <a:avLst/>
          </a:prstGeom>
        </p:spPr>
        <p:txBody>
          <a:bodyPr spcFirstLastPara="0" lIns="66940" tIns="0" rIns="66940" bIns="0" anchor="t"/>
          <a:lstStyle/>
          <a:p>
            <a:pPr algn="ctr" defTabSz="642640" eaLnBrk="1" fontAlgn="auto">
              <a:spcBef>
                <a:spcPts val="0"/>
              </a:spcBef>
              <a:spcAft>
                <a:spcPts val="0"/>
              </a:spcAft>
            </a:pPr>
            <a:r>
              <a:rPr lang="en-US" sz="2800" b="1" i="1" dirty="0">
                <a:solidFill>
                  <a:srgbClr val="379095"/>
                </a:solidFill>
                <a:latin typeface="Open Sans" pitchFamily="2" charset="0"/>
                <a:ea typeface="Open Sans" pitchFamily="2" charset="0"/>
                <a:cs typeface="Open Sans" pitchFamily="2" charset="0"/>
              </a:rPr>
              <a:t>Questions &amp; Comments</a:t>
            </a:r>
          </a:p>
          <a:p>
            <a:pPr algn="ctr" defTabSz="642640" eaLnBrk="1" fontAlgn="auto">
              <a:spcBef>
                <a:spcPts val="0"/>
              </a:spcBef>
              <a:spcAft>
                <a:spcPts val="0"/>
              </a:spcAft>
            </a:pPr>
            <a:endParaRPr sz="3163" spc="422" dirty="0">
              <a:solidFill>
                <a:srgbClr val="379095"/>
              </a:solidFill>
              <a:latin typeface="Open Sans" pitchFamily="2" charset="0"/>
              <a:ea typeface="Open Sans" pitchFamily="2" charset="0"/>
              <a:cs typeface="Open Sans" pitchFamily="2" charset="0"/>
            </a:endParaRPr>
          </a:p>
        </p:txBody>
      </p:sp>
      <p:sp>
        <p:nvSpPr>
          <p:cNvPr id="10" name="Body text copy copy 5"/>
          <p:cNvSpPr/>
          <p:nvPr/>
        </p:nvSpPr>
        <p:spPr>
          <a:xfrm>
            <a:off x="1131766" y="4151952"/>
            <a:ext cx="6891055" cy="200820"/>
          </a:xfrm>
          <a:prstGeom prst="rect">
            <a:avLst/>
          </a:prstGeom>
        </p:spPr>
        <p:txBody>
          <a:bodyPr spcFirstLastPara="0" lIns="0" tIns="0" rIns="0" bIns="0" anchor="t"/>
          <a:lstStyle/>
          <a:p>
            <a:pPr algn="ctr" defTabSz="642640" eaLnBrk="1" fontAlgn="auto">
              <a:lnSpc>
                <a:spcPct val="125000"/>
              </a:lnSpc>
              <a:spcBef>
                <a:spcPts val="0"/>
              </a:spcBef>
              <a:spcAft>
                <a:spcPts val="0"/>
              </a:spcAft>
            </a:pPr>
            <a:endParaRPr sz="1054" b="1" cap="all" spc="158" dirty="0">
              <a:solidFill>
                <a:srgbClr val="F2EEEB"/>
              </a:solidFill>
              <a:latin typeface="Josefin Sans"/>
              <a:cs typeface="Josefin Sans"/>
            </a:endParaRPr>
          </a:p>
        </p:txBody>
      </p:sp>
      <p:pic>
        <p:nvPicPr>
          <p:cNvPr id="18" name="Picture 17" descr="A picture containing text, sign&#10;&#10;Description automatically generated">
            <a:extLst>
              <a:ext uri="{FF2B5EF4-FFF2-40B4-BE49-F238E27FC236}">
                <a16:creationId xmlns:a16="http://schemas.microsoft.com/office/drawing/2014/main" id="{E1F92C1C-1474-4757-A816-297EF3BE1D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900" y="5569418"/>
            <a:ext cx="1762756" cy="1058210"/>
          </a:xfrm>
          <a:prstGeom prst="rect">
            <a:avLst/>
          </a:prstGeom>
        </p:spPr>
      </p:pic>
      <p:cxnSp>
        <p:nvCxnSpPr>
          <p:cNvPr id="20" name="Straight Connector 19">
            <a:extLst>
              <a:ext uri="{FF2B5EF4-FFF2-40B4-BE49-F238E27FC236}">
                <a16:creationId xmlns:a16="http://schemas.microsoft.com/office/drawing/2014/main" id="{75DF7A54-3917-4C75-A2E5-23317565F5EE}"/>
              </a:ext>
            </a:extLst>
          </p:cNvPr>
          <p:cNvCxnSpPr/>
          <p:nvPr/>
        </p:nvCxnSpPr>
        <p:spPr>
          <a:xfrm>
            <a:off x="-141582" y="755114"/>
            <a:ext cx="9418320" cy="0"/>
          </a:xfrm>
          <a:prstGeom prst="line">
            <a:avLst/>
          </a:prstGeom>
          <a:ln w="50800">
            <a:solidFill>
              <a:srgbClr val="379095"/>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6321AB77-FDC4-4884-835C-B18A79E7C3FD}"/>
              </a:ext>
            </a:extLst>
          </p:cNvPr>
          <p:cNvSpPr/>
          <p:nvPr/>
        </p:nvSpPr>
        <p:spPr>
          <a:xfrm>
            <a:off x="700901" y="5444406"/>
            <a:ext cx="1762756" cy="1243549"/>
          </a:xfrm>
          <a:prstGeom prst="rect">
            <a:avLst/>
          </a:prstGeom>
          <a:noFill/>
          <a:ln w="38100" cap="flat" cmpd="sng" algn="ctr">
            <a:solidFill>
              <a:srgbClr val="37909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BD9EA41-BA44-4832-9A22-634B2FEAD0EF}"/>
              </a:ext>
            </a:extLst>
          </p:cNvPr>
          <p:cNvSpPr/>
          <p:nvPr/>
        </p:nvSpPr>
        <p:spPr>
          <a:xfrm>
            <a:off x="2265369" y="5373579"/>
            <a:ext cx="418855" cy="600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copy"/>
          <p:cNvSpPr/>
          <p:nvPr/>
        </p:nvSpPr>
        <p:spPr>
          <a:xfrm>
            <a:off x="811649" y="5640206"/>
            <a:ext cx="9144000" cy="147268"/>
          </a:xfrm>
          <a:prstGeom prst="rect">
            <a:avLst/>
          </a:prstGeom>
        </p:spPr>
        <p:txBody>
          <a:bodyPr spcFirstLastPara="0" lIns="0" tIns="0" rIns="0" bIns="0" anchor="t"/>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itchFamily="2" charset="0"/>
                <a:ea typeface="Open Sans" pitchFamily="2" charset="0"/>
                <a:cs typeface="Open Sans" pitchFamily="2" charset="0"/>
              </a:rPr>
              <a:t>Thank You for the Opportunity to Serve</a:t>
            </a:r>
          </a:p>
        </p:txBody>
      </p:sp>
      <p:sp>
        <p:nvSpPr>
          <p:cNvPr id="23" name="Rectangle 22">
            <a:extLst>
              <a:ext uri="{FF2B5EF4-FFF2-40B4-BE49-F238E27FC236}">
                <a16:creationId xmlns:a16="http://schemas.microsoft.com/office/drawing/2014/main" id="{066BD68A-1330-4BC2-BD80-32ABBE711B7C}"/>
              </a:ext>
            </a:extLst>
          </p:cNvPr>
          <p:cNvSpPr/>
          <p:nvPr/>
        </p:nvSpPr>
        <p:spPr>
          <a:xfrm>
            <a:off x="2410330" y="5973837"/>
            <a:ext cx="418855" cy="2666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Douglas County Courthouse">
            <a:extLst>
              <a:ext uri="{FF2B5EF4-FFF2-40B4-BE49-F238E27FC236}">
                <a16:creationId xmlns:a16="http://schemas.microsoft.com/office/drawing/2014/main" id="{98BE0F9F-A887-49E3-88B6-821AEBC86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841" y="1321395"/>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73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050"/>
          <p:cNvSpPr>
            <a:spLocks noGrp="1" noChangeArrowheads="1"/>
          </p:cNvSpPr>
          <p:nvPr>
            <p:ph type="title"/>
          </p:nvPr>
        </p:nvSpPr>
        <p:spPr>
          <a:xfrm>
            <a:off x="309563" y="223763"/>
            <a:ext cx="8524875" cy="76200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r>
              <a:rPr lang="en-US" sz="1800" dirty="0">
                <a:solidFill>
                  <a:srgbClr val="0066FF"/>
                </a:solidFill>
              </a:rPr>
              <a:t>Engagement Team</a:t>
            </a:r>
          </a:p>
        </p:txBody>
      </p:sp>
      <p:sp>
        <p:nvSpPr>
          <p:cNvPr id="3" name="TextBox 2"/>
          <p:cNvSpPr txBox="1"/>
          <p:nvPr/>
        </p:nvSpPr>
        <p:spPr>
          <a:xfrm>
            <a:off x="357446" y="3627619"/>
            <a:ext cx="6005880" cy="574516"/>
          </a:xfrm>
          <a:prstGeom prst="rect">
            <a:avLst/>
          </a:prstGeom>
          <a:noFill/>
        </p:spPr>
        <p:txBody>
          <a:bodyPr wrap="square" rtlCol="0">
            <a:spAutoFit/>
          </a:bodyPr>
          <a:lstStyle/>
          <a:p>
            <a:pPr marL="925830" lvl="2" indent="-285750">
              <a:lnSpc>
                <a:spcPts val="1600"/>
              </a:lnSpc>
              <a:spcBef>
                <a:spcPts val="600"/>
              </a:spcBef>
              <a:buClr>
                <a:srgbClr val="607794"/>
              </a:buClr>
              <a:buSzPct val="75000"/>
              <a:buFont typeface="Arial" panose="020B0604020202020204" pitchFamily="34" charset="0"/>
              <a:buChar char="•"/>
            </a:pPr>
            <a:endParaRPr lang="en-US" sz="1300" dirty="0"/>
          </a:p>
          <a:p>
            <a:endParaRPr lang="en-US" dirty="0"/>
          </a:p>
        </p:txBody>
      </p:sp>
      <p:sp>
        <p:nvSpPr>
          <p:cNvPr id="5" name="TextBox 4"/>
          <p:cNvSpPr txBox="1"/>
          <p:nvPr/>
        </p:nvSpPr>
        <p:spPr>
          <a:xfrm>
            <a:off x="-408584" y="5260525"/>
            <a:ext cx="9552584" cy="825867"/>
          </a:xfrm>
          <a:prstGeom prst="rect">
            <a:avLst/>
          </a:prstGeom>
          <a:noFill/>
        </p:spPr>
        <p:txBody>
          <a:bodyPr wrap="square" rtlCol="0">
            <a:spAutoFit/>
          </a:bodyPr>
          <a:lstStyle/>
          <a:p>
            <a:pPr marL="640080" lvl="2">
              <a:lnSpc>
                <a:spcPts val="1600"/>
              </a:lnSpc>
              <a:spcBef>
                <a:spcPts val="600"/>
              </a:spcBef>
              <a:buClr>
                <a:srgbClr val="607794"/>
              </a:buClr>
              <a:buSzPct val="75000"/>
            </a:pPr>
            <a:r>
              <a:rPr lang="en-US" sz="1200" b="1" u="sng" dirty="0">
                <a:solidFill>
                  <a:srgbClr val="379095"/>
                </a:solidFill>
              </a:rPr>
              <a:t>Engagement Team Leaders </a:t>
            </a:r>
          </a:p>
          <a:p>
            <a:pPr marL="811530" lvl="2" indent="-171450">
              <a:lnSpc>
                <a:spcPts val="1600"/>
              </a:lnSpc>
              <a:spcBef>
                <a:spcPts val="600"/>
              </a:spcBef>
              <a:buClr>
                <a:srgbClr val="379095"/>
              </a:buClr>
              <a:buSzPct val="75000"/>
              <a:buFont typeface="Arial" panose="020B0604020202020204" pitchFamily="34" charset="0"/>
              <a:buChar char="•"/>
            </a:pPr>
            <a:r>
              <a:rPr lang="en-US" sz="1200" dirty="0"/>
              <a:t>Meredith Lipson, Engagement Partner  |  James Bence, Quality Review Partner  |  Holly Dugas, Engagement Manager</a:t>
            </a:r>
          </a:p>
          <a:p>
            <a:endParaRPr lang="en-US" sz="1600" dirty="0"/>
          </a:p>
        </p:txBody>
      </p:sp>
      <p:pic>
        <p:nvPicPr>
          <p:cNvPr id="2" name="Picture 1"/>
          <p:cNvPicPr>
            <a:picLocks noChangeAspect="1"/>
          </p:cNvPicPr>
          <p:nvPr/>
        </p:nvPicPr>
        <p:blipFill>
          <a:blip r:embed="rId2"/>
          <a:stretch>
            <a:fillRect/>
          </a:stretch>
        </p:blipFill>
        <p:spPr>
          <a:xfrm>
            <a:off x="795933" y="1076325"/>
            <a:ext cx="7501927" cy="4119311"/>
          </a:xfrm>
          <a:prstGeom prst="rect">
            <a:avLst/>
          </a:prstGeom>
        </p:spPr>
      </p:pic>
      <p:cxnSp>
        <p:nvCxnSpPr>
          <p:cNvPr id="6" name="Straight Connector 5">
            <a:extLst>
              <a:ext uri="{FF2B5EF4-FFF2-40B4-BE49-F238E27FC236}">
                <a16:creationId xmlns:a16="http://schemas.microsoft.com/office/drawing/2014/main" id="{D57D6499-CB74-4EF4-9344-123CD240EE76}"/>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7" name="Picture 6" descr="A picture containing text, sign&#10;&#10;Description automatically generated">
            <a:extLst>
              <a:ext uri="{FF2B5EF4-FFF2-40B4-BE49-F238E27FC236}">
                <a16:creationId xmlns:a16="http://schemas.microsoft.com/office/drawing/2014/main" id="{C082A9B8-A29E-4FB3-AE74-12E97C5CE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8" name="TextBox 7">
            <a:extLst>
              <a:ext uri="{FF2B5EF4-FFF2-40B4-BE49-F238E27FC236}">
                <a16:creationId xmlns:a16="http://schemas.microsoft.com/office/drawing/2014/main" id="{0431BE03-350E-495D-86E9-86D32230847F}"/>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9" name="TextBox 8">
            <a:extLst>
              <a:ext uri="{FF2B5EF4-FFF2-40B4-BE49-F238E27FC236}">
                <a16:creationId xmlns:a16="http://schemas.microsoft.com/office/drawing/2014/main" id="{E8951C58-2C98-4E70-B120-0DE522071C84}"/>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0" name="Straight Connector 9">
            <a:extLst>
              <a:ext uri="{FF2B5EF4-FFF2-40B4-BE49-F238E27FC236}">
                <a16:creationId xmlns:a16="http://schemas.microsoft.com/office/drawing/2014/main" id="{5DA30190-33B0-4EC8-B2BD-B9E720818AAA}"/>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7D59EB3-E830-438F-86CF-D7FF90BAB77B}"/>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301547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288914" y="894827"/>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Audit Opinion</a:t>
            </a:r>
          </a:p>
        </p:txBody>
      </p:sp>
      <p:sp>
        <p:nvSpPr>
          <p:cNvPr id="30725" name="Rectangle 5"/>
          <p:cNvSpPr>
            <a:spLocks noGrp="1" noChangeArrowheads="1"/>
          </p:cNvSpPr>
          <p:nvPr>
            <p:ph idx="1"/>
          </p:nvPr>
        </p:nvSpPr>
        <p:spPr>
          <a:xfrm>
            <a:off x="288913" y="1543573"/>
            <a:ext cx="8524875" cy="4419600"/>
          </a:xfrm>
        </p:spPr>
        <p:txBody>
          <a:bodyPr>
            <a:normAutofit/>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Our Responsibility Under Auditing Standards Generally Accepted  in the United States of America (GAAS)</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We considered the internal control structure for the purpose of expressing our opinion on Douglas County, Georgia’s (“County”) basic financial statements and not for the purpose of providing an opinion on the effectiveness of internal controls. </a:t>
            </a:r>
          </a:p>
          <a:p>
            <a:pPr lvl="2" algn="just">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Our audit was performed in accordance with GAAS and </a:t>
            </a:r>
            <a:r>
              <a:rPr lang="en-US" sz="1100" i="1" dirty="0">
                <a:latin typeface="Open Sans" pitchFamily="2" charset="0"/>
                <a:ea typeface="Open Sans" pitchFamily="2" charset="0"/>
                <a:cs typeface="Open Sans" pitchFamily="2" charset="0"/>
              </a:rPr>
              <a:t>Government Auditing Standards</a:t>
            </a:r>
            <a:r>
              <a:rPr lang="en-US" sz="1100" dirty="0">
                <a:latin typeface="Open Sans" pitchFamily="2" charset="0"/>
                <a:ea typeface="Open Sans" pitchFamily="2" charset="0"/>
                <a:cs typeface="Open Sans" pitchFamily="2" charset="0"/>
              </a:rPr>
              <a:t>. </a:t>
            </a:r>
          </a:p>
          <a:p>
            <a:pPr lvl="2">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Our objective is to provide reasonable—not absolute—assurance that the basic financial statements are free of material misstatement.</a:t>
            </a:r>
          </a:p>
          <a:p>
            <a:pPr lvl="2" algn="just">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basic financial statements are the responsibility of the County’s management.</a:t>
            </a:r>
          </a:p>
          <a:p>
            <a:pPr marL="642640" lvl="2" indent="0">
              <a:buClrTx/>
              <a:buNone/>
            </a:pPr>
            <a:endParaRPr lang="en-US" sz="1100" dirty="0">
              <a:latin typeface="Open Sans" pitchFamily="2" charset="0"/>
              <a:ea typeface="Open Sans" pitchFamily="2" charset="0"/>
              <a:cs typeface="Open Sans" pitchFamily="2" charset="0"/>
            </a:endParaRPr>
          </a:p>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Report on Basic Financial Statements</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Unmodified (“clean”) opinion on basic financial statements. </a:t>
            </a:r>
          </a:p>
          <a:p>
            <a:pPr lvl="2">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Presented fairly in accordance with accounting principles generally accepted in the United States of America.</a:t>
            </a:r>
          </a:p>
          <a:p>
            <a:pPr lvl="2">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Our responsibility does not extend beyond financial information contained in our report.</a:t>
            </a:r>
          </a:p>
          <a:p>
            <a:pPr lvl="2">
              <a:buClr>
                <a:srgbClr val="379095"/>
              </a:buClr>
              <a:buSzPct val="60000"/>
              <a:buFont typeface="Courier New" panose="02070309020205020404" pitchFamily="49" charset="0"/>
              <a:buChar char="o"/>
            </a:pPr>
            <a:endParaRPr lang="en-US" sz="1100" dirty="0">
              <a:latin typeface="Open Sans" pitchFamily="2" charset="0"/>
              <a:ea typeface="Open Sans" pitchFamily="2" charset="0"/>
              <a:cs typeface="Open Sans" pitchFamily="2" charset="0"/>
            </a:endParaRPr>
          </a:p>
          <a:p>
            <a:pPr marL="0" indent="0">
              <a:buNone/>
            </a:pPr>
            <a:endParaRPr lang="en-US" sz="2000" dirty="0"/>
          </a:p>
        </p:txBody>
      </p:sp>
      <p:cxnSp>
        <p:nvCxnSpPr>
          <p:cNvPr id="4" name="Straight Connector 3">
            <a:extLst>
              <a:ext uri="{FF2B5EF4-FFF2-40B4-BE49-F238E27FC236}">
                <a16:creationId xmlns:a16="http://schemas.microsoft.com/office/drawing/2014/main" id="{61F58358-F0C4-4261-ACC4-2FBCD6CF8DD0}"/>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F3CCCEBD-6717-45A3-8F0E-1B20207D3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7BA15BC4-3447-4449-B2E1-1F3FED7FC014}"/>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AA055C33-1CD5-4E9B-8C9E-BF0B109F567D}"/>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C646D3F5-8CB9-44DA-AA6B-17EC22DE4199}"/>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E735F151-B16F-4FF3-863F-5D8BE9CFB4A4}"/>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40859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9561" y="1023965"/>
            <a:ext cx="8524875" cy="762000"/>
          </a:xfrm>
        </p:spPr>
        <p:txBody>
          <a:bodyPr>
            <a:normAutofit/>
          </a:bodyPr>
          <a:lstStyle/>
          <a:p>
            <a:r>
              <a:rPr lang="en-US" sz="1600" b="1" u="sng" dirty="0">
                <a:solidFill>
                  <a:srgbClr val="379095"/>
                </a:solidFill>
                <a:latin typeface="Open Sans" pitchFamily="2" charset="0"/>
                <a:ea typeface="Open Sans" pitchFamily="2" charset="0"/>
                <a:cs typeface="Open Sans" pitchFamily="2" charset="0"/>
              </a:rPr>
              <a:t>Compliance Report and Audit Scopes &amp; Procedures</a:t>
            </a:r>
          </a:p>
        </p:txBody>
      </p:sp>
      <p:sp>
        <p:nvSpPr>
          <p:cNvPr id="91139" name="Rectangle 3"/>
          <p:cNvSpPr>
            <a:spLocks noGrp="1" noChangeArrowheads="1"/>
          </p:cNvSpPr>
          <p:nvPr>
            <p:ph idx="1"/>
          </p:nvPr>
        </p:nvSpPr>
        <p:spPr>
          <a:xfrm>
            <a:off x="392102" y="1718548"/>
            <a:ext cx="8049876" cy="4243090"/>
          </a:xfrm>
        </p:spPr>
        <p:txBody>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Compliance Report</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financial report package contains a report on our tests of the County’s internal controls and compliance with laws, regulations, etc.  The report is not intended to provide an opinion on internal controls and compliance with applicable rules and regulations.  </a:t>
            </a:r>
          </a:p>
          <a:p>
            <a:pPr marL="642640" lvl="2" indent="0" algn="just">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This report and the procedures performed are required by </a:t>
            </a:r>
            <a:r>
              <a:rPr lang="en-US" sz="1100" i="1" dirty="0">
                <a:latin typeface="Open Sans" pitchFamily="2" charset="0"/>
                <a:ea typeface="Open Sans" pitchFamily="2" charset="0"/>
                <a:cs typeface="Open Sans" pitchFamily="2" charset="0"/>
              </a:rPr>
              <a:t>Government Auditing Standards</a:t>
            </a:r>
            <a:r>
              <a:rPr lang="en-US" sz="1100" dirty="0">
                <a:latin typeface="Open Sans" pitchFamily="2" charset="0"/>
                <a:ea typeface="Open Sans" pitchFamily="2" charset="0"/>
                <a:cs typeface="Open Sans" pitchFamily="2" charset="0"/>
              </a:rPr>
              <a:t>.</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Audit Scopes and Procedures (Governmental Audit Programs Utilized in All Areas)</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200" dirty="0"/>
              <a:t>Confirmed cash, debt and other elements.</a:t>
            </a:r>
          </a:p>
          <a:p>
            <a:pPr lvl="2">
              <a:buClr>
                <a:srgbClr val="379095"/>
              </a:buClr>
              <a:buSzPct val="60000"/>
              <a:buFont typeface="Courier New" panose="02070309020205020404" pitchFamily="49" charset="0"/>
              <a:buChar char="o"/>
            </a:pPr>
            <a:endParaRPr lang="en-US" sz="1200" dirty="0"/>
          </a:p>
          <a:p>
            <a:pPr lvl="2" algn="just">
              <a:buClr>
                <a:srgbClr val="379095"/>
              </a:buClr>
              <a:buSzPct val="60000"/>
              <a:buFont typeface="Courier New" panose="02070309020205020404" pitchFamily="49" charset="0"/>
              <a:buChar char="o"/>
            </a:pPr>
            <a:r>
              <a:rPr lang="en-US" sz="1200" dirty="0"/>
              <a:t>Vouched substantiated additions of capital assets, balances of construction in progress, and vouched significant retainage payable. </a:t>
            </a:r>
          </a:p>
          <a:p>
            <a:pPr lvl="2" algn="just">
              <a:buClr>
                <a:srgbClr val="379095"/>
              </a:buClr>
              <a:buSzPct val="60000"/>
              <a:buFont typeface="Courier New" panose="02070309020205020404" pitchFamily="49" charset="0"/>
              <a:buChar char="o"/>
            </a:pPr>
            <a:endParaRPr lang="en-US" sz="1200" dirty="0"/>
          </a:p>
          <a:p>
            <a:pPr lvl="2">
              <a:buClr>
                <a:srgbClr val="379095"/>
              </a:buClr>
              <a:buSzPct val="60000"/>
              <a:buFont typeface="Courier New" panose="02070309020205020404" pitchFamily="49" charset="0"/>
              <a:buChar char="o"/>
            </a:pPr>
            <a:r>
              <a:rPr lang="en-US" sz="1200" dirty="0"/>
              <a:t>Performed a search for unrecorded liabilities via review of unpaid vouchers and subsequent disbursements.</a:t>
            </a:r>
          </a:p>
          <a:p>
            <a:pPr lvl="2"/>
            <a:endParaRPr lang="en-US" sz="1200" dirty="0"/>
          </a:p>
          <a:p>
            <a:endParaRPr lang="en-US" sz="1200" dirty="0"/>
          </a:p>
        </p:txBody>
      </p:sp>
      <p:sp>
        <p:nvSpPr>
          <p:cNvPr id="91361" name="Rectangle 225"/>
          <p:cNvSpPr>
            <a:spLocks noChangeArrowheads="1"/>
          </p:cNvSpPr>
          <p:nvPr/>
        </p:nvSpPr>
        <p:spPr bwMode="auto">
          <a:xfrm>
            <a:off x="0" y="1974850"/>
            <a:ext cx="9144000" cy="0"/>
          </a:xfrm>
          <a:prstGeom prst="rect">
            <a:avLst/>
          </a:prstGeom>
          <a:noFill/>
          <a:ln w="12700">
            <a:noFill/>
            <a:miter lim="800000"/>
            <a:headEnd/>
            <a:tailEnd/>
          </a:ln>
          <a:effectLst/>
        </p:spPr>
        <p:txBody>
          <a:bodyPr wrap="none" anchor="ctr">
            <a:spAutoFit/>
          </a:bodyPr>
          <a:lstStyle/>
          <a:p>
            <a:endParaRPr lang="en-US" dirty="0"/>
          </a:p>
        </p:txBody>
      </p:sp>
      <p:sp>
        <p:nvSpPr>
          <p:cNvPr id="91364" name="Rectangle 228"/>
          <p:cNvSpPr>
            <a:spLocks noChangeArrowheads="1"/>
          </p:cNvSpPr>
          <p:nvPr/>
        </p:nvSpPr>
        <p:spPr bwMode="auto">
          <a:xfrm>
            <a:off x="0" y="1974850"/>
            <a:ext cx="9144000" cy="0"/>
          </a:xfrm>
          <a:prstGeom prst="rect">
            <a:avLst/>
          </a:prstGeom>
          <a:noFill/>
          <a:ln w="12700">
            <a:noFill/>
            <a:miter lim="800000"/>
            <a:headEnd/>
            <a:tailEnd/>
          </a:ln>
          <a:effectLst/>
        </p:spPr>
        <p:txBody>
          <a:bodyPr wrap="none" anchor="ctr">
            <a:spAutoFit/>
          </a:bodyPr>
          <a:lstStyle/>
          <a:p>
            <a:endParaRPr lang="en-US" dirty="0"/>
          </a:p>
        </p:txBody>
      </p:sp>
      <p:cxnSp>
        <p:nvCxnSpPr>
          <p:cNvPr id="6" name="Straight Connector 5">
            <a:extLst>
              <a:ext uri="{FF2B5EF4-FFF2-40B4-BE49-F238E27FC236}">
                <a16:creationId xmlns:a16="http://schemas.microsoft.com/office/drawing/2014/main" id="{C3A37E42-1DCB-415B-9FA6-844F20C90042}"/>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7" name="Picture 6" descr="A picture containing text, sign&#10;&#10;Description automatically generated">
            <a:extLst>
              <a:ext uri="{FF2B5EF4-FFF2-40B4-BE49-F238E27FC236}">
                <a16:creationId xmlns:a16="http://schemas.microsoft.com/office/drawing/2014/main" id="{9BABBC49-3624-4575-B97E-41B87604A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8" name="TextBox 7">
            <a:extLst>
              <a:ext uri="{FF2B5EF4-FFF2-40B4-BE49-F238E27FC236}">
                <a16:creationId xmlns:a16="http://schemas.microsoft.com/office/drawing/2014/main" id="{80FB0650-E37A-4815-9662-E633CDA70B0F}"/>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9" name="TextBox 8">
            <a:extLst>
              <a:ext uri="{FF2B5EF4-FFF2-40B4-BE49-F238E27FC236}">
                <a16:creationId xmlns:a16="http://schemas.microsoft.com/office/drawing/2014/main" id="{120E4633-4CCE-4429-B0C1-C2AE5D6689D7}"/>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0" name="Straight Connector 9">
            <a:extLst>
              <a:ext uri="{FF2B5EF4-FFF2-40B4-BE49-F238E27FC236}">
                <a16:creationId xmlns:a16="http://schemas.microsoft.com/office/drawing/2014/main" id="{B91A8931-FFDC-4D32-8DDE-C76CE06AEF78}"/>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6ED0DEE-BD7E-4F9D-A7E1-3C2BFF270EAE}"/>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21234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88914" y="899424"/>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Required Communications</a:t>
            </a:r>
          </a:p>
        </p:txBody>
      </p:sp>
      <p:sp>
        <p:nvSpPr>
          <p:cNvPr id="91139" name="Rectangle 3"/>
          <p:cNvSpPr>
            <a:spLocks noGrp="1" noChangeArrowheads="1"/>
          </p:cNvSpPr>
          <p:nvPr>
            <p:ph idx="1"/>
          </p:nvPr>
        </p:nvSpPr>
        <p:spPr>
          <a:xfrm>
            <a:off x="330211" y="1651125"/>
            <a:ext cx="8406732" cy="4243090"/>
          </a:xfrm>
        </p:spPr>
        <p:txBody>
          <a:bodyPr>
            <a:normAutofit/>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Significant Accounting Policies</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Management is responsible for the selection and use of appropriate accounting policies.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significant accounting policies used by the County are described in Note 1 to the respective basic financial statements.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No new Governmental Accounting Standards Board (GASB) Statements were implemented in 2021.</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policies used by the County are in accordance with generally accepted accounting principles.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In considering the qualitative aspects of its policies, the County is not involved in any controversial or emerging issues for which guidance is not available.</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Management Judgment/Accounting Estimates</a:t>
            </a:r>
          </a:p>
          <a:p>
            <a:pPr marL="321320" lvl="1" indent="0">
              <a:buClr>
                <a:srgbClr val="379095"/>
              </a:buClr>
              <a:buNone/>
            </a:pPr>
            <a:endParaRPr lang="en-US" sz="1400" b="1" dirty="0">
              <a:solidFill>
                <a:srgbClr val="379095"/>
              </a:solidFill>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Accounting estimates are an integral part of the financial statements prepared by management and are based on management’s knowledge and experience about past and current events and assumptions about future events.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County uses various estimates as part of its financial reporting process – including actuarial assumptions.</a:t>
            </a:r>
          </a:p>
          <a:p>
            <a:pPr lvl="2" algn="just">
              <a:buClr>
                <a:schemeClr val="tx1"/>
              </a:buClr>
            </a:pPr>
            <a:endParaRPr lang="en-US" sz="1200" dirty="0"/>
          </a:p>
          <a:p>
            <a:endParaRPr lang="en-US" sz="1200" dirty="0"/>
          </a:p>
          <a:p>
            <a:endParaRPr lang="en-US" sz="1200" dirty="0"/>
          </a:p>
        </p:txBody>
      </p:sp>
      <p:sp>
        <p:nvSpPr>
          <p:cNvPr id="91361" name="Rectangle 225"/>
          <p:cNvSpPr>
            <a:spLocks noChangeArrowheads="1"/>
          </p:cNvSpPr>
          <p:nvPr/>
        </p:nvSpPr>
        <p:spPr bwMode="auto">
          <a:xfrm>
            <a:off x="0" y="1974850"/>
            <a:ext cx="9144000" cy="0"/>
          </a:xfrm>
          <a:prstGeom prst="rect">
            <a:avLst/>
          </a:prstGeom>
          <a:noFill/>
          <a:ln w="12700">
            <a:noFill/>
            <a:miter lim="800000"/>
            <a:headEnd/>
            <a:tailEnd/>
          </a:ln>
          <a:effectLst/>
        </p:spPr>
        <p:txBody>
          <a:bodyPr wrap="none" anchor="ctr">
            <a:spAutoFit/>
          </a:bodyPr>
          <a:lstStyle/>
          <a:p>
            <a:endParaRPr lang="en-US" dirty="0"/>
          </a:p>
        </p:txBody>
      </p:sp>
      <p:sp>
        <p:nvSpPr>
          <p:cNvPr id="91364" name="Rectangle 228"/>
          <p:cNvSpPr>
            <a:spLocks noChangeArrowheads="1"/>
          </p:cNvSpPr>
          <p:nvPr/>
        </p:nvSpPr>
        <p:spPr bwMode="auto">
          <a:xfrm>
            <a:off x="0" y="1974850"/>
            <a:ext cx="9144000" cy="0"/>
          </a:xfrm>
          <a:prstGeom prst="rect">
            <a:avLst/>
          </a:prstGeom>
          <a:noFill/>
          <a:ln w="12700">
            <a:noFill/>
            <a:miter lim="800000"/>
            <a:headEnd/>
            <a:tailEnd/>
          </a:ln>
          <a:effectLst/>
        </p:spPr>
        <p:txBody>
          <a:bodyPr wrap="none" anchor="ctr">
            <a:spAutoFit/>
          </a:bodyPr>
          <a:lstStyle/>
          <a:p>
            <a:endParaRPr lang="en-US" dirty="0"/>
          </a:p>
        </p:txBody>
      </p:sp>
      <p:cxnSp>
        <p:nvCxnSpPr>
          <p:cNvPr id="6" name="Straight Connector 5">
            <a:extLst>
              <a:ext uri="{FF2B5EF4-FFF2-40B4-BE49-F238E27FC236}">
                <a16:creationId xmlns:a16="http://schemas.microsoft.com/office/drawing/2014/main" id="{0D36CA11-CAEE-4E6D-8A26-7DBC0BDA3F5D}"/>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7" name="Picture 6" descr="A picture containing text, sign&#10;&#10;Description automatically generated">
            <a:extLst>
              <a:ext uri="{FF2B5EF4-FFF2-40B4-BE49-F238E27FC236}">
                <a16:creationId xmlns:a16="http://schemas.microsoft.com/office/drawing/2014/main" id="{9EB8E118-48D4-4D7D-991B-18BD163EA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8" name="TextBox 7">
            <a:extLst>
              <a:ext uri="{FF2B5EF4-FFF2-40B4-BE49-F238E27FC236}">
                <a16:creationId xmlns:a16="http://schemas.microsoft.com/office/drawing/2014/main" id="{B3056F9A-B4A3-490E-B7A8-B390FD4C04CF}"/>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9" name="TextBox 8">
            <a:extLst>
              <a:ext uri="{FF2B5EF4-FFF2-40B4-BE49-F238E27FC236}">
                <a16:creationId xmlns:a16="http://schemas.microsoft.com/office/drawing/2014/main" id="{2B0EB7AC-44EA-4BE4-95DF-211109DFC88C}"/>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0" name="Straight Connector 9">
            <a:extLst>
              <a:ext uri="{FF2B5EF4-FFF2-40B4-BE49-F238E27FC236}">
                <a16:creationId xmlns:a16="http://schemas.microsoft.com/office/drawing/2014/main" id="{7B435640-420B-4DCD-885B-7F752B9477E2}"/>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4044335-A1A3-491F-ABC9-BDB751778500}"/>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124630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02526" y="906442"/>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Required Communications (Continued)</a:t>
            </a:r>
          </a:p>
        </p:txBody>
      </p:sp>
      <p:sp>
        <p:nvSpPr>
          <p:cNvPr id="32773" name="Rectangle 5"/>
          <p:cNvSpPr>
            <a:spLocks noGrp="1" noChangeArrowheads="1"/>
          </p:cNvSpPr>
          <p:nvPr>
            <p:ph idx="1"/>
          </p:nvPr>
        </p:nvSpPr>
        <p:spPr>
          <a:xfrm>
            <a:off x="149430" y="1803274"/>
            <a:ext cx="8524875" cy="4419600"/>
          </a:xfrm>
        </p:spPr>
        <p:txBody>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Relationship with Management</a:t>
            </a: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We received full cooperation from the County’s management and staff.</a:t>
            </a: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There were no disagreements with management on accounting issues or financial reporting matters.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SzPct val="60000"/>
              <a:buFont typeface="Courier New" panose="02070309020205020404" pitchFamily="49" charset="0"/>
              <a:buChar char="o"/>
            </a:pPr>
            <a:r>
              <a:rPr lang="en-US" sz="1400" b="1" dirty="0">
                <a:solidFill>
                  <a:srgbClr val="379095"/>
                </a:solidFill>
                <a:latin typeface="Open Sans" pitchFamily="2" charset="0"/>
                <a:ea typeface="Open Sans" pitchFamily="2" charset="0"/>
                <a:cs typeface="Open Sans" pitchFamily="2" charset="0"/>
              </a:rPr>
              <a:t>Management Representation</a:t>
            </a: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We requested, and received, written representations from management relating to the accuracy of information included in the financial statements and the completeness and accuracy of various information requested by us.</a:t>
            </a:r>
          </a:p>
          <a:p>
            <a:pPr marL="642640" lvl="2" indent="0" algn="just">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Consultation with Other Accountants</a:t>
            </a: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To the best of our knowledge, management has not consulted with, or obtained opinions from, other independent accountants during the year, nor did we face any issues requiring outside consultation.</a:t>
            </a:r>
          </a:p>
          <a:p>
            <a:pPr marL="642640" lvl="2" indent="0" algn="just">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Significant Issues Discussed with Management</a:t>
            </a:r>
          </a:p>
          <a:p>
            <a:pPr lvl="2" algn="just">
              <a:buClr>
                <a:schemeClr val="tx1"/>
              </a:buClr>
            </a:pPr>
            <a:r>
              <a:rPr lang="en-US" sz="1200" dirty="0"/>
              <a:t>There were no significant issues discussed with management related to business conditions, plans, or strategies that may have affected the risk of material misstatement of the financial statements.</a:t>
            </a:r>
          </a:p>
          <a:p>
            <a:pPr lvl="1"/>
            <a:endParaRPr lang="en-US" dirty="0"/>
          </a:p>
          <a:p>
            <a:endParaRPr lang="en-US" dirty="0"/>
          </a:p>
        </p:txBody>
      </p:sp>
      <p:cxnSp>
        <p:nvCxnSpPr>
          <p:cNvPr id="4" name="Straight Connector 3">
            <a:extLst>
              <a:ext uri="{FF2B5EF4-FFF2-40B4-BE49-F238E27FC236}">
                <a16:creationId xmlns:a16="http://schemas.microsoft.com/office/drawing/2014/main" id="{365835F6-3F69-4004-AFD7-EEEC5006766B}"/>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9B6E6D69-66C5-45FC-88D0-A12BCF002A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F4E49820-B284-43DD-BEF0-A4ABF4ABB06B}"/>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F2A05D98-6DC2-4C0D-B86C-F341581410AD}"/>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8" name="Straight Connector 7">
            <a:extLst>
              <a:ext uri="{FF2B5EF4-FFF2-40B4-BE49-F238E27FC236}">
                <a16:creationId xmlns:a16="http://schemas.microsoft.com/office/drawing/2014/main" id="{83009E82-D36C-485F-9AEC-F55D0265A739}"/>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A53F5E1-79B8-4B44-AFE8-3B9079A60024}"/>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338288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14323" y="779711"/>
            <a:ext cx="8524875" cy="762000"/>
          </a:xfrm>
        </p:spPr>
        <p:txBody>
          <a:bodyPr>
            <a:normAutofit/>
          </a:bodyPr>
          <a:lstStyle/>
          <a:p>
            <a:pPr algn="ctr"/>
            <a:r>
              <a:rPr lang="en-US" sz="1600" b="1" u="sng" dirty="0">
                <a:solidFill>
                  <a:srgbClr val="379095"/>
                </a:solidFill>
                <a:latin typeface="Open Sans" pitchFamily="2" charset="0"/>
                <a:ea typeface="Open Sans" pitchFamily="2" charset="0"/>
                <a:cs typeface="Open Sans" pitchFamily="2" charset="0"/>
              </a:rPr>
              <a:t>Required Communications (Continued)</a:t>
            </a:r>
          </a:p>
        </p:txBody>
      </p:sp>
      <p:sp>
        <p:nvSpPr>
          <p:cNvPr id="32773" name="Rectangle 5"/>
          <p:cNvSpPr>
            <a:spLocks noGrp="1" noChangeArrowheads="1"/>
          </p:cNvSpPr>
          <p:nvPr>
            <p:ph idx="1"/>
          </p:nvPr>
        </p:nvSpPr>
        <p:spPr>
          <a:xfrm>
            <a:off x="141277" y="1541711"/>
            <a:ext cx="8524875" cy="4419600"/>
          </a:xfrm>
        </p:spPr>
        <p:txBody>
          <a:bodyPr/>
          <a:lstStyle/>
          <a:p>
            <a:pPr lvl="1">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Audit Adjustments</a:t>
            </a:r>
          </a:p>
          <a:p>
            <a:pPr lvl="2">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There were no unrecorded or passed audit adjustments.</a:t>
            </a:r>
          </a:p>
          <a:p>
            <a:pPr marL="642640" lvl="2" indent="0">
              <a:buClr>
                <a:srgbClr val="379095"/>
              </a:buClr>
              <a:buSzPct val="60000"/>
              <a:buNone/>
            </a:pPr>
            <a:endParaRPr lang="en-US" sz="1100" dirty="0">
              <a:latin typeface="Open Sans" pitchFamily="2" charset="0"/>
              <a:ea typeface="Open Sans" pitchFamily="2" charset="0"/>
              <a:cs typeface="Open Sans" pitchFamily="2" charset="0"/>
            </a:endParaRPr>
          </a:p>
          <a:p>
            <a:pPr lvl="1">
              <a:buClr>
                <a:srgbClr val="379095"/>
              </a:buClr>
              <a:buSzPct val="100000"/>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Financial Statement Disclosures</a:t>
            </a:r>
          </a:p>
          <a:p>
            <a:pPr lvl="2" algn="just">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The footnote disclosures to the financial statements are also an integral part of the financial statements and the process used by management to accumulate the information included in the disclosures was the same process used in accumulating the statements.  The overall neutrality, consistency, and clarity of the disclosures was considered as part of our audit. </a:t>
            </a:r>
          </a:p>
          <a:p>
            <a:pPr marL="642640" lvl="2" indent="0" algn="just">
              <a:buClr>
                <a:srgbClr val="379095"/>
              </a:buClr>
              <a:buSzPct val="60000"/>
              <a:buNone/>
            </a:pPr>
            <a:endParaRPr lang="en-US" sz="1100" dirty="0">
              <a:latin typeface="Open Sans" pitchFamily="2" charset="0"/>
              <a:ea typeface="Open Sans" pitchFamily="2" charset="0"/>
              <a:cs typeface="Open Sans" pitchFamily="2" charset="0"/>
            </a:endParaRPr>
          </a:p>
          <a:p>
            <a:pPr lvl="1">
              <a:spcBef>
                <a:spcPts val="600"/>
              </a:spcBef>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Information in Documents Containing Audited Financial Statements</a:t>
            </a:r>
          </a:p>
          <a:p>
            <a:pPr lvl="2" algn="just">
              <a:spcBef>
                <a:spcPts val="600"/>
              </a:spcBef>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Our responsibility for other information in documents containing the County’s basic financial statements and our report thereon does not extend beyond the information identified in our report. If you intend to publish or otherwise reproduce the financial statements and make reference to our firm, we must be provided with printers’ proof for our review and approval before printing.  You must also provide us with a copy of the final reproduced material for our approval before it is distributed.</a:t>
            </a:r>
          </a:p>
          <a:p>
            <a:pPr marL="642640" lvl="2" indent="0" algn="just">
              <a:spcBef>
                <a:spcPts val="600"/>
              </a:spcBef>
              <a:buClr>
                <a:srgbClr val="379095"/>
              </a:buClr>
              <a:buSzPct val="60000"/>
              <a:buNone/>
            </a:pPr>
            <a:endParaRPr lang="en-US" sz="1100" dirty="0">
              <a:latin typeface="Open Sans" pitchFamily="2" charset="0"/>
              <a:ea typeface="Open Sans" pitchFamily="2" charset="0"/>
              <a:cs typeface="Open Sans" pitchFamily="2" charset="0"/>
            </a:endParaRPr>
          </a:p>
          <a:p>
            <a:pPr lvl="1">
              <a:spcBef>
                <a:spcPts val="600"/>
              </a:spcBef>
              <a:buClr>
                <a:srgbClr val="379095"/>
              </a:buClr>
              <a:buFont typeface="Arial" panose="020B0604020202020204" pitchFamily="34" charset="0"/>
              <a:buChar char="•"/>
            </a:pPr>
            <a:r>
              <a:rPr lang="en-US" sz="1400" b="1" dirty="0">
                <a:solidFill>
                  <a:srgbClr val="379095"/>
                </a:solidFill>
                <a:latin typeface="Open Sans" pitchFamily="2" charset="0"/>
                <a:ea typeface="Open Sans" pitchFamily="2" charset="0"/>
                <a:cs typeface="Open Sans" pitchFamily="2" charset="0"/>
              </a:rPr>
              <a:t>Auditor Independence </a:t>
            </a:r>
          </a:p>
          <a:p>
            <a:pPr lvl="2" algn="just">
              <a:spcBef>
                <a:spcPts val="600"/>
              </a:spcBef>
              <a:buClr>
                <a:srgbClr val="379095"/>
              </a:buClr>
              <a:buSzPct val="60000"/>
              <a:buFont typeface="Courier New" panose="02070309020205020404" pitchFamily="49" charset="0"/>
              <a:buChar char="o"/>
            </a:pPr>
            <a:r>
              <a:rPr lang="en-US" sz="1100" dirty="0">
                <a:latin typeface="Open Sans" pitchFamily="2" charset="0"/>
                <a:ea typeface="Open Sans" pitchFamily="2" charset="0"/>
                <a:cs typeface="Open Sans" pitchFamily="2" charset="0"/>
              </a:rPr>
              <a:t>In accordance with AICPA professional standards, M&amp;J is independent with regard to County and their financial reporting process.   </a:t>
            </a:r>
          </a:p>
          <a:p>
            <a:pPr lvl="1"/>
            <a:endParaRPr lang="en-US" dirty="0"/>
          </a:p>
          <a:p>
            <a:endParaRPr lang="en-US" dirty="0"/>
          </a:p>
        </p:txBody>
      </p:sp>
      <p:cxnSp>
        <p:nvCxnSpPr>
          <p:cNvPr id="4" name="Straight Connector 3">
            <a:extLst>
              <a:ext uri="{FF2B5EF4-FFF2-40B4-BE49-F238E27FC236}">
                <a16:creationId xmlns:a16="http://schemas.microsoft.com/office/drawing/2014/main" id="{6C0C938A-2C23-40AA-B24D-BBB07198230B}"/>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5" name="Picture 4" descr="A picture containing text, sign&#10;&#10;Description automatically generated">
            <a:extLst>
              <a:ext uri="{FF2B5EF4-FFF2-40B4-BE49-F238E27FC236}">
                <a16:creationId xmlns:a16="http://schemas.microsoft.com/office/drawing/2014/main" id="{19F9AFE0-3DA9-4B57-943B-D48190A528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6" name="TextBox 5">
            <a:extLst>
              <a:ext uri="{FF2B5EF4-FFF2-40B4-BE49-F238E27FC236}">
                <a16:creationId xmlns:a16="http://schemas.microsoft.com/office/drawing/2014/main" id="{C8C8885A-621E-44F8-A0A6-E0ACAE8179FB}"/>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7" name="TextBox 6">
            <a:extLst>
              <a:ext uri="{FF2B5EF4-FFF2-40B4-BE49-F238E27FC236}">
                <a16:creationId xmlns:a16="http://schemas.microsoft.com/office/drawing/2014/main" id="{1E2AA714-2BEB-439F-B157-F9D193B03150}"/>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June 30, 2021</a:t>
            </a:r>
          </a:p>
        </p:txBody>
      </p:sp>
      <p:cxnSp>
        <p:nvCxnSpPr>
          <p:cNvPr id="8" name="Straight Connector 7">
            <a:extLst>
              <a:ext uri="{FF2B5EF4-FFF2-40B4-BE49-F238E27FC236}">
                <a16:creationId xmlns:a16="http://schemas.microsoft.com/office/drawing/2014/main" id="{722C796B-8AC7-4282-92F8-A7FEDA4EF8E7}"/>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037C8C6-5992-4E6F-B4CE-5EBB00A5D629}"/>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spTree>
    <p:extLst>
      <p:ext uri="{BB962C8B-B14F-4D97-AF65-F5344CB8AC3E}">
        <p14:creationId xmlns:p14="http://schemas.microsoft.com/office/powerpoint/2010/main" val="250094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30644" y="854464"/>
            <a:ext cx="8641416" cy="762000"/>
          </a:xfrm>
        </p:spPr>
        <p:txBody>
          <a:bodyPr/>
          <a:lstStyle/>
          <a:p>
            <a:pPr algn="ctr"/>
            <a:r>
              <a:rPr lang="en-US" sz="1600" b="1" u="sng" dirty="0">
                <a:solidFill>
                  <a:srgbClr val="379095"/>
                </a:solidFill>
                <a:latin typeface="Open Sans" pitchFamily="2" charset="0"/>
                <a:ea typeface="Open Sans" pitchFamily="2" charset="0"/>
                <a:cs typeface="Open Sans" pitchFamily="2" charset="0"/>
              </a:rPr>
              <a:t>Trend Analysis – General Fund Revenues</a:t>
            </a:r>
          </a:p>
        </p:txBody>
      </p:sp>
      <p:sp>
        <p:nvSpPr>
          <p:cNvPr id="95237" name="Rectangle 5"/>
          <p:cNvSpPr>
            <a:spLocks noChangeArrowheads="1"/>
          </p:cNvSpPr>
          <p:nvPr/>
        </p:nvSpPr>
        <p:spPr bwMode="auto">
          <a:xfrm>
            <a:off x="4251325" y="6370638"/>
            <a:ext cx="260350" cy="274637"/>
          </a:xfrm>
          <a:prstGeom prst="rect">
            <a:avLst/>
          </a:prstGeom>
          <a:noFill/>
          <a:ln w="12700">
            <a:noFill/>
            <a:miter lim="800000"/>
            <a:headEnd/>
            <a:tailEnd/>
          </a:ln>
          <a:effectLst/>
        </p:spPr>
        <p:txBody>
          <a:bodyPr wrap="none" anchor="ctr"/>
          <a:lstStyle/>
          <a:p>
            <a:endParaRPr lang="en-US" dirty="0"/>
          </a:p>
        </p:txBody>
      </p:sp>
      <p:sp>
        <p:nvSpPr>
          <p:cNvPr id="95238" name="Rectangle 6"/>
          <p:cNvSpPr>
            <a:spLocks noChangeArrowheads="1"/>
          </p:cNvSpPr>
          <p:nvPr/>
        </p:nvSpPr>
        <p:spPr bwMode="auto">
          <a:xfrm>
            <a:off x="304800" y="6553200"/>
            <a:ext cx="8534400" cy="260350"/>
          </a:xfrm>
          <a:prstGeom prst="rect">
            <a:avLst/>
          </a:prstGeom>
          <a:noFill/>
          <a:ln w="12700">
            <a:noFill/>
            <a:miter lim="800000"/>
            <a:headEnd/>
            <a:tailEnd/>
          </a:ln>
          <a:effectLst/>
        </p:spPr>
        <p:txBody>
          <a:bodyPr wrap="none" anchor="ctr"/>
          <a:lstStyle/>
          <a:p>
            <a:endParaRPr lang="en-US" dirty="0"/>
          </a:p>
        </p:txBody>
      </p:sp>
      <p:cxnSp>
        <p:nvCxnSpPr>
          <p:cNvPr id="8" name="Straight Connector 7">
            <a:extLst>
              <a:ext uri="{FF2B5EF4-FFF2-40B4-BE49-F238E27FC236}">
                <a16:creationId xmlns:a16="http://schemas.microsoft.com/office/drawing/2014/main" id="{5259FC3B-AE22-4DBE-B593-90A422DF5F19}"/>
              </a:ext>
            </a:extLst>
          </p:cNvPr>
          <p:cNvCxnSpPr/>
          <p:nvPr/>
        </p:nvCxnSpPr>
        <p:spPr>
          <a:xfrm>
            <a:off x="436552" y="796413"/>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pic>
        <p:nvPicPr>
          <p:cNvPr id="9" name="Picture 8" descr="A picture containing text, sign&#10;&#10;Description automatically generated">
            <a:extLst>
              <a:ext uri="{FF2B5EF4-FFF2-40B4-BE49-F238E27FC236}">
                <a16:creationId xmlns:a16="http://schemas.microsoft.com/office/drawing/2014/main" id="{E41959FB-18C4-4EF2-A83A-E41B977F7F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552" y="39148"/>
            <a:ext cx="1264428" cy="766614"/>
          </a:xfrm>
          <a:prstGeom prst="rect">
            <a:avLst/>
          </a:prstGeom>
        </p:spPr>
      </p:pic>
      <p:sp>
        <p:nvSpPr>
          <p:cNvPr id="10" name="TextBox 9">
            <a:extLst>
              <a:ext uri="{FF2B5EF4-FFF2-40B4-BE49-F238E27FC236}">
                <a16:creationId xmlns:a16="http://schemas.microsoft.com/office/drawing/2014/main" id="{9991561D-7D4A-4D76-B7B7-11512761322B}"/>
              </a:ext>
            </a:extLst>
          </p:cNvPr>
          <p:cNvSpPr txBox="1"/>
          <p:nvPr/>
        </p:nvSpPr>
        <p:spPr>
          <a:xfrm>
            <a:off x="3226951" y="507282"/>
            <a:ext cx="5509992" cy="307777"/>
          </a:xfrm>
          <a:prstGeom prst="rect">
            <a:avLst/>
          </a:prstGeom>
          <a:noFill/>
        </p:spPr>
        <p:txBody>
          <a:bodyPr wrap="square" rtlCol="0">
            <a:spAutoFit/>
          </a:bodyPr>
          <a:lstStyle/>
          <a:p>
            <a:pPr algn="r"/>
            <a:r>
              <a:rPr lang="en-US" sz="1400" i="1" dirty="0">
                <a:latin typeface="Open Sans" pitchFamily="2" charset="0"/>
                <a:ea typeface="Open Sans" pitchFamily="2" charset="0"/>
                <a:cs typeface="Open Sans" pitchFamily="2" charset="0"/>
              </a:rPr>
              <a:t>Douglas County, Georgia</a:t>
            </a:r>
          </a:p>
        </p:txBody>
      </p:sp>
      <p:sp>
        <p:nvSpPr>
          <p:cNvPr id="11" name="TextBox 10">
            <a:extLst>
              <a:ext uri="{FF2B5EF4-FFF2-40B4-BE49-F238E27FC236}">
                <a16:creationId xmlns:a16="http://schemas.microsoft.com/office/drawing/2014/main" id="{07836C47-DEBB-4DB4-9A59-4CBC6968C7D6}"/>
              </a:ext>
            </a:extLst>
          </p:cNvPr>
          <p:cNvSpPr txBox="1"/>
          <p:nvPr/>
        </p:nvSpPr>
        <p:spPr>
          <a:xfrm>
            <a:off x="3128912" y="6285246"/>
            <a:ext cx="2886175" cy="461665"/>
          </a:xfrm>
          <a:prstGeom prst="rect">
            <a:avLst/>
          </a:prstGeom>
          <a:noFill/>
        </p:spPr>
        <p:txBody>
          <a:bodyPr wrap="none" rtlCol="0">
            <a:spAutoFit/>
          </a:bodyPr>
          <a:lstStyle/>
          <a:p>
            <a:r>
              <a:rPr lang="en-US" sz="1200" i="1" dirty="0"/>
              <a:t>Auditor’s Discussion &amp; Analysis (AD&amp;A)</a:t>
            </a:r>
          </a:p>
          <a:p>
            <a:pPr algn="ctr"/>
            <a:r>
              <a:rPr lang="en-US" sz="1200" i="1" dirty="0"/>
              <a:t>December 31, 2021</a:t>
            </a:r>
          </a:p>
        </p:txBody>
      </p:sp>
      <p:cxnSp>
        <p:nvCxnSpPr>
          <p:cNvPr id="12" name="Straight Connector 11">
            <a:extLst>
              <a:ext uri="{FF2B5EF4-FFF2-40B4-BE49-F238E27FC236}">
                <a16:creationId xmlns:a16="http://schemas.microsoft.com/office/drawing/2014/main" id="{CB59E1E6-DE7F-4D2B-A290-3FA7119B89FD}"/>
              </a:ext>
            </a:extLst>
          </p:cNvPr>
          <p:cNvCxnSpPr/>
          <p:nvPr/>
        </p:nvCxnSpPr>
        <p:spPr>
          <a:xfrm>
            <a:off x="436552" y="6222874"/>
            <a:ext cx="8229600" cy="0"/>
          </a:xfrm>
          <a:prstGeom prst="line">
            <a:avLst/>
          </a:prstGeom>
          <a:ln>
            <a:solidFill>
              <a:srgbClr val="379095"/>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7752394-9CBC-4CD6-A089-DC959CAE349E}"/>
              </a:ext>
            </a:extLst>
          </p:cNvPr>
          <p:cNvSpPr txBox="1"/>
          <p:nvPr/>
        </p:nvSpPr>
        <p:spPr>
          <a:xfrm>
            <a:off x="7461514" y="6248041"/>
            <a:ext cx="1327351" cy="307777"/>
          </a:xfrm>
          <a:prstGeom prst="rect">
            <a:avLst/>
          </a:prstGeom>
          <a:noFill/>
        </p:spPr>
        <p:txBody>
          <a:bodyPr wrap="none" rtlCol="0">
            <a:spAutoFit/>
          </a:bodyPr>
          <a:lstStyle/>
          <a:p>
            <a:r>
              <a:rPr lang="en-US" sz="1400" dirty="0">
                <a:solidFill>
                  <a:schemeClr val="bg1">
                    <a:lumMod val="85000"/>
                  </a:schemeClr>
                </a:solidFill>
              </a:rPr>
              <a:t>Going Further.</a:t>
            </a:r>
          </a:p>
        </p:txBody>
      </p:sp>
      <p:graphicFrame>
        <p:nvGraphicFramePr>
          <p:cNvPr id="15" name="Content Placeholder 14">
            <a:extLst>
              <a:ext uri="{FF2B5EF4-FFF2-40B4-BE49-F238E27FC236}">
                <a16:creationId xmlns:a16="http://schemas.microsoft.com/office/drawing/2014/main" id="{00000000-0008-0000-0000-000007000000}"/>
              </a:ext>
            </a:extLst>
          </p:cNvPr>
          <p:cNvGraphicFramePr>
            <a:graphicFrameLocks noGrp="1"/>
          </p:cNvGraphicFramePr>
          <p:nvPr>
            <p:ph idx="1"/>
            <p:extLst>
              <p:ext uri="{D42A27DB-BD31-4B8C-83A1-F6EECF244321}">
                <p14:modId xmlns:p14="http://schemas.microsoft.com/office/powerpoint/2010/main" val="2696368867"/>
              </p:ext>
            </p:extLst>
          </p:nvPr>
        </p:nvGraphicFramePr>
        <p:xfrm>
          <a:off x="890673" y="1519713"/>
          <a:ext cx="6981653" cy="4243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6335103"/>
      </p:ext>
    </p:extLst>
  </p:cSld>
  <p:clrMapOvr>
    <a:masterClrMapping/>
  </p:clrMapOvr>
  <p:transition/>
</p:sld>
</file>

<file path=ppt/theme/theme1.xml><?xml version="1.0" encoding="utf-8"?>
<a:theme xmlns:a="http://schemas.openxmlformats.org/drawingml/2006/main" name="11_Basic">
  <a:themeElements>
    <a:clrScheme name="">
      <a:dk1>
        <a:srgbClr val="000000"/>
      </a:dk1>
      <a:lt1>
        <a:srgbClr val="FFFFFF"/>
      </a:lt1>
      <a:dk2>
        <a:srgbClr val="000000"/>
      </a:dk2>
      <a:lt2>
        <a:srgbClr val="919191"/>
      </a:lt2>
      <a:accent1>
        <a:srgbClr val="E1D897"/>
      </a:accent1>
      <a:accent2>
        <a:srgbClr val="607794"/>
      </a:accent2>
      <a:accent3>
        <a:srgbClr val="FFFFFF"/>
      </a:accent3>
      <a:accent4>
        <a:srgbClr val="000000"/>
      </a:accent4>
      <a:accent5>
        <a:srgbClr val="EEE9C9"/>
      </a:accent5>
      <a:accent6>
        <a:srgbClr val="566B86"/>
      </a:accent6>
      <a:hlink>
        <a:srgbClr val="D3C667"/>
      </a:hlink>
      <a:folHlink>
        <a:srgbClr val="A3B1C3"/>
      </a:folHlink>
    </a:clrScheme>
    <a:fontScheme name="10_Bas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0_Bas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Bas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Bas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Bas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Bas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Bas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Bas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Basic">
  <a:themeElements>
    <a:clrScheme name="">
      <a:dk1>
        <a:srgbClr val="000000"/>
      </a:dk1>
      <a:lt1>
        <a:srgbClr val="FFFFFF"/>
      </a:lt1>
      <a:dk2>
        <a:srgbClr val="000000"/>
      </a:dk2>
      <a:lt2>
        <a:srgbClr val="919191"/>
      </a:lt2>
      <a:accent1>
        <a:srgbClr val="E1D897"/>
      </a:accent1>
      <a:accent2>
        <a:srgbClr val="607794"/>
      </a:accent2>
      <a:accent3>
        <a:srgbClr val="FFFFFF"/>
      </a:accent3>
      <a:accent4>
        <a:srgbClr val="000000"/>
      </a:accent4>
      <a:accent5>
        <a:srgbClr val="EEE9C9"/>
      </a:accent5>
      <a:accent6>
        <a:srgbClr val="566B86"/>
      </a:accent6>
      <a:hlink>
        <a:srgbClr val="D3C667"/>
      </a:hlink>
      <a:folHlink>
        <a:srgbClr val="A3B1C3"/>
      </a:folHlink>
    </a:clrScheme>
    <a:fontScheme name="10_Bas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0_Bas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Bas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Bas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Bas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Bas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Bas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Bas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HD:Desktop Folder:**Laura's Current Work:**NDPPS Templates:**REORG:08Examples:10_Basic.ppt</Template>
  <TotalTime>6870</TotalTime>
  <Pages>6</Pages>
  <Words>3592</Words>
  <Application>Microsoft Office PowerPoint</Application>
  <PresentationFormat>On-screen Show (4:3)</PresentationFormat>
  <Paragraphs>382</Paragraphs>
  <Slides>24</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Arial</vt:lpstr>
      <vt:lpstr>Calibri</vt:lpstr>
      <vt:lpstr>Courier New</vt:lpstr>
      <vt:lpstr>Josefin Sans</vt:lpstr>
      <vt:lpstr>Monotype Sorts</vt:lpstr>
      <vt:lpstr>Open Sans</vt:lpstr>
      <vt:lpstr>Times New Roman</vt:lpstr>
      <vt:lpstr>Univers ExtraBlack</vt:lpstr>
      <vt:lpstr>Wingdings</vt:lpstr>
      <vt:lpstr>11_Basic</vt:lpstr>
      <vt:lpstr>12_Basic</vt:lpstr>
      <vt:lpstr>Office Theme</vt:lpstr>
      <vt:lpstr>PowerPoint Presentation</vt:lpstr>
      <vt:lpstr>Agenda</vt:lpstr>
      <vt:lpstr>        Engagement Team</vt:lpstr>
      <vt:lpstr>Audit Opinion</vt:lpstr>
      <vt:lpstr>Compliance Report and Audit Scopes &amp; Procedures</vt:lpstr>
      <vt:lpstr>Required Communications</vt:lpstr>
      <vt:lpstr>Required Communications (Continued)</vt:lpstr>
      <vt:lpstr>Required Communications (Continued)</vt:lpstr>
      <vt:lpstr>Trend Analysis – General Fund Revenues</vt:lpstr>
      <vt:lpstr> Trend Analysis – General Fund Revenues (continued)</vt:lpstr>
      <vt:lpstr> Trend Analysis – General Fund Expenditures</vt:lpstr>
      <vt:lpstr> General Fund Expenditures vs. Fund Balance</vt:lpstr>
      <vt:lpstr> General Fund – Change in Fund Balance</vt:lpstr>
      <vt:lpstr> Accounting Recommendations and Related Matters</vt:lpstr>
      <vt:lpstr> Accounting Recommendations and Related Matters</vt:lpstr>
      <vt:lpstr> Accounting Recommendations and Related Matters</vt:lpstr>
      <vt:lpstr> Accounting Recommendations and Related Matters</vt:lpstr>
      <vt:lpstr>Governmental Advisory Services</vt:lpstr>
      <vt:lpstr>New Accounting Pronouncements</vt:lpstr>
      <vt:lpstr>New Accounting Pronouncements (Continued)</vt:lpstr>
      <vt:lpstr>New Accounting Pronouncements (Continued)</vt:lpstr>
      <vt:lpstr>New Accounting Pronouncements (Continued)</vt:lpstr>
      <vt:lpstr>Govt. Clients – Free Quarterly Continuing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NDPPS Template Guide</dc:title>
  <dc:subject/>
  <dc:creator>Laura Squillante</dc:creator>
  <cp:keywords/>
  <dc:description/>
  <cp:lastModifiedBy>Ramona Bivins</cp:lastModifiedBy>
  <cp:revision>480</cp:revision>
  <cp:lastPrinted>2014-09-12T15:59:17Z</cp:lastPrinted>
  <dcterms:created xsi:type="dcterms:W3CDTF">1999-01-26T10:13:50Z</dcterms:created>
  <dcterms:modified xsi:type="dcterms:W3CDTF">2022-11-28T16:33:32Z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bName">
    <vt:lpwstr>GCX Checklist</vt:lpwstr>
  </property>
  <property fmtid="{D5CDD505-2E9C-101B-9397-08002B2CF9AE}" pid="3" name="tabIndex">
    <vt:lpwstr>0300.000</vt:lpwstr>
  </property>
  <property fmtid="{D5CDD505-2E9C-101B-9397-08002B2CF9AE}" pid="4" name="workpaperIndex">
    <vt:lpwstr>0315.021</vt:lpwstr>
  </property>
</Properties>
</file>